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5.xml" ContentType="application/vnd.openxmlformats-officedocument.presentationml.notesSlide+xml"/>
  <Override PartName="/ppt/notesSlides/notesSlide2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4.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8.xml" ContentType="application/vnd.openxmlformats-officedocument.presentationml.tags+xml"/>
  <Override PartName="/ppt/tags/tag12.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3.xml" ContentType="application/vnd.openxmlformats-officedocument.presentationml.tags+xml"/>
  <Override PartName="/ppt/tags/tag16.xml" ContentType="application/vnd.openxmlformats-officedocument.presentationml.tags+xml"/>
  <Override PartName="/ppt/tags/tag5.xml" ContentType="application/vnd.openxmlformats-officedocument.presentationml.tags+xml"/>
  <Override PartName="/ppt/tags/tag17.xml" ContentType="application/vnd.openxmlformats-officedocument.presentationml.tags+xml"/>
  <Override PartName="/ppt/tags/tag4.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2"/>
  </p:notesMasterIdLst>
  <p:sldIdLst>
    <p:sldId id="256" r:id="rId2"/>
    <p:sldId id="479" r:id="rId3"/>
    <p:sldId id="502" r:id="rId4"/>
    <p:sldId id="506" r:id="rId5"/>
    <p:sldId id="507" r:id="rId6"/>
    <p:sldId id="440" r:id="rId7"/>
    <p:sldId id="508" r:id="rId8"/>
    <p:sldId id="445" r:id="rId9"/>
    <p:sldId id="449" r:id="rId10"/>
    <p:sldId id="446" r:id="rId11"/>
    <p:sldId id="434" r:id="rId12"/>
    <p:sldId id="509" r:id="rId13"/>
    <p:sldId id="511" r:id="rId14"/>
    <p:sldId id="471" r:id="rId15"/>
    <p:sldId id="472" r:id="rId16"/>
    <p:sldId id="510" r:id="rId17"/>
    <p:sldId id="490" r:id="rId18"/>
    <p:sldId id="493" r:id="rId19"/>
    <p:sldId id="494" r:id="rId20"/>
    <p:sldId id="483" r:id="rId21"/>
    <p:sldId id="496" r:id="rId22"/>
    <p:sldId id="517" r:id="rId23"/>
    <p:sldId id="515" r:id="rId24"/>
    <p:sldId id="516" r:id="rId25"/>
    <p:sldId id="497" r:id="rId26"/>
    <p:sldId id="518" r:id="rId27"/>
    <p:sldId id="500" r:id="rId28"/>
    <p:sldId id="458" r:id="rId29"/>
    <p:sldId id="520" r:id="rId30"/>
    <p:sldId id="519" r:id="rId3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66"/>
    <a:srgbClr val="FF0000"/>
    <a:srgbClr val="FFED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63945" autoAdjust="0"/>
  </p:normalViewPr>
  <p:slideViewPr>
    <p:cSldViewPr snapToGrid="0">
      <p:cViewPr varScale="1">
        <p:scale>
          <a:sx n="51" d="100"/>
          <a:sy n="51" d="100"/>
        </p:scale>
        <p:origin x="226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4633A-1248-4771-8BD1-C620721F4699}" type="datetimeFigureOut">
              <a:rPr lang="en-GB" smtClean="0"/>
              <a:t>20/11/2024</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8975B-486E-439A-B98C-A40D66BF6CD1}" type="slidenum">
              <a:rPr lang="en-GB" smtClean="0"/>
              <a:t>‹#›</a:t>
            </a:fld>
            <a:endParaRPr lang="en-GB"/>
          </a:p>
        </p:txBody>
      </p:sp>
    </p:spTree>
    <p:extLst>
      <p:ext uri="{BB962C8B-B14F-4D97-AF65-F5344CB8AC3E}">
        <p14:creationId xmlns:p14="http://schemas.microsoft.com/office/powerpoint/2010/main" val="118676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Hi everyone, my name is David Attwood and my job roles and DOI are on the slide. Today </a:t>
            </a:r>
            <a:r>
              <a:rPr lang="en-GB" sz="2800" dirty="0"/>
              <a:t>I’ll present survival data from our QI project involving 429 care home residents, </a:t>
            </a:r>
            <a:r>
              <a:rPr lang="en-GB" sz="2800" dirty="0" err="1"/>
              <a:t>analyzed</a:t>
            </a:r>
            <a:r>
              <a:rPr lang="en-GB" sz="2800" dirty="0"/>
              <a:t> using a non-randomised cohort crossover design and time-dependent Cox regression.</a:t>
            </a:r>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1</a:t>
            </a:fld>
            <a:endParaRPr lang="en-GB"/>
          </a:p>
        </p:txBody>
      </p:sp>
    </p:spTree>
    <p:extLst>
      <p:ext uri="{BB962C8B-B14F-4D97-AF65-F5344CB8AC3E}">
        <p14:creationId xmlns:p14="http://schemas.microsoft.com/office/powerpoint/2010/main" val="3997244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enable future cohort crossover analysis, key read codes were automatically inserted into the record on completion of a CGA cycle.</a:t>
            </a:r>
          </a:p>
          <a:p>
            <a:endParaRPr lang="en-GB" dirty="0"/>
          </a:p>
          <a:p>
            <a:r>
              <a:rPr lang="en-GB" dirty="0"/>
              <a:t>Following completion of a CGA, the IT automatically checks that key domains have been completed and prompt if not done as the examples on the screen show. This guarantees consistency and quality of each </a:t>
            </a:r>
            <a:r>
              <a:rPr lang="en-GB" dirty="0" err="1"/>
              <a:t>iCGA</a:t>
            </a:r>
            <a:r>
              <a:rPr lang="en-GB" dirty="0"/>
              <a:t>.</a:t>
            </a:r>
          </a:p>
        </p:txBody>
      </p:sp>
      <p:sp>
        <p:nvSpPr>
          <p:cNvPr id="4" name="Slide Number Placeholder 3"/>
          <p:cNvSpPr>
            <a:spLocks noGrp="1"/>
          </p:cNvSpPr>
          <p:nvPr>
            <p:ph type="sldNum" sz="quarter" idx="5"/>
          </p:nvPr>
        </p:nvSpPr>
        <p:spPr/>
        <p:txBody>
          <a:bodyPr/>
          <a:lstStyle/>
          <a:p>
            <a:fld id="{FE08975B-486E-439A-B98C-A40D66BF6CD1}" type="slidenum">
              <a:rPr lang="en-GB" smtClean="0"/>
              <a:t>10</a:t>
            </a:fld>
            <a:endParaRPr lang="en-GB"/>
          </a:p>
        </p:txBody>
      </p:sp>
    </p:spTree>
    <p:extLst>
      <p:ext uri="{BB962C8B-B14F-4D97-AF65-F5344CB8AC3E}">
        <p14:creationId xmlns:p14="http://schemas.microsoft.com/office/powerpoint/2010/main" val="357140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audit in Autumn 2019 revealed that each </a:t>
            </a:r>
            <a:r>
              <a:rPr lang="en-GB" dirty="0" err="1"/>
              <a:t>iCGA</a:t>
            </a:r>
            <a:r>
              <a:rPr lang="en-GB" dirty="0"/>
              <a:t> saved approximately £75 per patient annually through medication optimisation. However, many medications were later restarted by other clinicians. To address this, we implemented alerts for high-risk drug prescriptions, an example here being zopiclone, offering safer alternatives and enhancing workforce knowledge.</a:t>
            </a:r>
          </a:p>
        </p:txBody>
      </p:sp>
      <p:sp>
        <p:nvSpPr>
          <p:cNvPr id="4" name="Slide Number Placeholder 3"/>
          <p:cNvSpPr>
            <a:spLocks noGrp="1"/>
          </p:cNvSpPr>
          <p:nvPr>
            <p:ph type="sldNum" sz="quarter" idx="5"/>
          </p:nvPr>
        </p:nvSpPr>
        <p:spPr/>
        <p:txBody>
          <a:bodyPr/>
          <a:lstStyle/>
          <a:p>
            <a:fld id="{FE08975B-486E-439A-B98C-A40D66BF6CD1}" type="slidenum">
              <a:rPr lang="en-GB" smtClean="0"/>
              <a:t>11</a:t>
            </a:fld>
            <a:endParaRPr lang="en-GB"/>
          </a:p>
        </p:txBody>
      </p:sp>
    </p:spTree>
    <p:extLst>
      <p:ext uri="{BB962C8B-B14F-4D97-AF65-F5344CB8AC3E}">
        <p14:creationId xmlns:p14="http://schemas.microsoft.com/office/powerpoint/2010/main" val="1665150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March 2020 the pandemic begun. During the initial lockdown, primary care was unusually quiet. We were worried about what might happen if COVID were to spread in a care home, we used this time to offer all our residents an </a:t>
            </a:r>
            <a:r>
              <a:rPr lang="en-GB" dirty="0" err="1"/>
              <a:t>iCGA</a:t>
            </a:r>
            <a:r>
              <a:rPr lang="en-GB" dirty="0"/>
              <a:t>. We also aligned care homes to PCNs</a:t>
            </a:r>
          </a:p>
        </p:txBody>
      </p:sp>
      <p:sp>
        <p:nvSpPr>
          <p:cNvPr id="4" name="Slide Number Placeholder 3"/>
          <p:cNvSpPr>
            <a:spLocks noGrp="1"/>
          </p:cNvSpPr>
          <p:nvPr>
            <p:ph type="sldNum" sz="quarter" idx="5"/>
          </p:nvPr>
        </p:nvSpPr>
        <p:spPr/>
        <p:txBody>
          <a:bodyPr/>
          <a:lstStyle/>
          <a:p>
            <a:fld id="{FE08975B-486E-439A-B98C-A40D66BF6CD1}" type="slidenum">
              <a:rPr lang="en-GB" smtClean="0"/>
              <a:t>12</a:t>
            </a:fld>
            <a:endParaRPr lang="en-GB"/>
          </a:p>
        </p:txBody>
      </p:sp>
    </p:spTree>
    <p:extLst>
      <p:ext uri="{BB962C8B-B14F-4D97-AF65-F5344CB8AC3E}">
        <p14:creationId xmlns:p14="http://schemas.microsoft.com/office/powerpoint/2010/main" val="3907969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early February 2021 nearly all residents and staff had been vaccinated for COVID. In April-May we launched our care home dashboard, which contained a feast of data that we could use to monitor and improve our performance.  </a:t>
            </a:r>
          </a:p>
        </p:txBody>
      </p:sp>
      <p:sp>
        <p:nvSpPr>
          <p:cNvPr id="4" name="Slide Number Placeholder 3"/>
          <p:cNvSpPr>
            <a:spLocks noGrp="1"/>
          </p:cNvSpPr>
          <p:nvPr>
            <p:ph type="sldNum" sz="quarter" idx="5"/>
          </p:nvPr>
        </p:nvSpPr>
        <p:spPr/>
        <p:txBody>
          <a:bodyPr/>
          <a:lstStyle/>
          <a:p>
            <a:fld id="{FE08975B-486E-439A-B98C-A40D66BF6CD1}" type="slidenum">
              <a:rPr lang="en-GB" smtClean="0"/>
              <a:t>13</a:t>
            </a:fld>
            <a:endParaRPr lang="en-GB"/>
          </a:p>
        </p:txBody>
      </p:sp>
    </p:spTree>
    <p:extLst>
      <p:ext uri="{BB962C8B-B14F-4D97-AF65-F5344CB8AC3E}">
        <p14:creationId xmlns:p14="http://schemas.microsoft.com/office/powerpoint/2010/main" val="2753024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dashboard shows that prescribing of harmful drugs in our aligned care homes is consistently below the published UK literature, indicating that the safe prescribing popups are having an effect.</a:t>
            </a:r>
          </a:p>
        </p:txBody>
      </p:sp>
      <p:sp>
        <p:nvSpPr>
          <p:cNvPr id="4" name="Slide Number Placeholder 3"/>
          <p:cNvSpPr>
            <a:spLocks noGrp="1"/>
          </p:cNvSpPr>
          <p:nvPr>
            <p:ph type="sldNum" sz="quarter" idx="5"/>
          </p:nvPr>
        </p:nvSpPr>
        <p:spPr/>
        <p:txBody>
          <a:bodyPr/>
          <a:lstStyle/>
          <a:p>
            <a:fld id="{FE08975B-486E-439A-B98C-A40D66BF6CD1}" type="slidenum">
              <a:rPr lang="en-GB" smtClean="0"/>
              <a:t>14</a:t>
            </a:fld>
            <a:endParaRPr lang="en-GB"/>
          </a:p>
        </p:txBody>
      </p:sp>
    </p:spTree>
    <p:extLst>
      <p:ext uri="{BB962C8B-B14F-4D97-AF65-F5344CB8AC3E}">
        <p14:creationId xmlns:p14="http://schemas.microsoft.com/office/powerpoint/2010/main" val="540084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could also track proactive care metrics like shared care plans, resus, and hospitalization preferences. Combined with prescribing data, this would not only measure performance but also help identify individual patients within our care home population who need attention and prioritise them for review.</a:t>
            </a:r>
          </a:p>
        </p:txBody>
      </p:sp>
      <p:sp>
        <p:nvSpPr>
          <p:cNvPr id="4" name="Slide Number Placeholder 3"/>
          <p:cNvSpPr>
            <a:spLocks noGrp="1"/>
          </p:cNvSpPr>
          <p:nvPr>
            <p:ph type="sldNum" sz="quarter" idx="5"/>
          </p:nvPr>
        </p:nvSpPr>
        <p:spPr/>
        <p:txBody>
          <a:bodyPr/>
          <a:lstStyle/>
          <a:p>
            <a:fld id="{FE08975B-486E-439A-B98C-A40D66BF6CD1}" type="slidenum">
              <a:rPr lang="en-GB" smtClean="0"/>
              <a:t>15</a:t>
            </a:fld>
            <a:endParaRPr lang="en-GB"/>
          </a:p>
        </p:txBody>
      </p:sp>
    </p:spTree>
    <p:extLst>
      <p:ext uri="{BB962C8B-B14F-4D97-AF65-F5344CB8AC3E}">
        <p14:creationId xmlns:p14="http://schemas.microsoft.com/office/powerpoint/2010/main" val="7670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2022 we recruited care coordinators. They helped gather key information ahead of the first clinician encounter which made the initial assessment more efficient.  </a:t>
            </a:r>
          </a:p>
          <a:p>
            <a:r>
              <a:rPr lang="en-GB" dirty="0"/>
              <a:t>We also started yearly CGA cycles and trained paramedics to do CGA. </a:t>
            </a:r>
          </a:p>
        </p:txBody>
      </p:sp>
      <p:sp>
        <p:nvSpPr>
          <p:cNvPr id="4" name="Slide Number Placeholder 3"/>
          <p:cNvSpPr>
            <a:spLocks noGrp="1"/>
          </p:cNvSpPr>
          <p:nvPr>
            <p:ph type="sldNum" sz="quarter" idx="5"/>
          </p:nvPr>
        </p:nvSpPr>
        <p:spPr/>
        <p:txBody>
          <a:bodyPr/>
          <a:lstStyle/>
          <a:p>
            <a:fld id="{FE08975B-486E-439A-B98C-A40D66BF6CD1}" type="slidenum">
              <a:rPr lang="en-GB" smtClean="0"/>
              <a:t>16</a:t>
            </a:fld>
            <a:endParaRPr lang="en-GB"/>
          </a:p>
        </p:txBody>
      </p:sp>
    </p:spTree>
    <p:extLst>
      <p:ext uri="{BB962C8B-B14F-4D97-AF65-F5344CB8AC3E}">
        <p14:creationId xmlns:p14="http://schemas.microsoft.com/office/powerpoint/2010/main" val="48059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interfaceregular"/>
              </a:rPr>
              <a:t>Evaluation of proactive care commenced in 2021, and by March 2024, we published evidence confirming our model of care improved the quality of advanced care planning (ACP), compared with routine NHS care. It may also improve unplanned admissions although it was underpowered for the latter.</a:t>
            </a:r>
          </a:p>
          <a:p>
            <a:endParaRPr lang="en-GB" b="0" i="0" dirty="0">
              <a:solidFill>
                <a:srgbClr val="333333"/>
              </a:solidFill>
              <a:effectLst/>
              <a:latin typeface="interfaceregular"/>
            </a:endParaRPr>
          </a:p>
          <a:p>
            <a:r>
              <a:rPr lang="en-GB" dirty="0"/>
              <a:t>In our data analysis, we uncovered a surprising finding: patients receiving our proactive care interventions appeared to be living longer. However, this study focused on care quality.</a:t>
            </a:r>
          </a:p>
          <a:p>
            <a:endParaRPr lang="en-GB" dirty="0"/>
          </a:p>
          <a:p>
            <a:r>
              <a:rPr lang="en-GB" dirty="0"/>
              <a:t>It’s methodology wasn't optimised to explore this outcome. </a:t>
            </a:r>
          </a:p>
          <a:p>
            <a:endParaRPr lang="en-GB" dirty="0"/>
          </a:p>
          <a:p>
            <a:r>
              <a:rPr lang="en-GB" dirty="0"/>
              <a:t>But this discovery needed exploring.</a:t>
            </a:r>
            <a:endParaRPr lang="en-GB" b="0" i="0" dirty="0">
              <a:solidFill>
                <a:srgbClr val="333333"/>
              </a:solidFill>
              <a:effectLst/>
              <a:latin typeface="interfaceregular"/>
            </a:endParaRPr>
          </a:p>
        </p:txBody>
      </p:sp>
      <p:sp>
        <p:nvSpPr>
          <p:cNvPr id="4" name="Slide Number Placeholder 3"/>
          <p:cNvSpPr>
            <a:spLocks noGrp="1"/>
          </p:cNvSpPr>
          <p:nvPr>
            <p:ph type="sldNum" sz="quarter" idx="5"/>
          </p:nvPr>
        </p:nvSpPr>
        <p:spPr/>
        <p:txBody>
          <a:bodyPr/>
          <a:lstStyle/>
          <a:p>
            <a:fld id="{FE08975B-486E-439A-B98C-A40D66BF6CD1}" type="slidenum">
              <a:rPr lang="en-GB" smtClean="0"/>
              <a:t>17</a:t>
            </a:fld>
            <a:endParaRPr lang="en-GB"/>
          </a:p>
        </p:txBody>
      </p:sp>
    </p:spTree>
    <p:extLst>
      <p:ext uri="{BB962C8B-B14F-4D97-AF65-F5344CB8AC3E}">
        <p14:creationId xmlns:p14="http://schemas.microsoft.com/office/powerpoint/2010/main" val="3092783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expanded the study, recruiting 429 subjects from 1st March 2019 to 30th September 2022, including all residents in care homes registered with our PCN. Residents who left the PCN or returned home were excluded.</a:t>
            </a:r>
          </a:p>
          <a:p>
            <a:r>
              <a:rPr lang="en-GB" dirty="0"/>
              <a:t>A control group was formed with residents receiving routine NHS care. </a:t>
            </a:r>
            <a:r>
              <a:rPr lang="en-GB" dirty="0" err="1"/>
              <a:t>Followup</a:t>
            </a:r>
            <a:r>
              <a:rPr lang="en-GB" dirty="0"/>
              <a:t> started when they were first coded as living in a care home</a:t>
            </a:r>
          </a:p>
          <a:p>
            <a:endParaRPr lang="en-GB" dirty="0"/>
          </a:p>
          <a:p>
            <a:r>
              <a:rPr lang="en-GB" dirty="0"/>
              <a:t>The intervention arm received proactive care and </a:t>
            </a:r>
            <a:r>
              <a:rPr lang="en-GB" dirty="0" err="1"/>
              <a:t>iCGA</a:t>
            </a:r>
            <a:r>
              <a:rPr lang="en-GB" dirty="0"/>
              <a:t>. Patients were prioritised based on clinical need and included advanced frailty, dementia, complex needs, or nearing end of life.</a:t>
            </a:r>
          </a:p>
          <a:p>
            <a:endParaRPr lang="en-GB" dirty="0"/>
          </a:p>
          <a:p>
            <a:r>
              <a:rPr lang="en-GB" dirty="0"/>
              <a:t>A flow diagram below illustrates the process. You will recall that in March 2020, at the onset of the pandemic, many patients were moved to the intervention arm, resulting in 53% of patients beginning follow-up during the pre-vaccination period, compared to just 13% in the control group.</a:t>
            </a:r>
          </a:p>
          <a:p>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18</a:t>
            </a:fld>
            <a:endParaRPr lang="en-GB"/>
          </a:p>
        </p:txBody>
      </p:sp>
    </p:spTree>
    <p:extLst>
      <p:ext uri="{BB962C8B-B14F-4D97-AF65-F5344CB8AC3E}">
        <p14:creationId xmlns:p14="http://schemas.microsoft.com/office/powerpoint/2010/main" val="1840526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584200" hangingPunct="0">
              <a:buFont typeface="Arial" panose="020B0604020202020204" pitchFamily="34" charset="0"/>
              <a:buNone/>
            </a:pPr>
            <a:r>
              <a:rPr lang="en-GB" sz="1200" b="0" dirty="0">
                <a:solidFill>
                  <a:srgbClr val="535353"/>
                </a:solidFill>
                <a:latin typeface="Gill Sans Light"/>
                <a:ea typeface="Gill Sans Light"/>
                <a:cs typeface="Gill Sans Light"/>
                <a:sym typeface="Gill Sans Light"/>
              </a:rPr>
              <a:t>This transfer is reflected in the intervention arm having a higher all cause mortality in the </a:t>
            </a:r>
            <a:r>
              <a:rPr lang="en-GB" sz="1200" b="0" dirty="0" err="1">
                <a:solidFill>
                  <a:srgbClr val="535353"/>
                </a:solidFill>
                <a:latin typeface="Gill Sans Light"/>
                <a:ea typeface="Gill Sans Light"/>
                <a:cs typeface="Gill Sans Light"/>
                <a:sym typeface="Gill Sans Light"/>
              </a:rPr>
              <a:t>prevaccination</a:t>
            </a:r>
            <a:r>
              <a:rPr lang="en-GB" sz="1200" b="0" dirty="0">
                <a:solidFill>
                  <a:srgbClr val="535353"/>
                </a:solidFill>
                <a:latin typeface="Gill Sans Light"/>
                <a:ea typeface="Gill Sans Light"/>
                <a:cs typeface="Gill Sans Light"/>
                <a:sym typeface="Gill Sans Light"/>
              </a:rPr>
              <a:t> period. </a:t>
            </a:r>
            <a:r>
              <a:rPr lang="en-GB" dirty="0"/>
              <a:t>The intervention group also had a higher median age and dementia prevalence. This further reinforces that patients were prioritised for proactive care based on clinical need, as dementia is a leading cause of death and complex behaviours in care homes. Both situations benefit from proactive care.</a:t>
            </a:r>
          </a:p>
          <a:p>
            <a:pPr marL="0" indent="0" defTabSz="584200" hangingPunct="0">
              <a:buFont typeface="Arial" panose="020B0604020202020204" pitchFamily="34" charset="0"/>
              <a:buNone/>
            </a:pPr>
            <a:endParaRPr lang="en-GB" sz="1200" b="0" dirty="0">
              <a:solidFill>
                <a:srgbClr val="535353"/>
              </a:solidFill>
              <a:latin typeface="Gill Sans Light"/>
              <a:ea typeface="Gill Sans Light"/>
              <a:cs typeface="Gill Sans Light"/>
              <a:sym typeface="Gill Sans Light"/>
            </a:endParaRPr>
          </a:p>
          <a:p>
            <a:pPr marL="0" indent="0" defTabSz="584200" hangingPunct="0">
              <a:buFont typeface="Arial" panose="020B0604020202020204" pitchFamily="34" charset="0"/>
              <a:buNone/>
            </a:pPr>
            <a:r>
              <a:rPr lang="en-GB" sz="1200" b="0" dirty="0">
                <a:solidFill>
                  <a:srgbClr val="535353"/>
                </a:solidFill>
                <a:latin typeface="Gill Sans Light"/>
                <a:ea typeface="Gill Sans Light"/>
                <a:cs typeface="Gill Sans Light"/>
                <a:sym typeface="Gill Sans Light"/>
              </a:rPr>
              <a:t>Cancer diagnosis was the same in both groups.</a:t>
            </a:r>
          </a:p>
          <a:p>
            <a:pPr marL="0" indent="0" defTabSz="584200" hangingPunct="0">
              <a:buFont typeface="Arial" panose="020B0604020202020204" pitchFamily="34" charset="0"/>
              <a:buNone/>
            </a:pPr>
            <a:endParaRPr lang="en-GB" sz="1200" b="0" dirty="0">
              <a:solidFill>
                <a:srgbClr val="535353"/>
              </a:solidFill>
              <a:latin typeface="Gill Sans Light"/>
              <a:ea typeface="Gill Sans Light"/>
              <a:cs typeface="Gill Sans Light"/>
              <a:sym typeface="Gill Sans Light"/>
            </a:endParaRPr>
          </a:p>
          <a:p>
            <a:pPr marL="0" indent="0" defTabSz="584200" hangingPunct="0">
              <a:buFont typeface="Arial" panose="020B0604020202020204" pitchFamily="34" charset="0"/>
              <a:buNone/>
            </a:pPr>
            <a:r>
              <a:rPr lang="en-GB" sz="1200" b="0" dirty="0">
                <a:solidFill>
                  <a:srgbClr val="535353"/>
                </a:solidFill>
                <a:latin typeface="Gill Sans Light"/>
                <a:ea typeface="Gill Sans Light"/>
                <a:cs typeface="Gill Sans Light"/>
                <a:sym typeface="Gill Sans Light"/>
              </a:rPr>
              <a:t>To control for differences in baseline characteristics, we ran single predictor models for health conditions that had higher prevalence in the control group, which might increase mortality.</a:t>
            </a:r>
          </a:p>
          <a:p>
            <a:pPr marL="0" indent="0" defTabSz="584200" hangingPunct="0">
              <a:buFont typeface="Arial" panose="020B0604020202020204" pitchFamily="34" charset="0"/>
              <a:buNone/>
            </a:pPr>
            <a:endParaRPr lang="en-GB" sz="1200" b="0" dirty="0">
              <a:solidFill>
                <a:srgbClr val="535353"/>
              </a:solidFill>
              <a:latin typeface="Gill Sans Light"/>
              <a:ea typeface="Gill Sans Light"/>
              <a:cs typeface="Gill Sans Light"/>
              <a:sym typeface="Gill Sans Light"/>
            </a:endParaRPr>
          </a:p>
          <a:p>
            <a:pPr marL="0" indent="0" defTabSz="584200" hangingPunct="0">
              <a:buFont typeface="Arial" panose="020B0604020202020204" pitchFamily="34" charset="0"/>
              <a:buNone/>
            </a:pPr>
            <a:r>
              <a:rPr lang="en-GB" sz="1200" dirty="0">
                <a:solidFill>
                  <a:srgbClr val="535353"/>
                </a:solidFill>
                <a:latin typeface="Gill Sans Light"/>
                <a:ea typeface="Gill Sans Light"/>
                <a:cs typeface="Gill Sans Light"/>
                <a:sym typeface="Gill Sans Light"/>
              </a:rPr>
              <a:t>Diabetes, COPD, IHD and cancer showed no significant differences. </a:t>
            </a:r>
            <a:r>
              <a:rPr lang="en-GB" sz="1200" b="0" dirty="0">
                <a:solidFill>
                  <a:srgbClr val="535353"/>
                </a:solidFill>
                <a:latin typeface="Gill Sans Light"/>
                <a:ea typeface="Gill Sans Light"/>
                <a:cs typeface="Gill Sans Light"/>
                <a:sym typeface="Gill Sans Light"/>
              </a:rPr>
              <a:t>Female</a:t>
            </a:r>
            <a:r>
              <a:rPr lang="en-GB" sz="1200" dirty="0">
                <a:solidFill>
                  <a:srgbClr val="535353"/>
                </a:solidFill>
                <a:latin typeface="Gill Sans Light"/>
                <a:ea typeface="Gill Sans Light"/>
                <a:cs typeface="Gill Sans Light"/>
                <a:sym typeface="Gill Sans Light"/>
              </a:rPr>
              <a:t> sex lowered mortality at two years, whereas heart failure, and being in a nursing home or dual registered home increased it. Moderate frailty was associated with a lower mortality than severe frailty. All had p values of &lt;0.05. We then ran multiple predictor models for each group controlling for these four variables. </a:t>
            </a:r>
            <a:endParaRPr lang="en-GB" sz="1200" b="0" dirty="0">
              <a:solidFill>
                <a:srgbClr val="535353"/>
              </a:solidFill>
              <a:latin typeface="Gill Sans Light"/>
              <a:ea typeface="Gill Sans Light"/>
              <a:cs typeface="Gill Sans Light"/>
              <a:sym typeface="Gill Sans Light"/>
            </a:endParaRPr>
          </a:p>
          <a:p>
            <a:pPr marL="0" indent="0" defTabSz="584200" hangingPunct="0">
              <a:buFont typeface="Arial" panose="020B0604020202020204" pitchFamily="34" charset="0"/>
              <a:buNone/>
            </a:pPr>
            <a:endParaRPr lang="en-GB" sz="1200" b="0" dirty="0">
              <a:solidFill>
                <a:srgbClr val="535353"/>
              </a:solidFill>
              <a:latin typeface="Gill Sans Light"/>
              <a:ea typeface="Gill Sans Light"/>
              <a:cs typeface="Gill Sans Light"/>
              <a:sym typeface="Gill Sans Light"/>
            </a:endParaRPr>
          </a:p>
          <a:p>
            <a:pPr marL="0" indent="0" defTabSz="584200" hangingPunct="0">
              <a:buFont typeface="Arial" panose="020B0604020202020204" pitchFamily="34" charset="0"/>
              <a:buNone/>
            </a:pPr>
            <a:r>
              <a:rPr lang="en-GB" sz="1200" b="0" dirty="0">
                <a:solidFill>
                  <a:srgbClr val="535353"/>
                </a:solidFill>
                <a:latin typeface="Gill Sans Light"/>
                <a:ea typeface="Gill Sans Light"/>
                <a:cs typeface="Gill Sans Light"/>
                <a:sym typeface="Gill Sans Light"/>
              </a:rPr>
              <a:t>To control for survival bias we used </a:t>
            </a:r>
            <a:r>
              <a:rPr lang="en-GB" sz="1200" dirty="0">
                <a:solidFill>
                  <a:srgbClr val="535353"/>
                </a:solidFill>
                <a:latin typeface="Gill Sans Light"/>
                <a:ea typeface="Gill Sans Light"/>
                <a:cs typeface="Gill Sans Light"/>
                <a:sym typeface="Gill Sans Light"/>
              </a:rPr>
              <a:t>time dependent cox regression analysis (based on time each resident spent in control and intervention arms). </a:t>
            </a:r>
          </a:p>
        </p:txBody>
      </p:sp>
      <p:sp>
        <p:nvSpPr>
          <p:cNvPr id="4" name="Slide Number Placeholder 3"/>
          <p:cNvSpPr>
            <a:spLocks noGrp="1"/>
          </p:cNvSpPr>
          <p:nvPr>
            <p:ph type="sldNum" sz="quarter" idx="5"/>
          </p:nvPr>
        </p:nvSpPr>
        <p:spPr/>
        <p:txBody>
          <a:bodyPr/>
          <a:lstStyle/>
          <a:p>
            <a:fld id="{FE08975B-486E-439A-B98C-A40D66BF6CD1}" type="slidenum">
              <a:rPr lang="en-GB" smtClean="0"/>
              <a:t>19</a:t>
            </a:fld>
            <a:endParaRPr lang="en-GB"/>
          </a:p>
        </p:txBody>
      </p:sp>
    </p:spTree>
    <p:extLst>
      <p:ext uri="{BB962C8B-B14F-4D97-AF65-F5344CB8AC3E}">
        <p14:creationId xmlns:p14="http://schemas.microsoft.com/office/powerpoint/2010/main" val="346925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first, we need to tour the last six years. In April 2020, NHSE introduced the Enhanced Health in Care Homes national service specification, which aimed to align care homes with PCNs, conduct weekly home rounds in each care home, and deliver a comprehensive geriatric assessment (CGA) for every resident.</a:t>
            </a:r>
          </a:p>
          <a:p>
            <a:endParaRPr lang="en-GB" dirty="0"/>
          </a:p>
          <a:p>
            <a:r>
              <a:rPr lang="en-GB" dirty="0"/>
              <a:t>To contextualise: we had 250 patients across 13 care homes, a workforce untrained in CGA, and a shortage of professionals skilled in older people's medicine. Identifying which patients were in care homes was also a challenge.</a:t>
            </a:r>
          </a:p>
          <a:p>
            <a:endParaRPr lang="en-GB" dirty="0"/>
          </a:p>
          <a:p>
            <a:r>
              <a:rPr lang="en-GB" dirty="0"/>
              <a:t>We had to implement a radical approach to meet these objectives while ensuring continuity of care. This is the story of what we did and the unexpected discovery we made: potential for improved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08975B-486E-439A-B98C-A40D66BF6CD1}" type="slidenum">
              <a:rPr lang="en-GB" smtClean="0"/>
              <a:t>2</a:t>
            </a:fld>
            <a:endParaRPr lang="en-GB"/>
          </a:p>
        </p:txBody>
      </p:sp>
    </p:spTree>
    <p:extLst>
      <p:ext uri="{BB962C8B-B14F-4D97-AF65-F5344CB8AC3E}">
        <p14:creationId xmlns:p14="http://schemas.microsoft.com/office/powerpoint/2010/main" val="310645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results show that at two years control group survival was 8.6% vs 48.1% in the intervention arm, equating to a 39.6% absolute risk reduction in mortality and an NNT of 2.5.</a:t>
            </a:r>
          </a:p>
          <a:p>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20</a:t>
            </a:fld>
            <a:endParaRPr lang="en-GB"/>
          </a:p>
        </p:txBody>
      </p:sp>
    </p:spTree>
    <p:extLst>
      <p:ext uri="{BB962C8B-B14F-4D97-AF65-F5344CB8AC3E}">
        <p14:creationId xmlns:p14="http://schemas.microsoft.com/office/powerpoint/2010/main" val="3943678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b="1" dirty="0"/>
              <a:t>We offer four mechanism:</a:t>
            </a:r>
          </a:p>
          <a:p>
            <a:pPr>
              <a:buFont typeface="Arial" panose="020B0604020202020204" pitchFamily="34" charset="0"/>
              <a:buNone/>
            </a:pPr>
            <a:r>
              <a:rPr lang="en-GB" b="1" dirty="0"/>
              <a:t>1. Optimisation of care</a:t>
            </a:r>
            <a:r>
              <a:rPr lang="en-GB" dirty="0"/>
              <a:t>: Managing long-term conditions, optimising medications, and personalising care (e.g., setting tailored hypertension targets) improve health and reduce risks of conditions such as delirium and falls, which are linked to higher mortality.</a:t>
            </a:r>
          </a:p>
          <a:p>
            <a:pPr>
              <a:buFont typeface="Arial" panose="020B0604020202020204" pitchFamily="34" charset="0"/>
              <a:buNone/>
            </a:pPr>
            <a:r>
              <a:rPr lang="en-GB" b="1" dirty="0"/>
              <a:t>2. Efficiency and effectiveness of </a:t>
            </a:r>
            <a:r>
              <a:rPr lang="en-GB" b="1" dirty="0" err="1"/>
              <a:t>i</a:t>
            </a:r>
            <a:r>
              <a:rPr lang="en-GB" b="1" dirty="0"/>
              <a:t>-CGA</a:t>
            </a:r>
            <a:r>
              <a:rPr lang="en-GB" dirty="0"/>
              <a:t>: it’s faster, drives up the quality of care, and locks in the benefit of proactive care as we have seen with prescribing data.</a:t>
            </a:r>
          </a:p>
          <a:p>
            <a:pPr>
              <a:buFont typeface="Arial" panose="020B0604020202020204" pitchFamily="34" charset="0"/>
              <a:buNone/>
            </a:pPr>
            <a:r>
              <a:rPr lang="en-GB" b="1" dirty="0"/>
              <a:t>3. Heavy focus on continuity</a:t>
            </a:r>
            <a:r>
              <a:rPr lang="en-GB" dirty="0"/>
              <a:t>: Dedicated teams for older patients promote relational continuity and informational continuity with care plans shared with the patient and other providers. </a:t>
            </a:r>
          </a:p>
          <a:p>
            <a:pPr>
              <a:buFont typeface="Arial" panose="020B0604020202020204" pitchFamily="34" charset="0"/>
              <a:buNone/>
            </a:pPr>
            <a:r>
              <a:rPr lang="en-GB" b="1" dirty="0"/>
              <a:t>4. Possible reduced hospitalisation</a:t>
            </a:r>
            <a:r>
              <a:rPr lang="en-GB" dirty="0"/>
              <a:t>: we are seeing growing data for reduced hospitalisation in our locality with proactive care. Further analysis is underway. Fewer admissions decrease the risk of hospital associated complications, such as delirium and falls, which could improve survival.</a:t>
            </a:r>
          </a:p>
          <a:p>
            <a:pPr>
              <a:buFont typeface="Arial" panose="020B0604020202020204" pitchFamily="34" charset="0"/>
              <a:buNone/>
            </a:pPr>
            <a:endParaRPr lang="en-GB" dirty="0"/>
          </a:p>
          <a:p>
            <a:pPr>
              <a:buFont typeface="Arial" panose="020B0604020202020204" pitchFamily="34" charset="0"/>
              <a:buNone/>
            </a:pPr>
            <a:r>
              <a:rPr lang="en-GB" dirty="0"/>
              <a:t>These mechanisms have an evidence base:</a:t>
            </a:r>
          </a:p>
          <a:p>
            <a:pPr marL="171450" indent="-171450">
              <a:buFontTx/>
              <a:buChar char="-"/>
            </a:pPr>
            <a:r>
              <a:rPr lang="en-GB" dirty="0"/>
              <a:t>Continuity improves survival.</a:t>
            </a:r>
          </a:p>
          <a:p>
            <a:pPr marL="171450" indent="-171450">
              <a:buFontTx/>
              <a:buChar char="-"/>
            </a:pPr>
            <a:r>
              <a:rPr lang="en-GB" dirty="0"/>
              <a:t>For CGA we have evidence of survival advantages in a reactive and proactive setting. The proactive setting has less evidence but the effect on survival is greater.</a:t>
            </a:r>
          </a:p>
          <a:p>
            <a:pPr marL="171450" indent="-171450">
              <a:buFontTx/>
              <a:buChar char="-"/>
            </a:pPr>
            <a:r>
              <a:rPr lang="en-GB" dirty="0"/>
              <a:t>There is newer evidence for meds opt and survival</a:t>
            </a:r>
          </a:p>
          <a:p>
            <a:pPr marL="0" indent="0">
              <a:buFontTx/>
              <a:buNone/>
            </a:pPr>
            <a:r>
              <a:rPr lang="en-GB" dirty="0"/>
              <a:t>And lastly there is a 2019 Norwegian study, featuring an older peoples MDT with proactive care, urgent care, person-centred care, and CGA improving survival</a:t>
            </a:r>
          </a:p>
          <a:p>
            <a:pPr marL="171450" indent="-171450">
              <a:buFontTx/>
              <a:buChar char="-"/>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21</a:t>
            </a:fld>
            <a:endParaRPr lang="en-GB"/>
          </a:p>
        </p:txBody>
      </p:sp>
    </p:spTree>
    <p:extLst>
      <p:ext uri="{BB962C8B-B14F-4D97-AF65-F5344CB8AC3E}">
        <p14:creationId xmlns:p14="http://schemas.microsoft.com/office/powerpoint/2010/main" val="368797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it possible that these four effects are cumulative and synergistic resulting in outcomes that exceed the impact of each individual component alone?</a:t>
            </a:r>
          </a:p>
          <a:p>
            <a:endParaRPr lang="en-GB" dirty="0"/>
          </a:p>
          <a:p>
            <a:r>
              <a:rPr lang="en-GB" dirty="0"/>
              <a:t>The Norwegian study had this to say. </a:t>
            </a:r>
          </a:p>
        </p:txBody>
      </p:sp>
      <p:sp>
        <p:nvSpPr>
          <p:cNvPr id="4" name="Slide Number Placeholder 3"/>
          <p:cNvSpPr>
            <a:spLocks noGrp="1"/>
          </p:cNvSpPr>
          <p:nvPr>
            <p:ph type="sldNum" sz="quarter" idx="5"/>
          </p:nvPr>
        </p:nvSpPr>
        <p:spPr/>
        <p:txBody>
          <a:bodyPr/>
          <a:lstStyle/>
          <a:p>
            <a:fld id="{FE08975B-486E-439A-B98C-A40D66BF6CD1}" type="slidenum">
              <a:rPr lang="en-GB" smtClean="0"/>
              <a:t>22</a:t>
            </a:fld>
            <a:endParaRPr lang="en-GB"/>
          </a:p>
        </p:txBody>
      </p:sp>
    </p:spTree>
    <p:extLst>
      <p:ext uri="{BB962C8B-B14F-4D97-AF65-F5344CB8AC3E}">
        <p14:creationId xmlns:p14="http://schemas.microsoft.com/office/powerpoint/2010/main" val="196122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controlled for confounding variables, survival bias, and pandemic confounding the control and intervention arm. </a:t>
            </a:r>
          </a:p>
          <a:p>
            <a:endParaRPr lang="en-GB" dirty="0"/>
          </a:p>
          <a:p>
            <a:r>
              <a:rPr lang="en-GB" dirty="0"/>
              <a:t>However, this study was not randomised. There is still the possibility of selection bias.</a:t>
            </a:r>
          </a:p>
          <a:p>
            <a:r>
              <a:rPr lang="en-GB" dirty="0"/>
              <a:t>It is also not multicentre and it was not blinded. </a:t>
            </a:r>
          </a:p>
        </p:txBody>
      </p:sp>
      <p:sp>
        <p:nvSpPr>
          <p:cNvPr id="4" name="Slide Number Placeholder 3"/>
          <p:cNvSpPr>
            <a:spLocks noGrp="1"/>
          </p:cNvSpPr>
          <p:nvPr>
            <p:ph type="sldNum" sz="quarter" idx="5"/>
          </p:nvPr>
        </p:nvSpPr>
        <p:spPr/>
        <p:txBody>
          <a:bodyPr/>
          <a:lstStyle/>
          <a:p>
            <a:fld id="{FE08975B-486E-439A-B98C-A40D66BF6CD1}" type="slidenum">
              <a:rPr lang="en-GB" smtClean="0"/>
              <a:t>23</a:t>
            </a:fld>
            <a:endParaRPr lang="en-GB"/>
          </a:p>
        </p:txBody>
      </p:sp>
    </p:spTree>
    <p:extLst>
      <p:ext uri="{BB962C8B-B14F-4D97-AF65-F5344CB8AC3E}">
        <p14:creationId xmlns:p14="http://schemas.microsoft.com/office/powerpoint/2010/main" val="3252577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Hospitalisation </a:t>
            </a:r>
          </a:p>
          <a:p>
            <a:r>
              <a:rPr lang="en-GB" dirty="0"/>
              <a:t>Multicentred trial conducted outside of the pandemic to see if there is a shift in mortality</a:t>
            </a:r>
          </a:p>
          <a:p>
            <a:r>
              <a:rPr lang="en-GB" dirty="0"/>
              <a:t>Patient reported outcome measures delirium, falls/fractures and a health economic analysis</a:t>
            </a:r>
          </a:p>
          <a:p>
            <a:r>
              <a:rPr lang="en-GB" dirty="0"/>
              <a:t>More systematic reviews and clinical guidance of the medical management of key long term conditions in older adults with frailty. We have some targets for diabetes but what about other LTCs? </a:t>
            </a:r>
          </a:p>
        </p:txBody>
      </p:sp>
      <p:sp>
        <p:nvSpPr>
          <p:cNvPr id="4" name="Slide Number Placeholder 3"/>
          <p:cNvSpPr>
            <a:spLocks noGrp="1"/>
          </p:cNvSpPr>
          <p:nvPr>
            <p:ph type="sldNum" sz="quarter" idx="5"/>
          </p:nvPr>
        </p:nvSpPr>
        <p:spPr/>
        <p:txBody>
          <a:bodyPr/>
          <a:lstStyle/>
          <a:p>
            <a:fld id="{FE08975B-486E-439A-B98C-A40D66BF6CD1}" type="slidenum">
              <a:rPr lang="en-GB" smtClean="0"/>
              <a:t>24</a:t>
            </a:fld>
            <a:endParaRPr lang="en-GB"/>
          </a:p>
        </p:txBody>
      </p:sp>
    </p:spTree>
    <p:extLst>
      <p:ext uri="{BB962C8B-B14F-4D97-AF65-F5344CB8AC3E}">
        <p14:creationId xmlns:p14="http://schemas.microsoft.com/office/powerpoint/2010/main" val="3199621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shift focus from survival to future opportunities with proactive care.</a:t>
            </a:r>
          </a:p>
          <a:p>
            <a:endParaRPr lang="en-GB" dirty="0"/>
          </a:p>
          <a:p>
            <a:r>
              <a:rPr lang="en-GB" dirty="0"/>
              <a:t>This summer, we began preparing our care homes for winter by conducting high-risk drug reviews on opiates, loop diuretics, NSAIDs, bladder drugs, and tricyclics. Using our dashboard searches, we booked all residents on these medications into weekly ward rounds for targeted reviews.</a:t>
            </a:r>
          </a:p>
          <a:p>
            <a:endParaRPr lang="en-GB" dirty="0"/>
          </a:p>
          <a:p>
            <a:r>
              <a:rPr lang="en-GB" dirty="0"/>
              <a:t>The result? Our lowest tricyclic prescribing since the Ageing Well dashboard launched.</a:t>
            </a:r>
          </a:p>
        </p:txBody>
      </p:sp>
      <p:sp>
        <p:nvSpPr>
          <p:cNvPr id="4" name="Slide Number Placeholder 3"/>
          <p:cNvSpPr>
            <a:spLocks noGrp="1"/>
          </p:cNvSpPr>
          <p:nvPr>
            <p:ph type="sldNum" sz="quarter" idx="5"/>
          </p:nvPr>
        </p:nvSpPr>
        <p:spPr/>
        <p:txBody>
          <a:bodyPr/>
          <a:lstStyle/>
          <a:p>
            <a:fld id="{FE08975B-486E-439A-B98C-A40D66BF6CD1}" type="slidenum">
              <a:rPr lang="en-GB" smtClean="0"/>
              <a:t>25</a:t>
            </a:fld>
            <a:endParaRPr lang="en-GB"/>
          </a:p>
        </p:txBody>
      </p:sp>
    </p:spTree>
    <p:extLst>
      <p:ext uri="{BB962C8B-B14F-4D97-AF65-F5344CB8AC3E}">
        <p14:creationId xmlns:p14="http://schemas.microsoft.com/office/powerpoint/2010/main" val="2665418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focused on advance care planning.</a:t>
            </a:r>
          </a:p>
          <a:p>
            <a:r>
              <a:rPr lang="en-GB" dirty="0"/>
              <a:t>An audit of 191 care home residents revealed that the "hospitalisation" box on the TEP strongly predicts end-of-life outcomes:</a:t>
            </a:r>
          </a:p>
          <a:p>
            <a:pPr>
              <a:buFont typeface="Arial" panose="020B0604020202020204" pitchFamily="34" charset="0"/>
              <a:buChar char="•"/>
            </a:pPr>
            <a:r>
              <a:rPr lang="en-GB" dirty="0"/>
              <a:t>For patients who expressed a preference for hospital admission if they became more unwell, 40% died in hospital,</a:t>
            </a:r>
          </a:p>
          <a:p>
            <a:pPr>
              <a:buFont typeface="Arial" panose="020B0604020202020204" pitchFamily="34" charset="0"/>
              <a:buChar char="•"/>
            </a:pPr>
            <a:r>
              <a:rPr lang="en-GB" dirty="0"/>
              <a:t>For patients who did not want to be hospitalised, 94.3% achieved their end of life preferences of dying in their care home.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Times New Roman" panose="02020603050405020304" pitchFamily="18" charset="0"/>
              </a:rPr>
              <a:t>82% of residents with </a:t>
            </a:r>
            <a:r>
              <a:rPr lang="en-GB" sz="1200" b="1" u="sng" dirty="0">
                <a:ea typeface="Times New Roman" panose="02020603050405020304" pitchFamily="18" charset="0"/>
              </a:rPr>
              <a:t>severe frailty</a:t>
            </a:r>
            <a:r>
              <a:rPr lang="en-GB" sz="1200" dirty="0">
                <a:ea typeface="Times New Roman" panose="02020603050405020304" pitchFamily="18" charset="0"/>
              </a:rPr>
              <a:t> in care homes, when asked </a:t>
            </a:r>
            <a:r>
              <a:rPr lang="en-GB" sz="1200" i="1" dirty="0">
                <a:ea typeface="Times New Roman" panose="02020603050405020304" pitchFamily="18" charset="0"/>
              </a:rPr>
              <a:t>“What matters to you?” </a:t>
            </a:r>
            <a:r>
              <a:rPr lang="en-GB" sz="1200" dirty="0">
                <a:ea typeface="Times New Roman" panose="02020603050405020304" pitchFamily="18" charset="0"/>
              </a:rPr>
              <a:t>prefer not to be hospitalised.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26</a:t>
            </a:fld>
            <a:endParaRPr lang="en-GB"/>
          </a:p>
        </p:txBody>
      </p:sp>
    </p:spTree>
    <p:extLst>
      <p:ext uri="{BB962C8B-B14F-4D97-AF65-F5344CB8AC3E}">
        <p14:creationId xmlns:p14="http://schemas.microsoft.com/office/powerpoint/2010/main" val="1393620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ran a target search of older residents with severe frailty in care homes who were still for hospital admission on their most recent advance care plan, the premise being that their frailty had progresses and their ACP may be out of date. We offered them and their families, the opportunity to update their ACP preferences. </a:t>
            </a:r>
          </a:p>
          <a:p>
            <a:endParaRPr lang="en-GB" dirty="0"/>
          </a:p>
          <a:p>
            <a:r>
              <a:rPr lang="en-GB" dirty="0"/>
              <a:t>It’s not well shown on this graph and one day I will get around to subcategorising hospitalisation preferences in care homes by frailty severity but you can see the outcomes of this work. </a:t>
            </a:r>
          </a:p>
          <a:p>
            <a:endParaRPr lang="en-GB" dirty="0"/>
          </a:p>
          <a:p>
            <a:r>
              <a:rPr lang="en-GB" dirty="0"/>
              <a:t>The hope is that our care home population come into this winter, they as ready as they can be. </a:t>
            </a:r>
          </a:p>
          <a:p>
            <a:endParaRPr lang="en-GB" dirty="0"/>
          </a:p>
          <a:p>
            <a:r>
              <a:rPr lang="en-GB" dirty="0"/>
              <a:t>Moving forwards, we will do both these audits on a yearly basis. </a:t>
            </a:r>
          </a:p>
          <a:p>
            <a:endParaRPr lang="en-GB" dirty="0"/>
          </a:p>
          <a:p>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27</a:t>
            </a:fld>
            <a:endParaRPr lang="en-GB"/>
          </a:p>
        </p:txBody>
      </p:sp>
    </p:spTree>
    <p:extLst>
      <p:ext uri="{BB962C8B-B14F-4D97-AF65-F5344CB8AC3E}">
        <p14:creationId xmlns:p14="http://schemas.microsoft.com/office/powerpoint/2010/main" val="1105910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pPr>
            <a:r>
              <a:rPr lang="en-GB" sz="2800" dirty="0">
                <a:ea typeface="Times New Roman" panose="02020603050405020304" pitchFamily="18" charset="0"/>
              </a:rPr>
              <a:t>An older peoples MDT within a PCN implementing proactive and urgent person-centred care with CGA may improve survival</a:t>
            </a:r>
          </a:p>
          <a:p>
            <a:pPr marL="342900" indent="-342900" algn="just">
              <a:buFont typeface="Arial" panose="020B0604020202020204" pitchFamily="34" charset="0"/>
              <a:buChar char="•"/>
            </a:pPr>
            <a:r>
              <a:rPr lang="en-GB" sz="2800" dirty="0">
                <a:ea typeface="Times New Roman" panose="02020603050405020304" pitchFamily="18" charset="0"/>
              </a:rPr>
              <a:t>Suggested enablers are:</a:t>
            </a:r>
          </a:p>
          <a:p>
            <a:pPr marL="800100" lvl="1" indent="-342900" algn="just">
              <a:buFont typeface="Arial" panose="020B0604020202020204" pitchFamily="34" charset="0"/>
              <a:buChar char="•"/>
            </a:pPr>
            <a:r>
              <a:rPr lang="en-GB" sz="2800" dirty="0">
                <a:ea typeface="Times New Roman" panose="02020603050405020304" pitchFamily="18" charset="0"/>
              </a:rPr>
              <a:t>Continuity (informational and relational)</a:t>
            </a:r>
          </a:p>
          <a:p>
            <a:pPr marL="800100" lvl="1" indent="-342900" algn="just">
              <a:buFont typeface="Arial" panose="020B0604020202020204" pitchFamily="34" charset="0"/>
              <a:buChar char="•"/>
            </a:pPr>
            <a:r>
              <a:rPr lang="en-GB" sz="2800" dirty="0">
                <a:ea typeface="Times New Roman" panose="02020603050405020304" pitchFamily="18" charset="0"/>
              </a:rPr>
              <a:t>Proactive care </a:t>
            </a:r>
          </a:p>
          <a:p>
            <a:pPr marL="800100" lvl="1" indent="-342900" algn="just">
              <a:buFont typeface="Arial" panose="020B0604020202020204" pitchFamily="34" charset="0"/>
              <a:buChar char="•"/>
            </a:pPr>
            <a:r>
              <a:rPr lang="en-GB" sz="2800" dirty="0">
                <a:ea typeface="Times New Roman" panose="02020603050405020304" pitchFamily="18" charset="0"/>
              </a:rPr>
              <a:t>CGA with LTC and meds optimisation </a:t>
            </a:r>
          </a:p>
          <a:p>
            <a:pPr marL="800100" lvl="1" indent="-342900" algn="just">
              <a:buFont typeface="Arial" panose="020B0604020202020204" pitchFamily="34" charset="0"/>
              <a:buChar char="•"/>
            </a:pPr>
            <a:r>
              <a:rPr lang="en-GB" sz="2800" dirty="0">
                <a:ea typeface="Times New Roman" panose="02020603050405020304" pitchFamily="18" charset="0"/>
              </a:rPr>
              <a:t>Tech</a:t>
            </a:r>
          </a:p>
          <a:p>
            <a:pPr marL="342900" indent="-342900" algn="just">
              <a:buFont typeface="Arial" panose="020B0604020202020204" pitchFamily="34" charset="0"/>
              <a:buChar char="•"/>
            </a:pPr>
            <a:r>
              <a:rPr lang="en-GB" sz="2800" dirty="0">
                <a:ea typeface="Times New Roman" panose="02020603050405020304" pitchFamily="18" charset="0"/>
              </a:rPr>
              <a:t>All are interdependent and synergistic</a:t>
            </a:r>
          </a:p>
          <a:p>
            <a:pPr marL="342900" indent="-342900" algn="just">
              <a:buFont typeface="Arial" panose="020B0604020202020204" pitchFamily="34" charset="0"/>
              <a:buChar char="•"/>
            </a:pPr>
            <a:r>
              <a:rPr lang="en-GB" sz="2800" dirty="0">
                <a:ea typeface="Times New Roman" panose="02020603050405020304" pitchFamily="18" charset="0"/>
              </a:rPr>
              <a:t>Implications for research</a:t>
            </a:r>
          </a:p>
          <a:p>
            <a:pPr marL="342900" indent="-342900" algn="just">
              <a:buFont typeface="Arial" panose="020B0604020202020204" pitchFamily="34" charset="0"/>
              <a:buChar char="•"/>
            </a:pPr>
            <a:r>
              <a:rPr lang="en-GB" sz="2800" dirty="0">
                <a:ea typeface="Times New Roman" panose="02020603050405020304" pitchFamily="18" charset="0"/>
              </a:rPr>
              <a:t>Implications for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Thanks for listening.</a:t>
            </a:r>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28</a:t>
            </a:fld>
            <a:endParaRPr lang="en-GB"/>
          </a:p>
        </p:txBody>
      </p:sp>
    </p:spTree>
    <p:extLst>
      <p:ext uri="{BB962C8B-B14F-4D97-AF65-F5344CB8AC3E}">
        <p14:creationId xmlns:p14="http://schemas.microsoft.com/office/powerpoint/2010/main" val="268976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Thanks for listening.</a:t>
            </a:r>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29</a:t>
            </a:fld>
            <a:endParaRPr lang="en-GB"/>
          </a:p>
        </p:txBody>
      </p:sp>
    </p:spTree>
    <p:extLst>
      <p:ext uri="{BB962C8B-B14F-4D97-AF65-F5344CB8AC3E}">
        <p14:creationId xmlns:p14="http://schemas.microsoft.com/office/powerpoint/2010/main" val="1865273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methodology for this initiative originated in late 2018, a challenging period for primary care in Plymouth. At that time, contract </a:t>
            </a:r>
            <a:r>
              <a:rPr lang="en-GB" dirty="0" err="1"/>
              <a:t>handbacks</a:t>
            </a:r>
            <a:r>
              <a:rPr lang="en-GB" dirty="0"/>
              <a:t> were common, the demand for GPs was immense, and recruitment was difficult. To maintain urgent care access for the housebound and care home population, we established an older people's duty team. This team was composed of two paramedics, supported by the duty GP and the pharmacy team, and was dedicated solely to providing urgent care.</a:t>
            </a:r>
          </a:p>
        </p:txBody>
      </p:sp>
      <p:sp>
        <p:nvSpPr>
          <p:cNvPr id="4" name="Slide Number Placeholder 3"/>
          <p:cNvSpPr>
            <a:spLocks noGrp="1"/>
          </p:cNvSpPr>
          <p:nvPr>
            <p:ph type="sldNum" sz="quarter" idx="5"/>
          </p:nvPr>
        </p:nvSpPr>
        <p:spPr/>
        <p:txBody>
          <a:bodyPr/>
          <a:lstStyle/>
          <a:p>
            <a:fld id="{FE08975B-486E-439A-B98C-A40D66BF6CD1}" type="slidenum">
              <a:rPr lang="en-GB" smtClean="0"/>
              <a:t>3</a:t>
            </a:fld>
            <a:endParaRPr lang="en-GB"/>
          </a:p>
        </p:txBody>
      </p:sp>
    </p:spTree>
    <p:extLst>
      <p:ext uri="{BB962C8B-B14F-4D97-AF65-F5344CB8AC3E}">
        <p14:creationId xmlns:p14="http://schemas.microsoft.com/office/powerpoint/2010/main" val="12020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Times New Roman" panose="02020603050405020304" pitchFamily="18" charset="0"/>
              </a:rPr>
              <a:t>In March 2019 we started actively case-finding frailty in our over 65s and developed the Pathfields Tool. It identified patients at high risk of having undiagnosed frailty and on saving the patient record invited clinicians to diagnose frailty by severity (not frail, mild, moderate, and severe frailty). This started stratifying our population by frailty severity but it also did one other thing. It sub-segmented the population by whether they were in a care home or their own dwelling. We could now start to build a dynamic and systematic frailty and care home register.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08975B-486E-439A-B98C-A40D66BF6CD1}" type="slidenum">
              <a:rPr lang="en-GB" smtClean="0"/>
              <a:t>4</a:t>
            </a:fld>
            <a:endParaRPr lang="en-GB"/>
          </a:p>
        </p:txBody>
      </p:sp>
    </p:spTree>
    <p:extLst>
      <p:ext uri="{BB962C8B-B14F-4D97-AF65-F5344CB8AC3E}">
        <p14:creationId xmlns:p14="http://schemas.microsoft.com/office/powerpoint/2010/main" val="219006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May 2019, two GPs joined the older people's team, allowing proactive care to begin for two sessions a week.</a:t>
            </a:r>
            <a:r>
              <a:rPr lang="en-GB" sz="1200" dirty="0">
                <a:solidFill>
                  <a:srgbClr val="000000"/>
                </a:solidFill>
                <a:effectLst/>
                <a:latin typeface="Arial" panose="020B0604020202020204" pitchFamily="34" charset="0"/>
                <a:ea typeface="Times New Roman" panose="02020603050405020304" pitchFamily="18" charset="0"/>
              </a:rPr>
              <a:t> We could now offer CGA in care homes. However, as BGS guidance says, it can take about 1.5 hours for the initial assessment and an hour for documentation and care plan sharing. That time frame was simply not compatible with the numbers of residents we were talking about. It needed condensing, whilst maintaining the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Times New Roman" panose="02020603050405020304" pitchFamily="18" charset="0"/>
              </a:rPr>
              <a:t>The solution? An IT assisted CGA or </a:t>
            </a:r>
            <a:r>
              <a:rPr lang="en-GB" sz="1200" dirty="0" err="1">
                <a:solidFill>
                  <a:srgbClr val="000000"/>
                </a:solidFill>
                <a:effectLst/>
                <a:latin typeface="Arial" panose="020B0604020202020204" pitchFamily="34" charset="0"/>
                <a:ea typeface="Times New Roman" panose="02020603050405020304" pitchFamily="18" charset="0"/>
              </a:rPr>
              <a:t>iCGA</a:t>
            </a:r>
            <a:endParaRPr lang="en-GB" sz="12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08975B-486E-439A-B98C-A40D66BF6CD1}" type="slidenum">
              <a:rPr lang="en-GB" smtClean="0"/>
              <a:t>5</a:t>
            </a:fld>
            <a:endParaRPr lang="en-GB"/>
          </a:p>
        </p:txBody>
      </p:sp>
    </p:spTree>
    <p:extLst>
      <p:ext uri="{BB962C8B-B14F-4D97-AF65-F5344CB8AC3E}">
        <p14:creationId xmlns:p14="http://schemas.microsoft.com/office/powerpoint/2010/main" val="136190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first page of </a:t>
            </a:r>
            <a:r>
              <a:rPr lang="en-GB" dirty="0" err="1"/>
              <a:t>iCGA</a:t>
            </a:r>
            <a:r>
              <a:rPr lang="en-GB" dirty="0"/>
              <a:t>, designed with three key principles: no duplication (data entered once), a minimum standard of quality, and easy access to all the information you need.</a:t>
            </a:r>
          </a:p>
          <a:p>
            <a:endParaRPr lang="en-GB" dirty="0"/>
          </a:p>
          <a:p>
            <a:r>
              <a:rPr lang="en-GB" dirty="0"/>
              <a:t>You can view previous CSPs here, helping kickstart new CGA cycles. The checklist of activities guides you through the </a:t>
            </a:r>
            <a:r>
              <a:rPr lang="en-GB" dirty="0" err="1"/>
              <a:t>iCGA</a:t>
            </a:r>
            <a:r>
              <a:rPr lang="en-GB" dirty="0"/>
              <a:t>, with each button linking to the relevant domain. MDT meetings and problem lists are entered here.</a:t>
            </a:r>
          </a:p>
          <a:p>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6</a:t>
            </a:fld>
            <a:endParaRPr lang="en-GB"/>
          </a:p>
        </p:txBody>
      </p:sp>
    </p:spTree>
    <p:extLst>
      <p:ext uri="{BB962C8B-B14F-4D97-AF65-F5344CB8AC3E}">
        <p14:creationId xmlns:p14="http://schemas.microsoft.com/office/powerpoint/2010/main" val="110054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Times New Roman" panose="02020603050405020304" pitchFamily="18" charset="0"/>
              </a:rPr>
              <a:t>Once you have filled in the domains on the previous slide you can then create a problem list. We then leave the information gathering stage of </a:t>
            </a:r>
            <a:r>
              <a:rPr lang="en-GB" sz="1200" dirty="0" err="1">
                <a:solidFill>
                  <a:srgbClr val="000000"/>
                </a:solidFill>
                <a:effectLst/>
                <a:latin typeface="Arial" panose="020B0604020202020204" pitchFamily="34" charset="0"/>
                <a:ea typeface="Times New Roman" panose="02020603050405020304" pitchFamily="18" charset="0"/>
              </a:rPr>
              <a:t>iCGA</a:t>
            </a:r>
            <a:r>
              <a:rPr lang="en-GB" sz="1200" dirty="0">
                <a:solidFill>
                  <a:srgbClr val="000000"/>
                </a:solidFill>
                <a:effectLst/>
                <a:latin typeface="Arial" panose="020B0604020202020204" pitchFamily="34" charset="0"/>
                <a:ea typeface="Times New Roman" panose="02020603050405020304" pitchFamily="18" charset="0"/>
              </a:rPr>
              <a:t> and enter the intervention stage where we are optimising medications and long term conditions and assessing response, pulling in a wider MDT as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Times New Roman" panose="02020603050405020304" pitchFamily="18" charset="0"/>
              </a:rPr>
              <a:t>Once the patient is optimised and has achieved their goals, we enter the summative stage and need to share the care plan with the patient, out of hours GP, ambulance service and community services. BGS says this documentation takes an hour.</a:t>
            </a:r>
          </a:p>
        </p:txBody>
      </p:sp>
      <p:sp>
        <p:nvSpPr>
          <p:cNvPr id="4" name="Slide Number Placeholder 3"/>
          <p:cNvSpPr>
            <a:spLocks noGrp="1"/>
          </p:cNvSpPr>
          <p:nvPr>
            <p:ph type="sldNum" sz="quarter" idx="5"/>
          </p:nvPr>
        </p:nvSpPr>
        <p:spPr/>
        <p:txBody>
          <a:bodyPr/>
          <a:lstStyle/>
          <a:p>
            <a:fld id="{FE08975B-486E-439A-B98C-A40D66BF6CD1}" type="slidenum">
              <a:rPr lang="en-GB" smtClean="0"/>
              <a:t>7</a:t>
            </a:fld>
            <a:endParaRPr lang="en-GB"/>
          </a:p>
        </p:txBody>
      </p:sp>
    </p:spTree>
    <p:extLst>
      <p:ext uri="{BB962C8B-B14F-4D97-AF65-F5344CB8AC3E}">
        <p14:creationId xmlns:p14="http://schemas.microsoft.com/office/powerpoint/2010/main" val="320768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iCGA</a:t>
            </a:r>
            <a:r>
              <a:rPr lang="en-GB" dirty="0"/>
              <a:t> makes this happen in 5-10 mins. </a:t>
            </a:r>
          </a:p>
          <a:p>
            <a:r>
              <a:rPr lang="en-GB" dirty="0"/>
              <a:t>With a single press, you can generate a care and support plan, pre-populated with vital details—patient information, complete medical history, current medications, known allergies, personalised goals, functional baselines, and advance care preferences—seamlessly extracted from the most recent </a:t>
            </a:r>
            <a:r>
              <a:rPr lang="en-GB" dirty="0" err="1"/>
              <a:t>iCGA</a:t>
            </a:r>
            <a:r>
              <a:rPr lang="en-GB" dirty="0"/>
              <a:t> checklist entry. </a:t>
            </a:r>
          </a:p>
        </p:txBody>
      </p:sp>
      <p:sp>
        <p:nvSpPr>
          <p:cNvPr id="4" name="Slide Number Placeholder 3"/>
          <p:cNvSpPr>
            <a:spLocks noGrp="1"/>
          </p:cNvSpPr>
          <p:nvPr>
            <p:ph type="sldNum" sz="quarter" idx="5"/>
          </p:nvPr>
        </p:nvSpPr>
        <p:spPr/>
        <p:txBody>
          <a:bodyPr/>
          <a:lstStyle/>
          <a:p>
            <a:fld id="{FE08975B-486E-439A-B98C-A40D66BF6CD1}" type="slidenum">
              <a:rPr lang="en-GB" smtClean="0"/>
              <a:t>8</a:t>
            </a:fld>
            <a:endParaRPr lang="en-GB"/>
          </a:p>
        </p:txBody>
      </p:sp>
    </p:spTree>
    <p:extLst>
      <p:ext uri="{BB962C8B-B14F-4D97-AF65-F5344CB8AC3E}">
        <p14:creationId xmlns:p14="http://schemas.microsoft.com/office/powerpoint/2010/main" val="223726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the advance care plan (ACP) or TEP is just as quick. Key details are auto-filled from the latest ACP entry, allowing you to review, adjust, and save quickly. A pre-populated task box then prompts your admin team to share the TEP and care plan with the patient, OOH GP, and ambulance services, giving all services the information they need if the patient presents in crisis.  </a:t>
            </a:r>
          </a:p>
          <a:p>
            <a:endParaRPr lang="en-GB" dirty="0"/>
          </a:p>
        </p:txBody>
      </p:sp>
      <p:sp>
        <p:nvSpPr>
          <p:cNvPr id="4" name="Slide Number Placeholder 3"/>
          <p:cNvSpPr>
            <a:spLocks noGrp="1"/>
          </p:cNvSpPr>
          <p:nvPr>
            <p:ph type="sldNum" sz="quarter" idx="5"/>
          </p:nvPr>
        </p:nvSpPr>
        <p:spPr/>
        <p:txBody>
          <a:bodyPr/>
          <a:lstStyle/>
          <a:p>
            <a:fld id="{FE08975B-486E-439A-B98C-A40D66BF6CD1}" type="slidenum">
              <a:rPr lang="en-GB" smtClean="0"/>
              <a:t>9</a:t>
            </a:fld>
            <a:endParaRPr lang="en-GB"/>
          </a:p>
        </p:txBody>
      </p:sp>
    </p:spTree>
    <p:extLst>
      <p:ext uri="{BB962C8B-B14F-4D97-AF65-F5344CB8AC3E}">
        <p14:creationId xmlns:p14="http://schemas.microsoft.com/office/powerpoint/2010/main" val="356305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70867" y="1437680"/>
            <a:ext cx="9364266" cy="2277070"/>
          </a:xfrm>
          <a:prstGeom prst="rect">
            <a:avLst/>
          </a:prstGeom>
        </p:spPr>
        <p:txBody>
          <a:bodyPr anchor="b"/>
          <a:lstStyle/>
          <a:p>
            <a:r>
              <a:t>Title Text</a:t>
            </a:r>
          </a:p>
        </p:txBody>
      </p:sp>
      <p:sp>
        <p:nvSpPr>
          <p:cNvPr id="12" name="Shape 12"/>
          <p:cNvSpPr>
            <a:spLocks noGrp="1"/>
          </p:cNvSpPr>
          <p:nvPr>
            <p:ph type="body" sz="quarter" idx="1"/>
          </p:nvPr>
        </p:nvSpPr>
        <p:spPr>
          <a:xfrm>
            <a:off x="270867" y="3705820"/>
            <a:ext cx="9364266" cy="910828"/>
          </a:xfrm>
          <a:prstGeom prst="rect">
            <a:avLst/>
          </a:prstGeom>
        </p:spPr>
        <p:txBody>
          <a:bodyPr anchor="t"/>
          <a:lstStyle>
            <a:lvl1pPr marL="0" indent="0" algn="ctr">
              <a:lnSpc>
                <a:spcPct val="100000"/>
              </a:lnSpc>
              <a:spcBef>
                <a:spcPts val="0"/>
              </a:spcBef>
              <a:buSzTx/>
              <a:buNone/>
              <a:defRPr sz="2672"/>
            </a:lvl1pPr>
            <a:lvl2pPr marL="0" indent="0" algn="ctr">
              <a:lnSpc>
                <a:spcPct val="100000"/>
              </a:lnSpc>
              <a:spcBef>
                <a:spcPts val="0"/>
              </a:spcBef>
              <a:buSzTx/>
              <a:buNone/>
              <a:defRPr sz="2672"/>
            </a:lvl2pPr>
            <a:lvl3pPr marL="0" indent="0" algn="ctr">
              <a:lnSpc>
                <a:spcPct val="100000"/>
              </a:lnSpc>
              <a:spcBef>
                <a:spcPts val="0"/>
              </a:spcBef>
              <a:buSzTx/>
              <a:buNone/>
              <a:defRPr sz="2672"/>
            </a:lvl3pPr>
            <a:lvl4pPr marL="0" indent="0" algn="ctr">
              <a:lnSpc>
                <a:spcPct val="100000"/>
              </a:lnSpc>
              <a:spcBef>
                <a:spcPts val="0"/>
              </a:spcBef>
              <a:buSzTx/>
              <a:buNone/>
              <a:defRPr sz="2672"/>
            </a:lvl4pPr>
            <a:lvl5pPr marL="0" indent="0" algn="ctr">
              <a:lnSpc>
                <a:spcPct val="100000"/>
              </a:lnSpc>
              <a:spcBef>
                <a:spcPts val="0"/>
              </a:spcBef>
              <a:buSzTx/>
              <a:buNone/>
              <a:defRPr sz="2672"/>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85075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Shape 143"/>
          <p:cNvSpPr>
            <a:spLocks noGrp="1"/>
          </p:cNvSpPr>
          <p:nvPr>
            <p:ph type="sldNum" sz="quarter" idx="2"/>
          </p:nvPr>
        </p:nvSpPr>
        <p:spPr>
          <a:xfrm>
            <a:off x="4817566" y="6518672"/>
            <a:ext cx="301365"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89284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70867" y="2286000"/>
            <a:ext cx="9364266" cy="227707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2399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156501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5233541" y="1955601"/>
            <a:ext cx="4024313" cy="4348758"/>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270867" y="1919883"/>
            <a:ext cx="4488656" cy="4429125"/>
          </a:xfrm>
          <a:prstGeom prst="rect">
            <a:avLst/>
          </a:prstGeom>
        </p:spPr>
        <p:txBody>
          <a:bodyPr/>
          <a:lstStyle>
            <a:lvl1pPr marL="303599" indent="-303599">
              <a:lnSpc>
                <a:spcPct val="100000"/>
              </a:lnSpc>
              <a:spcBef>
                <a:spcPts val="2672"/>
              </a:spcBef>
              <a:defRPr sz="2672"/>
            </a:lvl1pPr>
            <a:lvl2pPr marL="607197" indent="-303599">
              <a:lnSpc>
                <a:spcPct val="100000"/>
              </a:lnSpc>
              <a:spcBef>
                <a:spcPts val="2672"/>
              </a:spcBef>
              <a:defRPr sz="2672"/>
            </a:lvl2pPr>
            <a:lvl3pPr marL="910796" indent="-303599">
              <a:lnSpc>
                <a:spcPct val="100000"/>
              </a:lnSpc>
              <a:spcBef>
                <a:spcPts val="2672"/>
              </a:spcBef>
              <a:defRPr sz="2672"/>
            </a:lvl3pPr>
            <a:lvl4pPr marL="1214394" indent="-303599">
              <a:lnSpc>
                <a:spcPct val="100000"/>
              </a:lnSpc>
              <a:spcBef>
                <a:spcPts val="2672"/>
              </a:spcBef>
              <a:defRPr sz="2672"/>
            </a:lvl4pPr>
            <a:lvl5pPr marL="1517993" indent="-303599">
              <a:lnSpc>
                <a:spcPct val="100000"/>
              </a:lnSpc>
              <a:spcBef>
                <a:spcPts val="2672"/>
              </a:spcBef>
              <a:defRPr sz="2672"/>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934959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580430" y="535781"/>
            <a:ext cx="8735467" cy="57775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9839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5069086" y="3536156"/>
            <a:ext cx="4420939" cy="2964656"/>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5076561" y="357188"/>
            <a:ext cx="4420941" cy="2964656"/>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406301" y="357188"/>
            <a:ext cx="4424239" cy="6143625"/>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37379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967383" y="4000500"/>
            <a:ext cx="7971234" cy="357188"/>
          </a:xfrm>
          <a:prstGeom prst="rect">
            <a:avLst/>
          </a:prstGeom>
        </p:spPr>
        <p:txBody>
          <a:bodyPr anchor="t"/>
          <a:lstStyle>
            <a:lvl1pPr marL="0" indent="0" algn="ctr">
              <a:lnSpc>
                <a:spcPct val="100000"/>
              </a:lnSpc>
              <a:spcBef>
                <a:spcPts val="0"/>
              </a:spcBef>
              <a:buSzTx/>
              <a:buNone/>
              <a:defRPr sz="1969"/>
            </a:lvl1pPr>
            <a:lvl2pPr marL="527303" indent="-223704" algn="ctr">
              <a:lnSpc>
                <a:spcPct val="100000"/>
              </a:lnSpc>
              <a:spcBef>
                <a:spcPts val="0"/>
              </a:spcBef>
              <a:defRPr sz="1969"/>
            </a:lvl2pPr>
            <a:lvl3pPr marL="830901" indent="-223704" algn="ctr">
              <a:lnSpc>
                <a:spcPct val="100000"/>
              </a:lnSpc>
              <a:spcBef>
                <a:spcPts val="0"/>
              </a:spcBef>
              <a:defRPr sz="1969"/>
            </a:lvl3pPr>
            <a:lvl4pPr marL="1134500" indent="-223704" algn="ctr">
              <a:lnSpc>
                <a:spcPct val="100000"/>
              </a:lnSpc>
              <a:spcBef>
                <a:spcPts val="0"/>
              </a:spcBef>
              <a:defRPr sz="1969"/>
            </a:lvl4pPr>
            <a:lvl5pPr marL="1438098" indent="-223704" algn="ctr">
              <a:lnSpc>
                <a:spcPct val="100000"/>
              </a:lnSpc>
              <a:spcBef>
                <a:spcPts val="0"/>
              </a:spcBef>
              <a:defRPr sz="1969"/>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967383" y="2920008"/>
            <a:ext cx="7971234" cy="455414"/>
          </a:xfrm>
          <a:prstGeom prst="rect">
            <a:avLst/>
          </a:prstGeom>
        </p:spPr>
        <p:txBody>
          <a:bodyPr/>
          <a:lstStyle>
            <a:lvl1pPr marL="0" indent="0" algn="ctr">
              <a:lnSpc>
                <a:spcPct val="100000"/>
              </a:lnSpc>
              <a:spcBef>
                <a:spcPts val="0"/>
              </a:spcBef>
              <a:buSzTx/>
              <a:buNone/>
              <a:defRPr sz="3800"/>
            </a:lvl1pPr>
          </a:lstStyle>
          <a:p>
            <a:pPr marL="0" indent="0" algn="ctr">
              <a:lnSpc>
                <a:spcPct val="100000"/>
              </a:lnSpc>
              <a:spcBef>
                <a:spcPts val="0"/>
              </a:spcBef>
              <a:buSzTx/>
              <a:buNone/>
              <a:defRPr sz="38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14443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906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924314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834748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70867" y="178594"/>
            <a:ext cx="9364266" cy="1714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270867" y="1919883"/>
            <a:ext cx="9364266" cy="44291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817566" y="6518672"/>
            <a:ext cx="301365"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28612463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9" r:id="rId4"/>
    <p:sldLayoutId id="2147483680" r:id="rId5"/>
    <p:sldLayoutId id="2147483681" r:id="rId6"/>
    <p:sldLayoutId id="2147483682" r:id="rId7"/>
    <p:sldLayoutId id="2147483683" r:id="rId8"/>
    <p:sldLayoutId id="2147483684" r:id="rId9"/>
    <p:sldLayoutId id="2147483685" r:id="rId10"/>
  </p:sldLayoutIdLst>
  <p:transition spd="med"/>
  <p:txStyles>
    <p:titleStyle>
      <a:lvl1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9pPr>
    </p:titleStyle>
    <p:bodyStyle>
      <a:lvl1pPr marL="366104" marR="0" indent="-36610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1pPr>
      <a:lvl2pPr marL="732208" marR="0" indent="-36610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2pPr>
      <a:lvl3pPr marL="1098313" marR="0" indent="-36610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3pPr>
      <a:lvl4pPr marL="1464417" marR="0" indent="-36610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4pPr>
      <a:lvl5pPr marL="1830521" marR="0" indent="-36610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5pPr>
      <a:lvl6pPr marL="1885507"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6pPr>
      <a:lvl7pPr marL="2189105"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7pPr>
      <a:lvl8pPr marL="2492704"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8pPr>
      <a:lvl9pPr marL="2796303"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1pPr>
      <a:lvl2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2pPr>
      <a:lvl3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3pPr>
      <a:lvl4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4pPr>
      <a:lvl5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5pPr>
      <a:lvl6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6pPr>
      <a:lvl7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7pPr>
      <a:lvl8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8pPr>
      <a:lvl9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hyperlink" Target="http://dx.doi.org/10.1093/ageing/afaa122" TargetMode="External"/><Relationship Id="rId4" Type="http://schemas.openxmlformats.org/officeDocument/2006/relationships/hyperlink" Target="http://dx.doi.org/10.3399/bjgp12X64144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12.xml"/><Relationship Id="rId5" Type="http://schemas.openxmlformats.org/officeDocument/2006/relationships/hyperlink" Target="https://doi.org/10.1093/ageing/afac149" TargetMode="External"/><Relationship Id="rId4" Type="http://schemas.openxmlformats.org/officeDocument/2006/relationships/hyperlink" Target="https://www.sciencedirect.com/science/article/abs/pii/S0167494312001367?via%3Dihub"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BF0BA1-3A95-4082-690C-C510DB3E1FE7}"/>
              </a:ext>
            </a:extLst>
          </p:cNvPr>
          <p:cNvSpPr/>
          <p:nvPr/>
        </p:nvSpPr>
        <p:spPr>
          <a:xfrm>
            <a:off x="116661" y="777794"/>
            <a:ext cx="9597390" cy="2758426"/>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52" name="Shape 152"/>
          <p:cNvSpPr>
            <a:spLocks noGrp="1"/>
          </p:cNvSpPr>
          <p:nvPr>
            <p:ph type="ctrTitle"/>
          </p:nvPr>
        </p:nvSpPr>
        <p:spPr>
          <a:xfrm>
            <a:off x="2800350" y="1591960"/>
            <a:ext cx="6701790" cy="609601"/>
          </a:xfrm>
          <a:prstGeom prst="rect">
            <a:avLst/>
          </a:prstGeom>
        </p:spPr>
        <p:txBody>
          <a:bodyPr>
            <a:noAutofit/>
          </a:bodyPr>
          <a:lstStyle/>
          <a:p>
            <a:pPr algn="l"/>
            <a:r>
              <a:rPr lang="en-GB" sz="2800" b="1" cap="none" dirty="0">
                <a:solidFill>
                  <a:srgbClr val="0070C0"/>
                </a:solidFill>
                <a:latin typeface="Garamond" panose="02020404030301010803" pitchFamily="18" charset="0"/>
              </a:rPr>
              <a:t>Does proactive, community-based care in care homes improve survival? </a:t>
            </a:r>
            <a:br>
              <a:rPr lang="en-GB" sz="2800" b="1" cap="none" dirty="0">
                <a:solidFill>
                  <a:srgbClr val="0070C0"/>
                </a:solidFill>
                <a:latin typeface="Garamond" panose="02020404030301010803" pitchFamily="18" charset="0"/>
              </a:rPr>
            </a:br>
            <a:r>
              <a:rPr lang="en-GB" sz="2800" b="1" cap="none" dirty="0">
                <a:solidFill>
                  <a:srgbClr val="0070C0"/>
                </a:solidFill>
                <a:latin typeface="Garamond" panose="02020404030301010803" pitchFamily="18" charset="0"/>
              </a:rPr>
              <a:t>Results of a quality improvement project</a:t>
            </a:r>
            <a:endParaRPr sz="2800" b="1" dirty="0">
              <a:solidFill>
                <a:srgbClr val="0070C0"/>
              </a:solidFill>
              <a:latin typeface="Garamond" panose="02020404030301010803" pitchFamily="18" charset="0"/>
            </a:endParaRPr>
          </a:p>
        </p:txBody>
      </p:sp>
      <p:sp>
        <p:nvSpPr>
          <p:cNvPr id="153" name="Shape 153"/>
          <p:cNvSpPr>
            <a:spLocks noGrp="1"/>
          </p:cNvSpPr>
          <p:nvPr>
            <p:ph type="subTitle" sz="quarter" idx="1"/>
          </p:nvPr>
        </p:nvSpPr>
        <p:spPr>
          <a:xfrm>
            <a:off x="2800349" y="2563007"/>
            <a:ext cx="6548289" cy="1420481"/>
          </a:xfrm>
          <a:prstGeom prst="rect">
            <a:avLst/>
          </a:prstGeom>
        </p:spPr>
        <p:txBody>
          <a:bodyPr>
            <a:normAutofit/>
          </a:bodyPr>
          <a:lstStyle/>
          <a:p>
            <a:pPr algn="l"/>
            <a:r>
              <a:rPr lang="en-GB" sz="1400" b="0" i="0" u="none" strike="noStrike" baseline="0" dirty="0">
                <a:latin typeface="HelveticaNeueLTStd-Roman"/>
              </a:rPr>
              <a:t>David </a:t>
            </a:r>
            <a:r>
              <a:rPr lang="en-GB" sz="1400" b="0" i="0" u="none" strike="noStrike" baseline="0" dirty="0" err="1">
                <a:latin typeface="HelveticaNeueLTStd-Roman"/>
              </a:rPr>
              <a:t>Attwood,</a:t>
            </a:r>
            <a:r>
              <a:rPr lang="en-GB" sz="1400" b="0" i="0" u="none" strike="noStrike" baseline="0" dirty="0">
                <a:latin typeface="HelveticaNeueLTStd-Roman"/>
              </a:rPr>
              <a:t> Suzy V Hope, Stuart G Spicer, Adam L Gordon, James Boorer, Wendy Ellis, Michelle Earley, Jillian </a:t>
            </a:r>
            <a:r>
              <a:rPr lang="en-GB" sz="1400" b="0" i="0" u="none" strike="noStrike" baseline="0" dirty="0" err="1">
                <a:latin typeface="HelveticaNeueLTStd-Roman"/>
              </a:rPr>
              <a:t>Denovan</a:t>
            </a:r>
            <a:r>
              <a:rPr lang="en-GB" sz="1400" b="0" i="0" u="none" strike="noStrike" baseline="0" dirty="0">
                <a:latin typeface="HelveticaNeueLTStd-Roman"/>
              </a:rPr>
              <a:t>, Gerard Hart, Maria Williams, Nicholas Burdett, Melissa Lemon</a:t>
            </a:r>
          </a:p>
        </p:txBody>
      </p:sp>
      <p:sp>
        <p:nvSpPr>
          <p:cNvPr id="2" name="AutoShape 4" descr="Better Together | Harvard Medical School"/>
          <p:cNvSpPr>
            <a:spLocks noChangeAspect="1" noChangeArrowheads="1"/>
          </p:cNvSpPr>
          <p:nvPr/>
        </p:nvSpPr>
        <p:spPr bwMode="auto">
          <a:xfrm>
            <a:off x="490388" y="-101575"/>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p>
        </p:txBody>
      </p:sp>
      <p:sp>
        <p:nvSpPr>
          <p:cNvPr id="3" name="AutoShape 6" descr="Better Together | Harvard Medical School"/>
          <p:cNvSpPr>
            <a:spLocks noChangeAspect="1" noChangeArrowheads="1"/>
          </p:cNvSpPr>
          <p:nvPr/>
        </p:nvSpPr>
        <p:spPr bwMode="auto">
          <a:xfrm>
            <a:off x="597545" y="5581"/>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GB" sz="1266"/>
          </a:p>
        </p:txBody>
      </p:sp>
      <p:sp>
        <p:nvSpPr>
          <p:cNvPr id="9" name="TextBox 8">
            <a:extLst>
              <a:ext uri="{FF2B5EF4-FFF2-40B4-BE49-F238E27FC236}">
                <a16:creationId xmlns:a16="http://schemas.microsoft.com/office/drawing/2014/main" id="{29E3ED49-5E3C-48BE-A06F-60C3B8C000C5}"/>
              </a:ext>
            </a:extLst>
          </p:cNvPr>
          <p:cNvSpPr txBox="1"/>
          <p:nvPr/>
        </p:nvSpPr>
        <p:spPr>
          <a:xfrm>
            <a:off x="84237" y="5999086"/>
            <a:ext cx="978904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1400" b="1" dirty="0">
                <a:solidFill>
                  <a:schemeClr val="tx1"/>
                </a:solidFill>
              </a:rPr>
              <a:t>Declaration of Interest: </a:t>
            </a:r>
            <a:r>
              <a:rPr lang="en-GB" sz="1400" dirty="0">
                <a:solidFill>
                  <a:schemeClr val="tx1"/>
                </a:solidFill>
              </a:rPr>
              <a:t>I built the </a:t>
            </a:r>
            <a:r>
              <a:rPr lang="en-GB" sz="1400" dirty="0" err="1">
                <a:solidFill>
                  <a:schemeClr val="tx1"/>
                </a:solidFill>
              </a:rPr>
              <a:t>i</a:t>
            </a:r>
            <a:r>
              <a:rPr lang="en-GB" sz="1400" dirty="0">
                <a:solidFill>
                  <a:schemeClr val="tx1"/>
                </a:solidFill>
              </a:rPr>
              <a:t>-CGA software mentioned in this QIP and work for a private company (Target Health Solutions) that owns it. </a:t>
            </a:r>
          </a:p>
        </p:txBody>
      </p:sp>
      <p:sp>
        <p:nvSpPr>
          <p:cNvPr id="4" name="Shape 153">
            <a:extLst>
              <a:ext uri="{FF2B5EF4-FFF2-40B4-BE49-F238E27FC236}">
                <a16:creationId xmlns:a16="http://schemas.microsoft.com/office/drawing/2014/main" id="{E02C4F4B-80D3-C72A-98C8-D59355487C13}"/>
              </a:ext>
            </a:extLst>
          </p:cNvPr>
          <p:cNvSpPr txBox="1">
            <a:spLocks/>
          </p:cNvSpPr>
          <p:nvPr/>
        </p:nvSpPr>
        <p:spPr>
          <a:xfrm>
            <a:off x="674221" y="3858407"/>
            <a:ext cx="8643938" cy="1420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10000"/>
          </a:bodyPr>
          <a:lstStyle>
            <a:lvl1pPr marL="0" marR="0" indent="0" algn="ctr" defTabSz="410751" rtl="0" latinLnBrk="0">
              <a:lnSpc>
                <a:spcPct val="100000"/>
              </a:lnSpc>
              <a:spcBef>
                <a:spcPts val="0"/>
              </a:spcBef>
              <a:spcAft>
                <a:spcPts val="0"/>
              </a:spcAft>
              <a:buClrTx/>
              <a:buSzTx/>
              <a:buFontTx/>
              <a:buNone/>
              <a:tabLst/>
              <a:defRPr sz="2672" b="0" i="0" u="none" strike="noStrike" cap="none" spc="0" baseline="0">
                <a:ln>
                  <a:noFill/>
                </a:ln>
                <a:solidFill>
                  <a:srgbClr val="535353"/>
                </a:solidFill>
                <a:uFillTx/>
                <a:latin typeface="Gill Sans Light"/>
                <a:ea typeface="Gill Sans Light"/>
                <a:cs typeface="Gill Sans Light"/>
                <a:sym typeface="Gill Sans Light"/>
              </a:defRPr>
            </a:lvl1pPr>
            <a:lvl2pPr marL="0" marR="0" indent="0" algn="ctr" defTabSz="410751" rtl="0" latinLnBrk="0">
              <a:lnSpc>
                <a:spcPct val="100000"/>
              </a:lnSpc>
              <a:spcBef>
                <a:spcPts val="0"/>
              </a:spcBef>
              <a:spcAft>
                <a:spcPts val="0"/>
              </a:spcAft>
              <a:buClrTx/>
              <a:buSzTx/>
              <a:buFontTx/>
              <a:buNone/>
              <a:tabLst/>
              <a:defRPr sz="2672" b="0" i="0" u="none" strike="noStrike" cap="none" spc="0" baseline="0">
                <a:ln>
                  <a:noFill/>
                </a:ln>
                <a:solidFill>
                  <a:srgbClr val="535353"/>
                </a:solidFill>
                <a:uFillTx/>
                <a:latin typeface="Gill Sans Light"/>
                <a:ea typeface="Gill Sans Light"/>
                <a:cs typeface="Gill Sans Light"/>
                <a:sym typeface="Gill Sans Light"/>
              </a:defRPr>
            </a:lvl2pPr>
            <a:lvl3pPr marL="0" marR="0" indent="0" algn="ctr" defTabSz="410751" rtl="0" latinLnBrk="0">
              <a:lnSpc>
                <a:spcPct val="100000"/>
              </a:lnSpc>
              <a:spcBef>
                <a:spcPts val="0"/>
              </a:spcBef>
              <a:spcAft>
                <a:spcPts val="0"/>
              </a:spcAft>
              <a:buClrTx/>
              <a:buSzTx/>
              <a:buFontTx/>
              <a:buNone/>
              <a:tabLst/>
              <a:defRPr sz="2672" b="0" i="0" u="none" strike="noStrike" cap="none" spc="0" baseline="0">
                <a:ln>
                  <a:noFill/>
                </a:ln>
                <a:solidFill>
                  <a:srgbClr val="535353"/>
                </a:solidFill>
                <a:uFillTx/>
                <a:latin typeface="Gill Sans Light"/>
                <a:ea typeface="Gill Sans Light"/>
                <a:cs typeface="Gill Sans Light"/>
                <a:sym typeface="Gill Sans Light"/>
              </a:defRPr>
            </a:lvl3pPr>
            <a:lvl4pPr marL="0" marR="0" indent="0" algn="ctr" defTabSz="410751" rtl="0" latinLnBrk="0">
              <a:lnSpc>
                <a:spcPct val="100000"/>
              </a:lnSpc>
              <a:spcBef>
                <a:spcPts val="0"/>
              </a:spcBef>
              <a:spcAft>
                <a:spcPts val="0"/>
              </a:spcAft>
              <a:buClrTx/>
              <a:buSzTx/>
              <a:buFontTx/>
              <a:buNone/>
              <a:tabLst/>
              <a:defRPr sz="2672" b="0" i="0" u="none" strike="noStrike" cap="none" spc="0" baseline="0">
                <a:ln>
                  <a:noFill/>
                </a:ln>
                <a:solidFill>
                  <a:srgbClr val="535353"/>
                </a:solidFill>
                <a:uFillTx/>
                <a:latin typeface="Gill Sans Light"/>
                <a:ea typeface="Gill Sans Light"/>
                <a:cs typeface="Gill Sans Light"/>
                <a:sym typeface="Gill Sans Light"/>
              </a:defRPr>
            </a:lvl4pPr>
            <a:lvl5pPr marL="0" marR="0" indent="0" algn="ctr" defTabSz="410751" rtl="0" latinLnBrk="0">
              <a:lnSpc>
                <a:spcPct val="100000"/>
              </a:lnSpc>
              <a:spcBef>
                <a:spcPts val="0"/>
              </a:spcBef>
              <a:spcAft>
                <a:spcPts val="0"/>
              </a:spcAft>
              <a:buClrTx/>
              <a:buSzTx/>
              <a:buFontTx/>
              <a:buNone/>
              <a:tabLst/>
              <a:defRPr sz="2672" b="0" i="0" u="none" strike="noStrike" cap="none" spc="0" baseline="0">
                <a:ln>
                  <a:noFill/>
                </a:ln>
                <a:solidFill>
                  <a:srgbClr val="535353"/>
                </a:solidFill>
                <a:uFillTx/>
                <a:latin typeface="Gill Sans Light"/>
                <a:ea typeface="Gill Sans Light"/>
                <a:cs typeface="Gill Sans Light"/>
                <a:sym typeface="Gill Sans Light"/>
              </a:defRPr>
            </a:lvl5pPr>
            <a:lvl6pPr marL="1885507"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6pPr>
            <a:lvl7pPr marL="2189105"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7pPr>
            <a:lvl8pPr marL="2492704"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8pPr>
            <a:lvl9pPr marL="2796303" marR="0" indent="-367514" algn="l" defTabSz="410751" rtl="0" latinLnBrk="0">
              <a:lnSpc>
                <a:spcPct val="120000"/>
              </a:lnSpc>
              <a:spcBef>
                <a:spcPts val="3234"/>
              </a:spcBef>
              <a:spcAft>
                <a:spcPts val="0"/>
              </a:spcAft>
              <a:buClrTx/>
              <a:buSzPct val="82000"/>
              <a:buFontTx/>
              <a:buChar char="•"/>
              <a:tabLst/>
              <a:defRPr sz="3234" b="0" i="0" u="none" strike="noStrike" cap="none" spc="0" baseline="0">
                <a:ln>
                  <a:noFill/>
                </a:ln>
                <a:solidFill>
                  <a:srgbClr val="535353"/>
                </a:solidFill>
                <a:uFillTx/>
                <a:latin typeface="Gill Sans Light"/>
                <a:ea typeface="Gill Sans Light"/>
                <a:cs typeface="Gill Sans Light"/>
                <a:sym typeface="Gill Sans Light"/>
              </a:defRPr>
            </a:lvl9pPr>
          </a:lstStyle>
          <a:p>
            <a:r>
              <a:rPr lang="en-GB" sz="2200" kern="0" dirty="0">
                <a:latin typeface="+mn-lt"/>
              </a:rPr>
              <a:t>by Dr David Attwood</a:t>
            </a:r>
          </a:p>
          <a:p>
            <a:endParaRPr lang="en-GB" sz="2200" kern="0" dirty="0">
              <a:latin typeface="+mn-lt"/>
            </a:endParaRPr>
          </a:p>
          <a:p>
            <a:pPr defTabSz="291632">
              <a:defRPr sz="2600"/>
            </a:pPr>
            <a:r>
              <a:rPr lang="en-GB" sz="1800" kern="0" dirty="0">
                <a:latin typeface="+mn-lt"/>
              </a:rPr>
              <a:t>GP Partner and GPwSI Older People Pathfields Medical Group</a:t>
            </a:r>
          </a:p>
          <a:p>
            <a:pPr defTabSz="291632">
              <a:defRPr sz="2600"/>
            </a:pPr>
            <a:r>
              <a:rPr lang="en-GB" sz="1800" kern="0" dirty="0">
                <a:latin typeface="+mn-lt"/>
              </a:rPr>
              <a:t>Associate Medical Director, Livewell</a:t>
            </a:r>
          </a:p>
          <a:p>
            <a:pPr defTabSz="291632">
              <a:defRPr sz="2600"/>
            </a:pPr>
            <a:r>
              <a:rPr lang="en-GB" sz="1800" kern="0" dirty="0">
                <a:latin typeface="+mn-lt"/>
              </a:rPr>
              <a:t>Chair, Healthy Ageing Programme Board</a:t>
            </a:r>
          </a:p>
        </p:txBody>
      </p:sp>
      <p:sp>
        <p:nvSpPr>
          <p:cNvPr id="5" name="Rectangle 4">
            <a:extLst>
              <a:ext uri="{FF2B5EF4-FFF2-40B4-BE49-F238E27FC236}">
                <a16:creationId xmlns:a16="http://schemas.microsoft.com/office/drawing/2014/main" id="{77DABC19-3099-4A16-DEF5-C0F30C723520}"/>
              </a:ext>
            </a:extLst>
          </p:cNvPr>
          <p:cNvSpPr/>
          <p:nvPr/>
        </p:nvSpPr>
        <p:spPr>
          <a:xfrm>
            <a:off x="116958" y="400050"/>
            <a:ext cx="9609972" cy="354330"/>
          </a:xfrm>
          <a:prstGeom prst="rect">
            <a:avLst/>
          </a:prstGeom>
          <a:solidFill>
            <a:srgbClr val="0070C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6" name="TextBox 5">
            <a:extLst>
              <a:ext uri="{FF2B5EF4-FFF2-40B4-BE49-F238E27FC236}">
                <a16:creationId xmlns:a16="http://schemas.microsoft.com/office/drawing/2014/main" id="{861A8F2C-FB0B-9E2B-5304-3EABAEB767B4}"/>
              </a:ext>
            </a:extLst>
          </p:cNvPr>
          <p:cNvSpPr txBox="1"/>
          <p:nvPr/>
        </p:nvSpPr>
        <p:spPr>
          <a:xfrm>
            <a:off x="129540" y="352184"/>
            <a:ext cx="300228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bg1"/>
                </a:solidFill>
                <a:effectLst/>
                <a:uFillTx/>
                <a:latin typeface="+mj-lt"/>
                <a:ea typeface="Gill Sans Light"/>
                <a:cs typeface="Gill Sans Light"/>
                <a:sym typeface="Gill Sans Light"/>
              </a:rPr>
              <a:t>Open access</a:t>
            </a:r>
          </a:p>
        </p:txBody>
      </p:sp>
      <p:sp>
        <p:nvSpPr>
          <p:cNvPr id="7" name="TextBox 6">
            <a:extLst>
              <a:ext uri="{FF2B5EF4-FFF2-40B4-BE49-F238E27FC236}">
                <a16:creationId xmlns:a16="http://schemas.microsoft.com/office/drawing/2014/main" id="{D37A37EB-06C3-75EE-08D3-67FAA478FA1A}"/>
              </a:ext>
            </a:extLst>
          </p:cNvPr>
          <p:cNvSpPr txBox="1"/>
          <p:nvPr/>
        </p:nvSpPr>
        <p:spPr>
          <a:xfrm>
            <a:off x="6526530" y="367424"/>
            <a:ext cx="329565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2000" dirty="0">
                <a:solidFill>
                  <a:schemeClr val="bg1"/>
                </a:solidFill>
                <a:latin typeface="+mj-lt"/>
                <a:ea typeface="Gill Sans Light"/>
                <a:cs typeface="Gill Sans Light"/>
                <a:sym typeface="Gill Sans Light"/>
              </a:rPr>
              <a:t>Quality improvement report</a:t>
            </a:r>
            <a:endParaRPr kumimoji="0" lang="en-GB" sz="2000" b="0" i="0" u="none" strike="noStrike" cap="none" spc="0" normalizeH="0" baseline="0" dirty="0">
              <a:ln>
                <a:noFill/>
              </a:ln>
              <a:solidFill>
                <a:schemeClr val="bg1"/>
              </a:solidFill>
              <a:effectLst/>
              <a:uFillTx/>
              <a:latin typeface="+mj-lt"/>
              <a:ea typeface="Gill Sans Light"/>
              <a:cs typeface="Gill Sans Light"/>
              <a:sym typeface="Gill Sans Light"/>
            </a:endParaRPr>
          </a:p>
        </p:txBody>
      </p:sp>
      <p:sp>
        <p:nvSpPr>
          <p:cNvPr id="10" name="TextBox 9">
            <a:extLst>
              <a:ext uri="{FF2B5EF4-FFF2-40B4-BE49-F238E27FC236}">
                <a16:creationId xmlns:a16="http://schemas.microsoft.com/office/drawing/2014/main" id="{60BE8234-C264-7700-7481-56C144E68818}"/>
              </a:ext>
            </a:extLst>
          </p:cNvPr>
          <p:cNvSpPr txBox="1"/>
          <p:nvPr/>
        </p:nvSpPr>
        <p:spPr>
          <a:xfrm>
            <a:off x="133350" y="858914"/>
            <a:ext cx="233553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2000" b="1" dirty="0">
                <a:solidFill>
                  <a:srgbClr val="0070C0"/>
                </a:solidFill>
                <a:latin typeface="+mj-lt"/>
                <a:ea typeface="Gill Sans Light"/>
                <a:cs typeface="Gill Sans Light"/>
                <a:sym typeface="Gill Sans Light"/>
              </a:rPr>
              <a:t>BMJ Open Quality</a:t>
            </a:r>
            <a:endParaRPr kumimoji="0" lang="en-GB" sz="2000" b="1" i="0" u="none" strike="noStrike" cap="none" spc="0" normalizeH="0" baseline="0" dirty="0">
              <a:ln>
                <a:noFill/>
              </a:ln>
              <a:solidFill>
                <a:srgbClr val="0070C0"/>
              </a:solidFill>
              <a:effectLst/>
              <a:uFillTx/>
              <a:latin typeface="+mj-lt"/>
              <a:ea typeface="Gill Sans Light"/>
              <a:cs typeface="Gill Sans Light"/>
              <a:sym typeface="Gill Sans Light"/>
            </a:endParaRPr>
          </a:p>
        </p:txBody>
      </p:sp>
      <p:cxnSp>
        <p:nvCxnSpPr>
          <p:cNvPr id="12" name="Straight Connector 11">
            <a:extLst>
              <a:ext uri="{FF2B5EF4-FFF2-40B4-BE49-F238E27FC236}">
                <a16:creationId xmlns:a16="http://schemas.microsoft.com/office/drawing/2014/main" id="{0D0D0BAF-19DC-7A2D-1669-E144B0C2D08A}"/>
              </a:ext>
            </a:extLst>
          </p:cNvPr>
          <p:cNvCxnSpPr>
            <a:cxnSpLocks/>
          </p:cNvCxnSpPr>
          <p:nvPr/>
        </p:nvCxnSpPr>
        <p:spPr>
          <a:xfrm>
            <a:off x="2800350" y="2475881"/>
            <a:ext cx="6355080" cy="0"/>
          </a:xfrm>
          <a:prstGeom prst="line">
            <a:avLst/>
          </a:prstGeom>
          <a:noFill/>
          <a:ln w="3175" cap="flat">
            <a:solidFill>
              <a:srgbClr val="0070C0"/>
            </a:solidFill>
            <a:prstDash val="solid"/>
            <a:round/>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32950503-BA06-7C4A-7931-8682C1A21726}"/>
              </a:ext>
            </a:extLst>
          </p:cNvPr>
          <p:cNvSpPr txBox="1"/>
          <p:nvPr/>
        </p:nvSpPr>
        <p:spPr>
          <a:xfrm>
            <a:off x="220980" y="1908408"/>
            <a:ext cx="233553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1200" b="1" i="0" u="none" strike="noStrike" baseline="0" dirty="0">
                <a:solidFill>
                  <a:schemeClr val="tx1">
                    <a:lumMod val="50000"/>
                  </a:schemeClr>
                </a:solidFill>
                <a:latin typeface="HelveticaLTStd-BoldCond"/>
              </a:rPr>
              <a:t>To cite: </a:t>
            </a:r>
            <a:r>
              <a:rPr lang="en-GB" sz="1200" b="0" i="0" u="none" strike="noStrike" baseline="0" dirty="0">
                <a:solidFill>
                  <a:schemeClr val="tx1">
                    <a:lumMod val="50000"/>
                  </a:schemeClr>
                </a:solidFill>
                <a:latin typeface="HelveticaNeueLTStd-Cn"/>
              </a:rPr>
              <a:t>Attwood D, Hope SV,</a:t>
            </a:r>
          </a:p>
          <a:p>
            <a:pPr algn="l"/>
            <a:r>
              <a:rPr lang="en-GB" sz="1200" b="0" i="0" u="none" strike="noStrike" baseline="0" dirty="0">
                <a:solidFill>
                  <a:schemeClr val="tx1">
                    <a:lumMod val="50000"/>
                  </a:schemeClr>
                </a:solidFill>
                <a:latin typeface="HelveticaNeueLTStd-Cn"/>
              </a:rPr>
              <a:t>Spicer SG, </a:t>
            </a:r>
            <a:r>
              <a:rPr lang="en-GB" sz="1200" b="0" i="1" u="none" strike="noStrike" baseline="0" dirty="0">
                <a:solidFill>
                  <a:schemeClr val="tx1">
                    <a:lumMod val="50000"/>
                  </a:schemeClr>
                </a:solidFill>
                <a:latin typeface="HelveticaNeueLTStd-CnO"/>
              </a:rPr>
              <a:t>et al</a:t>
            </a:r>
            <a:r>
              <a:rPr lang="en-GB" sz="1200" b="0" i="0" u="none" strike="noStrike" baseline="0" dirty="0">
                <a:solidFill>
                  <a:schemeClr val="tx1">
                    <a:lumMod val="50000"/>
                  </a:schemeClr>
                </a:solidFill>
                <a:latin typeface="HelveticaNeueLTStd-Cn"/>
              </a:rPr>
              <a:t>. Does proactive</a:t>
            </a:r>
          </a:p>
          <a:p>
            <a:pPr algn="l"/>
            <a:r>
              <a:rPr lang="en-GB" sz="1200" b="0" i="0" u="none" strike="noStrike" baseline="0" dirty="0">
                <a:solidFill>
                  <a:schemeClr val="tx1">
                    <a:lumMod val="50000"/>
                  </a:schemeClr>
                </a:solidFill>
                <a:latin typeface="HelveticaNeueLTStd-Cn"/>
              </a:rPr>
              <a:t>care in care homes improve</a:t>
            </a:r>
          </a:p>
          <a:p>
            <a:pPr algn="l"/>
            <a:r>
              <a:rPr lang="en-GB" sz="1200" b="0" i="0" u="none" strike="noStrike" baseline="0" dirty="0">
                <a:solidFill>
                  <a:schemeClr val="tx1">
                    <a:lumMod val="50000"/>
                  </a:schemeClr>
                </a:solidFill>
                <a:latin typeface="HelveticaNeueLTStd-Cn"/>
              </a:rPr>
              <a:t>survival? A quality improvement</a:t>
            </a:r>
          </a:p>
          <a:p>
            <a:pPr algn="l"/>
            <a:r>
              <a:rPr lang="en-GB" sz="1200" b="0" i="0" u="none" strike="noStrike" baseline="0" dirty="0">
                <a:solidFill>
                  <a:schemeClr val="tx1">
                    <a:lumMod val="50000"/>
                  </a:schemeClr>
                </a:solidFill>
                <a:latin typeface="HelveticaNeueLTStd-Cn"/>
              </a:rPr>
              <a:t>project. </a:t>
            </a:r>
            <a:r>
              <a:rPr lang="en-GB" sz="1200" b="0" i="1" u="none" strike="noStrike" baseline="0" dirty="0">
                <a:solidFill>
                  <a:schemeClr val="tx1">
                    <a:lumMod val="50000"/>
                  </a:schemeClr>
                </a:solidFill>
                <a:latin typeface="HelveticaNeueLTStd-CnO"/>
              </a:rPr>
              <a:t>BMJ Open Quality</a:t>
            </a:r>
          </a:p>
          <a:p>
            <a:pPr algn="l"/>
            <a:r>
              <a:rPr lang="en-GB" sz="1200" b="0" i="0" u="none" strike="noStrike" baseline="0" dirty="0">
                <a:solidFill>
                  <a:schemeClr val="tx1">
                    <a:lumMod val="50000"/>
                  </a:schemeClr>
                </a:solidFill>
                <a:latin typeface="HelveticaNeueLTStd-Cn"/>
              </a:rPr>
              <a:t>2024;</a:t>
            </a:r>
            <a:r>
              <a:rPr lang="en-GB" sz="1200" b="0" i="0" u="none" strike="noStrike" baseline="0" dirty="0">
                <a:solidFill>
                  <a:schemeClr val="tx1">
                    <a:lumMod val="50000"/>
                  </a:schemeClr>
                </a:solidFill>
                <a:latin typeface="HelveticaNeueLTStd-BdCn"/>
              </a:rPr>
              <a:t>13</a:t>
            </a:r>
            <a:r>
              <a:rPr lang="en-GB" sz="1200" b="0" i="0" u="none" strike="noStrike" baseline="0" dirty="0">
                <a:solidFill>
                  <a:schemeClr val="tx1">
                    <a:lumMod val="50000"/>
                  </a:schemeClr>
                </a:solidFill>
                <a:latin typeface="HelveticaNeueLTStd-Cn"/>
              </a:rPr>
              <a:t>:e002771. doi:10.1136/</a:t>
            </a:r>
          </a:p>
          <a:p>
            <a:pPr algn="l"/>
            <a:r>
              <a:rPr lang="en-GB" sz="1200" b="0" i="0" u="none" strike="noStrike" baseline="0" dirty="0">
                <a:solidFill>
                  <a:schemeClr val="tx1">
                    <a:lumMod val="50000"/>
                  </a:schemeClr>
                </a:solidFill>
                <a:latin typeface="HelveticaNeueLTStd-Cn"/>
              </a:rPr>
              <a:t>bmjoq-2024-002771</a:t>
            </a:r>
            <a:endParaRPr kumimoji="0" lang="en-GB" sz="2400" b="0" i="0" u="none" strike="noStrike" cap="none" spc="0" normalizeH="0" baseline="0" dirty="0">
              <a:ln>
                <a:noFill/>
              </a:ln>
              <a:solidFill>
                <a:schemeClr val="tx1">
                  <a:lumMod val="50000"/>
                </a:schemeClr>
              </a:solidFill>
              <a:effectLst/>
              <a:uFillTx/>
              <a:latin typeface="Gill Sans Light"/>
              <a:ea typeface="Gill Sans Light"/>
              <a:cs typeface="Gill Sans Light"/>
              <a:sym typeface="Gill Sans Light"/>
            </a:endParaRPr>
          </a:p>
        </p:txBody>
      </p:sp>
      <p:sp>
        <p:nvSpPr>
          <p:cNvPr id="14" name="TextBox 13">
            <a:extLst>
              <a:ext uri="{FF2B5EF4-FFF2-40B4-BE49-F238E27FC236}">
                <a16:creationId xmlns:a16="http://schemas.microsoft.com/office/drawing/2014/main" id="{DFCC8445-572F-49ED-5AB3-17300987E351}"/>
              </a:ext>
            </a:extLst>
          </p:cNvPr>
          <p:cNvSpPr txBox="1"/>
          <p:nvPr/>
        </p:nvSpPr>
        <p:spPr>
          <a:xfrm rot="5400000">
            <a:off x="8144241" y="2107579"/>
            <a:ext cx="2866422"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000" b="0" i="0" u="none" strike="noStrike" baseline="0" dirty="0">
                <a:latin typeface="Arial" panose="020B0604020202020204" pitchFamily="34" charset="0"/>
              </a:rPr>
              <a:t>BMJ Open Qual: first published as 10.1136/b24.</a:t>
            </a:r>
            <a:endParaRPr kumimoji="0" lang="en-GB" sz="1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Tree>
  </p:cSld>
  <p:clrMapOvr>
    <a:masterClrMapping/>
  </p:clrMapOvr>
  <p:transition spd="med" advTm="575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6C8970-FA6A-4E82-995F-D0263AC043AD}"/>
              </a:ext>
            </a:extLst>
          </p:cNvPr>
          <p:cNvPicPr>
            <a:picLocks noChangeAspect="1"/>
          </p:cNvPicPr>
          <p:nvPr/>
        </p:nvPicPr>
        <p:blipFill rotWithShape="1">
          <a:blip r:embed="rId4"/>
          <a:srcRect t="8239" r="50412" b="3583"/>
          <a:stretch/>
        </p:blipFill>
        <p:spPr>
          <a:xfrm>
            <a:off x="186890" y="1060334"/>
            <a:ext cx="9646933" cy="5222132"/>
          </a:xfrm>
          <a:prstGeom prst="rect">
            <a:avLst/>
          </a:prstGeom>
        </p:spPr>
      </p:pic>
      <p:sp>
        <p:nvSpPr>
          <p:cNvPr id="6" name="Rectangle 5">
            <a:extLst>
              <a:ext uri="{FF2B5EF4-FFF2-40B4-BE49-F238E27FC236}">
                <a16:creationId xmlns:a16="http://schemas.microsoft.com/office/drawing/2014/main" id="{C962E88D-FCE2-4297-9B30-FFDB5DEED5E9}"/>
              </a:ext>
            </a:extLst>
          </p:cNvPr>
          <p:cNvSpPr/>
          <p:nvPr/>
        </p:nvSpPr>
        <p:spPr>
          <a:xfrm>
            <a:off x="2052984" y="2334581"/>
            <a:ext cx="2713396" cy="1200476"/>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pic>
        <p:nvPicPr>
          <p:cNvPr id="3" name="Picture 2">
            <a:extLst>
              <a:ext uri="{FF2B5EF4-FFF2-40B4-BE49-F238E27FC236}">
                <a16:creationId xmlns:a16="http://schemas.microsoft.com/office/drawing/2014/main" id="{82B5F556-5B40-4E05-92C0-7AF56DBA619B}"/>
              </a:ext>
            </a:extLst>
          </p:cNvPr>
          <p:cNvPicPr>
            <a:picLocks noChangeAspect="1"/>
          </p:cNvPicPr>
          <p:nvPr/>
        </p:nvPicPr>
        <p:blipFill rotWithShape="1">
          <a:blip r:embed="rId5"/>
          <a:srcRect l="16601" t="43903" r="66536" b="39825"/>
          <a:stretch/>
        </p:blipFill>
        <p:spPr>
          <a:xfrm>
            <a:off x="2667000" y="1987378"/>
            <a:ext cx="4572000" cy="1343087"/>
          </a:xfrm>
          <a:prstGeom prst="rect">
            <a:avLst/>
          </a:prstGeom>
        </p:spPr>
      </p:pic>
      <p:pic>
        <p:nvPicPr>
          <p:cNvPr id="5" name="Picture 4">
            <a:extLst>
              <a:ext uri="{FF2B5EF4-FFF2-40B4-BE49-F238E27FC236}">
                <a16:creationId xmlns:a16="http://schemas.microsoft.com/office/drawing/2014/main" id="{1BAB3E4A-6190-4AB2-9D5F-2F870DA3EF4D}"/>
              </a:ext>
            </a:extLst>
          </p:cNvPr>
          <p:cNvPicPr>
            <a:picLocks noChangeAspect="1"/>
          </p:cNvPicPr>
          <p:nvPr/>
        </p:nvPicPr>
        <p:blipFill rotWithShape="1">
          <a:blip r:embed="rId6"/>
          <a:srcRect l="16001" t="44898" r="65961" b="41262"/>
          <a:stretch/>
        </p:blipFill>
        <p:spPr>
          <a:xfrm>
            <a:off x="1232568" y="2234015"/>
            <a:ext cx="6798833" cy="1588176"/>
          </a:xfrm>
          <a:prstGeom prst="rect">
            <a:avLst/>
          </a:prstGeom>
        </p:spPr>
      </p:pic>
    </p:spTree>
    <p:custDataLst>
      <p:tags r:id="rId1"/>
    </p:custDataLst>
    <p:extLst>
      <p:ext uri="{BB962C8B-B14F-4D97-AF65-F5344CB8AC3E}">
        <p14:creationId xmlns:p14="http://schemas.microsoft.com/office/powerpoint/2010/main" val="170213242"/>
      </p:ext>
    </p:extLst>
  </p:cSld>
  <p:clrMapOvr>
    <a:masterClrMapping/>
  </p:clrMapOvr>
  <p:transition spd="med" advTm="288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29F40-C69B-6839-18E1-B3DDD5539AAC}"/>
              </a:ext>
            </a:extLst>
          </p:cNvPr>
          <p:cNvSpPr/>
          <p:nvPr/>
        </p:nvSpPr>
        <p:spPr>
          <a:xfrm>
            <a:off x="2055887" y="1294486"/>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
        <p:nvSpPr>
          <p:cNvPr id="12" name="Rectangle 11">
            <a:extLst>
              <a:ext uri="{FF2B5EF4-FFF2-40B4-BE49-F238E27FC236}">
                <a16:creationId xmlns:a16="http://schemas.microsoft.com/office/drawing/2014/main" id="{AAAA83C4-C6F4-6FFB-13D6-40EB6EA00B3F}"/>
              </a:ext>
            </a:extLst>
          </p:cNvPr>
          <p:cNvSpPr/>
          <p:nvPr/>
        </p:nvSpPr>
        <p:spPr>
          <a:xfrm>
            <a:off x="2043694" y="2173501"/>
            <a:ext cx="2483063"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sp>
        <p:nvSpPr>
          <p:cNvPr id="5" name="Arrow: Chevron 4">
            <a:extLst>
              <a:ext uri="{FF2B5EF4-FFF2-40B4-BE49-F238E27FC236}">
                <a16:creationId xmlns:a16="http://schemas.microsoft.com/office/drawing/2014/main" id="{252D04B8-F791-DFCB-C30B-0391BCFBDD19}"/>
              </a:ext>
            </a:extLst>
          </p:cNvPr>
          <p:cNvSpPr/>
          <p:nvPr/>
        </p:nvSpPr>
        <p:spPr>
          <a:xfrm rot="5400000">
            <a:off x="460510" y="997388"/>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6" name="TextBox 5">
            <a:extLst>
              <a:ext uri="{FF2B5EF4-FFF2-40B4-BE49-F238E27FC236}">
                <a16:creationId xmlns:a16="http://schemas.microsoft.com/office/drawing/2014/main" id="{3D54F619-A5D1-EA65-6874-E17C390ACD85}"/>
              </a:ext>
            </a:extLst>
          </p:cNvPr>
          <p:cNvSpPr txBox="1"/>
          <p:nvPr/>
        </p:nvSpPr>
        <p:spPr>
          <a:xfrm>
            <a:off x="371014" y="150739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10" name="Arrow: Chevron 9">
            <a:extLst>
              <a:ext uri="{FF2B5EF4-FFF2-40B4-BE49-F238E27FC236}">
                <a16:creationId xmlns:a16="http://schemas.microsoft.com/office/drawing/2014/main" id="{FB97A037-8F93-1EA3-0F0B-D585F1C05CD0}"/>
              </a:ext>
            </a:extLst>
          </p:cNvPr>
          <p:cNvSpPr/>
          <p:nvPr/>
        </p:nvSpPr>
        <p:spPr>
          <a:xfrm rot="5400000">
            <a:off x="466606" y="1808156"/>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1" name="TextBox 10">
            <a:extLst>
              <a:ext uri="{FF2B5EF4-FFF2-40B4-BE49-F238E27FC236}">
                <a16:creationId xmlns:a16="http://schemas.microsoft.com/office/drawing/2014/main" id="{422BEFEE-ADC1-D998-A0EC-14D755ADE4AC}"/>
              </a:ext>
            </a:extLst>
          </p:cNvPr>
          <p:cNvSpPr txBox="1"/>
          <p:nvPr/>
        </p:nvSpPr>
        <p:spPr>
          <a:xfrm>
            <a:off x="340534" y="231816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13" name="Arrow: Chevron 12">
            <a:extLst>
              <a:ext uri="{FF2B5EF4-FFF2-40B4-BE49-F238E27FC236}">
                <a16:creationId xmlns:a16="http://schemas.microsoft.com/office/drawing/2014/main" id="{49AA36DE-8CB6-254C-775E-E971182513B3}"/>
              </a:ext>
            </a:extLst>
          </p:cNvPr>
          <p:cNvSpPr/>
          <p:nvPr/>
        </p:nvSpPr>
        <p:spPr>
          <a:xfrm rot="5400000">
            <a:off x="454414" y="2618924"/>
            <a:ext cx="900000" cy="1440000"/>
          </a:xfrm>
          <a:prstGeom prst="chevron">
            <a:avLst>
              <a:gd name="adj" fmla="val 20662"/>
            </a:avLst>
          </a:prstGeom>
          <a:solidFill>
            <a:schemeClr val="accent5">
              <a:lumMod val="20000"/>
              <a:lumOff val="80000"/>
            </a:schemeClr>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4" name="TextBox 13">
            <a:extLst>
              <a:ext uri="{FF2B5EF4-FFF2-40B4-BE49-F238E27FC236}">
                <a16:creationId xmlns:a16="http://schemas.microsoft.com/office/drawing/2014/main" id="{CE6BE587-1904-1E31-F9E6-A719E2F08CED}"/>
              </a:ext>
            </a:extLst>
          </p:cNvPr>
          <p:cNvSpPr txBox="1"/>
          <p:nvPr/>
        </p:nvSpPr>
        <p:spPr>
          <a:xfrm>
            <a:off x="328342" y="3128931"/>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Q2</a:t>
            </a:r>
          </a:p>
        </p:txBody>
      </p:sp>
      <p:sp>
        <p:nvSpPr>
          <p:cNvPr id="16" name="Arrow: Chevron 15">
            <a:extLst>
              <a:ext uri="{FF2B5EF4-FFF2-40B4-BE49-F238E27FC236}">
                <a16:creationId xmlns:a16="http://schemas.microsoft.com/office/drawing/2014/main" id="{AF162A73-360C-EA36-8252-17BEC91E8C45}"/>
              </a:ext>
            </a:extLst>
          </p:cNvPr>
          <p:cNvSpPr/>
          <p:nvPr/>
        </p:nvSpPr>
        <p:spPr>
          <a:xfrm rot="5400000">
            <a:off x="474611" y="3421318"/>
            <a:ext cx="900000" cy="1440000"/>
          </a:xfrm>
          <a:prstGeom prst="chevron">
            <a:avLst>
              <a:gd name="adj" fmla="val 20662"/>
            </a:avLst>
          </a:prstGeom>
          <a:solidFill>
            <a:srgbClr val="00B05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7" name="TextBox 16">
            <a:extLst>
              <a:ext uri="{FF2B5EF4-FFF2-40B4-BE49-F238E27FC236}">
                <a16:creationId xmlns:a16="http://schemas.microsoft.com/office/drawing/2014/main" id="{D7866359-7E7C-E916-FF0E-797FB924D1A8}"/>
              </a:ext>
            </a:extLst>
          </p:cNvPr>
          <p:cNvSpPr txBox="1"/>
          <p:nvPr/>
        </p:nvSpPr>
        <p:spPr>
          <a:xfrm>
            <a:off x="348539" y="393132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Q4</a:t>
            </a:r>
          </a:p>
        </p:txBody>
      </p:sp>
      <p:sp>
        <p:nvSpPr>
          <p:cNvPr id="18" name="Rectangle 17">
            <a:extLst>
              <a:ext uri="{FF2B5EF4-FFF2-40B4-BE49-F238E27FC236}">
                <a16:creationId xmlns:a16="http://schemas.microsoft.com/office/drawing/2014/main" id="{4974D091-AA2A-522A-6180-FBCC0825BFA0}"/>
              </a:ext>
            </a:extLst>
          </p:cNvPr>
          <p:cNvSpPr/>
          <p:nvPr/>
        </p:nvSpPr>
        <p:spPr>
          <a:xfrm>
            <a:off x="2062054" y="3822360"/>
            <a:ext cx="1678658"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Safe prescribing</a:t>
            </a:r>
          </a:p>
        </p:txBody>
      </p:sp>
      <p:sp>
        <p:nvSpPr>
          <p:cNvPr id="7" name="Rectangle 6">
            <a:extLst>
              <a:ext uri="{FF2B5EF4-FFF2-40B4-BE49-F238E27FC236}">
                <a16:creationId xmlns:a16="http://schemas.microsoft.com/office/drawing/2014/main" id="{1D4EE6BF-F864-1A72-A8D8-D863FB81BB23}"/>
              </a:ext>
            </a:extLst>
          </p:cNvPr>
          <p:cNvSpPr/>
          <p:nvPr/>
        </p:nvSpPr>
        <p:spPr>
          <a:xfrm>
            <a:off x="2063891" y="2720118"/>
            <a:ext cx="2453105"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Older peoples Team (urgent &amp; proactive care)</a:t>
            </a:r>
          </a:p>
        </p:txBody>
      </p:sp>
      <p:sp>
        <p:nvSpPr>
          <p:cNvPr id="8" name="Rectangle 7">
            <a:extLst>
              <a:ext uri="{FF2B5EF4-FFF2-40B4-BE49-F238E27FC236}">
                <a16:creationId xmlns:a16="http://schemas.microsoft.com/office/drawing/2014/main" id="{2A147E1F-F170-DF9E-921A-0DC8B7350B3F}"/>
              </a:ext>
            </a:extLst>
          </p:cNvPr>
          <p:cNvSpPr/>
          <p:nvPr/>
        </p:nvSpPr>
        <p:spPr>
          <a:xfrm>
            <a:off x="2074622" y="3369115"/>
            <a:ext cx="811511"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err="1">
                <a:ln>
                  <a:noFill/>
                </a:ln>
                <a:solidFill>
                  <a:srgbClr val="535353"/>
                </a:solidFill>
                <a:effectLst/>
                <a:uFillTx/>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pic>
        <p:nvPicPr>
          <p:cNvPr id="4" name="Picture 3">
            <a:extLst>
              <a:ext uri="{FF2B5EF4-FFF2-40B4-BE49-F238E27FC236}">
                <a16:creationId xmlns:a16="http://schemas.microsoft.com/office/drawing/2014/main" id="{2BF36ABB-09AB-4ADD-AB42-A9DE0EE08C83}"/>
              </a:ext>
            </a:extLst>
          </p:cNvPr>
          <p:cNvPicPr>
            <a:picLocks noChangeAspect="1"/>
          </p:cNvPicPr>
          <p:nvPr/>
        </p:nvPicPr>
        <p:blipFill rotWithShape="1">
          <a:blip r:embed="rId4"/>
          <a:srcRect l="977" r="26727" b="7672"/>
          <a:stretch/>
        </p:blipFill>
        <p:spPr>
          <a:xfrm>
            <a:off x="3866920" y="29730"/>
            <a:ext cx="5794870" cy="4440292"/>
          </a:xfrm>
          <a:prstGeom prst="rect">
            <a:avLst/>
          </a:prstGeom>
        </p:spPr>
      </p:pic>
      <p:pic>
        <p:nvPicPr>
          <p:cNvPr id="9" name="Picture 8">
            <a:extLst>
              <a:ext uri="{FF2B5EF4-FFF2-40B4-BE49-F238E27FC236}">
                <a16:creationId xmlns:a16="http://schemas.microsoft.com/office/drawing/2014/main" id="{E4C08074-65F7-EE14-EB27-CB4B660AB050}"/>
              </a:ext>
            </a:extLst>
          </p:cNvPr>
          <p:cNvPicPr>
            <a:picLocks noChangeAspect="1"/>
          </p:cNvPicPr>
          <p:nvPr/>
        </p:nvPicPr>
        <p:blipFill>
          <a:blip r:embed="rId5"/>
          <a:stretch>
            <a:fillRect/>
          </a:stretch>
        </p:blipFill>
        <p:spPr>
          <a:xfrm>
            <a:off x="3919793" y="1662922"/>
            <a:ext cx="5871985" cy="2499625"/>
          </a:xfrm>
          <a:prstGeom prst="rect">
            <a:avLst/>
          </a:prstGeom>
        </p:spPr>
      </p:pic>
      <p:pic>
        <p:nvPicPr>
          <p:cNvPr id="19" name="Picture 18">
            <a:extLst>
              <a:ext uri="{FF2B5EF4-FFF2-40B4-BE49-F238E27FC236}">
                <a16:creationId xmlns:a16="http://schemas.microsoft.com/office/drawing/2014/main" id="{9EB0E7DD-2DE0-B8D6-E917-212AAB9354CC}"/>
              </a:ext>
            </a:extLst>
          </p:cNvPr>
          <p:cNvPicPr>
            <a:picLocks noChangeAspect="1"/>
          </p:cNvPicPr>
          <p:nvPr/>
        </p:nvPicPr>
        <p:blipFill>
          <a:blip r:embed="rId6"/>
          <a:stretch>
            <a:fillRect/>
          </a:stretch>
        </p:blipFill>
        <p:spPr>
          <a:xfrm>
            <a:off x="3929637" y="4206468"/>
            <a:ext cx="5877053" cy="2584928"/>
          </a:xfrm>
          <a:prstGeom prst="rect">
            <a:avLst/>
          </a:prstGeom>
        </p:spPr>
      </p:pic>
    </p:spTree>
    <p:custDataLst>
      <p:tags r:id="rId1"/>
    </p:custDataLst>
    <p:extLst>
      <p:ext uri="{BB962C8B-B14F-4D97-AF65-F5344CB8AC3E}">
        <p14:creationId xmlns:p14="http://schemas.microsoft.com/office/powerpoint/2010/main" val="1839557292"/>
      </p:ext>
    </p:extLst>
  </p:cSld>
  <p:clrMapOvr>
    <a:masterClrMapping/>
  </p:clrMapOvr>
  <p:transition spd="med" advTm="503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AA83C4-C6F4-6FFB-13D6-40EB6EA00B3F}"/>
              </a:ext>
            </a:extLst>
          </p:cNvPr>
          <p:cNvSpPr/>
          <p:nvPr/>
        </p:nvSpPr>
        <p:spPr>
          <a:xfrm>
            <a:off x="2043694" y="2173501"/>
            <a:ext cx="2483063"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sp>
        <p:nvSpPr>
          <p:cNvPr id="5" name="Arrow: Chevron 4">
            <a:extLst>
              <a:ext uri="{FF2B5EF4-FFF2-40B4-BE49-F238E27FC236}">
                <a16:creationId xmlns:a16="http://schemas.microsoft.com/office/drawing/2014/main" id="{252D04B8-F791-DFCB-C30B-0391BCFBDD19}"/>
              </a:ext>
            </a:extLst>
          </p:cNvPr>
          <p:cNvSpPr/>
          <p:nvPr/>
        </p:nvSpPr>
        <p:spPr>
          <a:xfrm rot="5400000">
            <a:off x="460510" y="997388"/>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6" name="TextBox 5">
            <a:extLst>
              <a:ext uri="{FF2B5EF4-FFF2-40B4-BE49-F238E27FC236}">
                <a16:creationId xmlns:a16="http://schemas.microsoft.com/office/drawing/2014/main" id="{3D54F619-A5D1-EA65-6874-E17C390ACD85}"/>
              </a:ext>
            </a:extLst>
          </p:cNvPr>
          <p:cNvSpPr txBox="1"/>
          <p:nvPr/>
        </p:nvSpPr>
        <p:spPr>
          <a:xfrm>
            <a:off x="371014" y="150739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10" name="Arrow: Chevron 9">
            <a:extLst>
              <a:ext uri="{FF2B5EF4-FFF2-40B4-BE49-F238E27FC236}">
                <a16:creationId xmlns:a16="http://schemas.microsoft.com/office/drawing/2014/main" id="{FB97A037-8F93-1EA3-0F0B-D585F1C05CD0}"/>
              </a:ext>
            </a:extLst>
          </p:cNvPr>
          <p:cNvSpPr/>
          <p:nvPr/>
        </p:nvSpPr>
        <p:spPr>
          <a:xfrm rot="5400000">
            <a:off x="466606" y="1808156"/>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1" name="TextBox 10">
            <a:extLst>
              <a:ext uri="{FF2B5EF4-FFF2-40B4-BE49-F238E27FC236}">
                <a16:creationId xmlns:a16="http://schemas.microsoft.com/office/drawing/2014/main" id="{422BEFEE-ADC1-D998-A0EC-14D755ADE4AC}"/>
              </a:ext>
            </a:extLst>
          </p:cNvPr>
          <p:cNvSpPr txBox="1"/>
          <p:nvPr/>
        </p:nvSpPr>
        <p:spPr>
          <a:xfrm>
            <a:off x="340534" y="231816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13" name="Arrow: Chevron 12">
            <a:extLst>
              <a:ext uri="{FF2B5EF4-FFF2-40B4-BE49-F238E27FC236}">
                <a16:creationId xmlns:a16="http://schemas.microsoft.com/office/drawing/2014/main" id="{49AA36DE-8CB6-254C-775E-E971182513B3}"/>
              </a:ext>
            </a:extLst>
          </p:cNvPr>
          <p:cNvSpPr/>
          <p:nvPr/>
        </p:nvSpPr>
        <p:spPr>
          <a:xfrm rot="5400000">
            <a:off x="454414" y="2618924"/>
            <a:ext cx="900000" cy="1440000"/>
          </a:xfrm>
          <a:prstGeom prst="chevron">
            <a:avLst>
              <a:gd name="adj" fmla="val 20662"/>
            </a:avLst>
          </a:prstGeom>
          <a:solidFill>
            <a:schemeClr val="accent5">
              <a:lumMod val="20000"/>
              <a:lumOff val="80000"/>
            </a:schemeClr>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4" name="TextBox 13">
            <a:extLst>
              <a:ext uri="{FF2B5EF4-FFF2-40B4-BE49-F238E27FC236}">
                <a16:creationId xmlns:a16="http://schemas.microsoft.com/office/drawing/2014/main" id="{CE6BE587-1904-1E31-F9E6-A719E2F08CED}"/>
              </a:ext>
            </a:extLst>
          </p:cNvPr>
          <p:cNvSpPr txBox="1"/>
          <p:nvPr/>
        </p:nvSpPr>
        <p:spPr>
          <a:xfrm>
            <a:off x="328342" y="3128931"/>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Q2</a:t>
            </a:r>
          </a:p>
        </p:txBody>
      </p:sp>
      <p:sp>
        <p:nvSpPr>
          <p:cNvPr id="16" name="Arrow: Chevron 15">
            <a:extLst>
              <a:ext uri="{FF2B5EF4-FFF2-40B4-BE49-F238E27FC236}">
                <a16:creationId xmlns:a16="http://schemas.microsoft.com/office/drawing/2014/main" id="{AF162A73-360C-EA36-8252-17BEC91E8C45}"/>
              </a:ext>
            </a:extLst>
          </p:cNvPr>
          <p:cNvSpPr/>
          <p:nvPr/>
        </p:nvSpPr>
        <p:spPr>
          <a:xfrm rot="5400000">
            <a:off x="474611" y="3421318"/>
            <a:ext cx="900000" cy="1440000"/>
          </a:xfrm>
          <a:prstGeom prst="chevron">
            <a:avLst>
              <a:gd name="adj" fmla="val 20662"/>
            </a:avLst>
          </a:prstGeom>
          <a:solidFill>
            <a:srgbClr val="00B05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7" name="TextBox 16">
            <a:extLst>
              <a:ext uri="{FF2B5EF4-FFF2-40B4-BE49-F238E27FC236}">
                <a16:creationId xmlns:a16="http://schemas.microsoft.com/office/drawing/2014/main" id="{D7866359-7E7C-E916-FF0E-797FB924D1A8}"/>
              </a:ext>
            </a:extLst>
          </p:cNvPr>
          <p:cNvSpPr txBox="1"/>
          <p:nvPr/>
        </p:nvSpPr>
        <p:spPr>
          <a:xfrm>
            <a:off x="348539" y="393132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Q4</a:t>
            </a:r>
          </a:p>
        </p:txBody>
      </p:sp>
      <p:sp>
        <p:nvSpPr>
          <p:cNvPr id="18" name="Rectangle 17">
            <a:extLst>
              <a:ext uri="{FF2B5EF4-FFF2-40B4-BE49-F238E27FC236}">
                <a16:creationId xmlns:a16="http://schemas.microsoft.com/office/drawing/2014/main" id="{4974D091-AA2A-522A-6180-FBCC0825BFA0}"/>
              </a:ext>
            </a:extLst>
          </p:cNvPr>
          <p:cNvSpPr/>
          <p:nvPr/>
        </p:nvSpPr>
        <p:spPr>
          <a:xfrm>
            <a:off x="2062054" y="3822360"/>
            <a:ext cx="1678658"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Safe prescribing</a:t>
            </a:r>
          </a:p>
        </p:txBody>
      </p:sp>
      <p:sp>
        <p:nvSpPr>
          <p:cNvPr id="2" name="Arrow: Chevron 1">
            <a:extLst>
              <a:ext uri="{FF2B5EF4-FFF2-40B4-BE49-F238E27FC236}">
                <a16:creationId xmlns:a16="http://schemas.microsoft.com/office/drawing/2014/main" id="{D706DB26-84FC-FAE8-987F-910B961D4CC9}"/>
              </a:ext>
            </a:extLst>
          </p:cNvPr>
          <p:cNvSpPr/>
          <p:nvPr/>
        </p:nvSpPr>
        <p:spPr>
          <a:xfrm rot="5400000">
            <a:off x="494808" y="4212699"/>
            <a:ext cx="900000" cy="1440000"/>
          </a:xfrm>
          <a:prstGeom prst="chevron">
            <a:avLst>
              <a:gd name="adj" fmla="val 20662"/>
            </a:avLst>
          </a:prstGeom>
          <a:solidFill>
            <a:srgbClr val="FF99FF"/>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8" name="TextBox 7">
            <a:extLst>
              <a:ext uri="{FF2B5EF4-FFF2-40B4-BE49-F238E27FC236}">
                <a16:creationId xmlns:a16="http://schemas.microsoft.com/office/drawing/2014/main" id="{C38AD9A4-2E16-3B8E-A53A-BA916BFD6C06}"/>
              </a:ext>
            </a:extLst>
          </p:cNvPr>
          <p:cNvSpPr txBox="1"/>
          <p:nvPr/>
        </p:nvSpPr>
        <p:spPr>
          <a:xfrm>
            <a:off x="368736" y="4722706"/>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2020</a:t>
            </a:r>
          </a:p>
        </p:txBody>
      </p:sp>
      <p:sp>
        <p:nvSpPr>
          <p:cNvPr id="20" name="Rectangle 19">
            <a:extLst>
              <a:ext uri="{FF2B5EF4-FFF2-40B4-BE49-F238E27FC236}">
                <a16:creationId xmlns:a16="http://schemas.microsoft.com/office/drawing/2014/main" id="{D28C8583-A20F-0DFC-6CD8-F29A715933D6}"/>
              </a:ext>
            </a:extLst>
          </p:cNvPr>
          <p:cNvSpPr/>
          <p:nvPr/>
        </p:nvSpPr>
        <p:spPr>
          <a:xfrm>
            <a:off x="1983098" y="4422605"/>
            <a:ext cx="4902444" cy="841256"/>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Pandemic begins</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All residents in care homes offered </a:t>
            </a:r>
            <a:r>
              <a:rPr lang="en-GB" sz="1600" dirty="0" err="1">
                <a:solidFill>
                  <a:srgbClr val="535353"/>
                </a:solidFill>
                <a:ea typeface="Gill Sans Light"/>
                <a:cs typeface="Gill Sans Light"/>
                <a:sym typeface="Gill Sans Light"/>
              </a:rPr>
              <a:t>iCGA</a:t>
            </a:r>
            <a:r>
              <a:rPr lang="en-GB" sz="1600" dirty="0">
                <a:solidFill>
                  <a:srgbClr val="535353"/>
                </a:solidFill>
                <a:ea typeface="Gill Sans Light"/>
                <a:cs typeface="Gill Sans Light"/>
                <a:sym typeface="Gill Sans Light"/>
              </a:rPr>
              <a:t>. </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EHCH: Care homes aligned to Pathfields</a:t>
            </a:r>
          </a:p>
        </p:txBody>
      </p:sp>
      <p:sp>
        <p:nvSpPr>
          <p:cNvPr id="4" name="Rectangle 3">
            <a:extLst>
              <a:ext uri="{FF2B5EF4-FFF2-40B4-BE49-F238E27FC236}">
                <a16:creationId xmlns:a16="http://schemas.microsoft.com/office/drawing/2014/main" id="{64A98EFE-3CC1-D193-B635-EDE28D02E1B8}"/>
              </a:ext>
            </a:extLst>
          </p:cNvPr>
          <p:cNvSpPr/>
          <p:nvPr/>
        </p:nvSpPr>
        <p:spPr>
          <a:xfrm>
            <a:off x="2055887" y="1294486"/>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
        <p:nvSpPr>
          <p:cNvPr id="7" name="Rectangle 6">
            <a:extLst>
              <a:ext uri="{FF2B5EF4-FFF2-40B4-BE49-F238E27FC236}">
                <a16:creationId xmlns:a16="http://schemas.microsoft.com/office/drawing/2014/main" id="{F3E4DDF5-56DB-BD5D-3E77-ABC7D64F8B4F}"/>
              </a:ext>
            </a:extLst>
          </p:cNvPr>
          <p:cNvSpPr/>
          <p:nvPr/>
        </p:nvSpPr>
        <p:spPr>
          <a:xfrm>
            <a:off x="2063891" y="2720118"/>
            <a:ext cx="2453105"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Older peoples Team (urgent &amp; proactive care)</a:t>
            </a:r>
          </a:p>
        </p:txBody>
      </p:sp>
      <p:sp>
        <p:nvSpPr>
          <p:cNvPr id="9" name="Rectangle 8">
            <a:extLst>
              <a:ext uri="{FF2B5EF4-FFF2-40B4-BE49-F238E27FC236}">
                <a16:creationId xmlns:a16="http://schemas.microsoft.com/office/drawing/2014/main" id="{7C4193FB-0FEA-E9B1-3D10-C8E1075E1286}"/>
              </a:ext>
            </a:extLst>
          </p:cNvPr>
          <p:cNvSpPr/>
          <p:nvPr/>
        </p:nvSpPr>
        <p:spPr>
          <a:xfrm>
            <a:off x="2074622" y="3369115"/>
            <a:ext cx="811511"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err="1">
                <a:ln>
                  <a:noFill/>
                </a:ln>
                <a:solidFill>
                  <a:srgbClr val="535353"/>
                </a:solidFill>
                <a:effectLst/>
                <a:uFillTx/>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244917432"/>
      </p:ext>
    </p:extLst>
  </p:cSld>
  <p:clrMapOvr>
    <a:masterClrMapping/>
  </p:clrMapOvr>
  <p:transition spd="med" advTm="5031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AA83C4-C6F4-6FFB-13D6-40EB6EA00B3F}"/>
              </a:ext>
            </a:extLst>
          </p:cNvPr>
          <p:cNvSpPr/>
          <p:nvPr/>
        </p:nvSpPr>
        <p:spPr>
          <a:xfrm>
            <a:off x="2043694" y="1413338"/>
            <a:ext cx="2483063"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sp>
        <p:nvSpPr>
          <p:cNvPr id="5" name="Arrow: Chevron 4">
            <a:extLst>
              <a:ext uri="{FF2B5EF4-FFF2-40B4-BE49-F238E27FC236}">
                <a16:creationId xmlns:a16="http://schemas.microsoft.com/office/drawing/2014/main" id="{252D04B8-F791-DFCB-C30B-0391BCFBDD19}"/>
              </a:ext>
            </a:extLst>
          </p:cNvPr>
          <p:cNvSpPr/>
          <p:nvPr/>
        </p:nvSpPr>
        <p:spPr>
          <a:xfrm rot="5400000">
            <a:off x="460510" y="237225"/>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6" name="TextBox 5">
            <a:extLst>
              <a:ext uri="{FF2B5EF4-FFF2-40B4-BE49-F238E27FC236}">
                <a16:creationId xmlns:a16="http://schemas.microsoft.com/office/drawing/2014/main" id="{3D54F619-A5D1-EA65-6874-E17C390ACD85}"/>
              </a:ext>
            </a:extLst>
          </p:cNvPr>
          <p:cNvSpPr txBox="1"/>
          <p:nvPr/>
        </p:nvSpPr>
        <p:spPr>
          <a:xfrm>
            <a:off x="371014" y="747232"/>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10" name="Arrow: Chevron 9">
            <a:extLst>
              <a:ext uri="{FF2B5EF4-FFF2-40B4-BE49-F238E27FC236}">
                <a16:creationId xmlns:a16="http://schemas.microsoft.com/office/drawing/2014/main" id="{FB97A037-8F93-1EA3-0F0B-D585F1C05CD0}"/>
              </a:ext>
            </a:extLst>
          </p:cNvPr>
          <p:cNvSpPr/>
          <p:nvPr/>
        </p:nvSpPr>
        <p:spPr>
          <a:xfrm rot="5400000">
            <a:off x="466606" y="1047993"/>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1" name="TextBox 10">
            <a:extLst>
              <a:ext uri="{FF2B5EF4-FFF2-40B4-BE49-F238E27FC236}">
                <a16:creationId xmlns:a16="http://schemas.microsoft.com/office/drawing/2014/main" id="{422BEFEE-ADC1-D998-A0EC-14D755ADE4AC}"/>
              </a:ext>
            </a:extLst>
          </p:cNvPr>
          <p:cNvSpPr txBox="1"/>
          <p:nvPr/>
        </p:nvSpPr>
        <p:spPr>
          <a:xfrm>
            <a:off x="340534" y="1558000"/>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13" name="Arrow: Chevron 12">
            <a:extLst>
              <a:ext uri="{FF2B5EF4-FFF2-40B4-BE49-F238E27FC236}">
                <a16:creationId xmlns:a16="http://schemas.microsoft.com/office/drawing/2014/main" id="{49AA36DE-8CB6-254C-775E-E971182513B3}"/>
              </a:ext>
            </a:extLst>
          </p:cNvPr>
          <p:cNvSpPr/>
          <p:nvPr/>
        </p:nvSpPr>
        <p:spPr>
          <a:xfrm rot="5400000">
            <a:off x="454414" y="1858761"/>
            <a:ext cx="900000" cy="1440000"/>
          </a:xfrm>
          <a:prstGeom prst="chevron">
            <a:avLst>
              <a:gd name="adj" fmla="val 20662"/>
            </a:avLst>
          </a:prstGeom>
          <a:solidFill>
            <a:schemeClr val="accent5">
              <a:lumMod val="20000"/>
              <a:lumOff val="80000"/>
            </a:schemeClr>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4" name="TextBox 13">
            <a:extLst>
              <a:ext uri="{FF2B5EF4-FFF2-40B4-BE49-F238E27FC236}">
                <a16:creationId xmlns:a16="http://schemas.microsoft.com/office/drawing/2014/main" id="{CE6BE587-1904-1E31-F9E6-A719E2F08CED}"/>
              </a:ext>
            </a:extLst>
          </p:cNvPr>
          <p:cNvSpPr txBox="1"/>
          <p:nvPr/>
        </p:nvSpPr>
        <p:spPr>
          <a:xfrm>
            <a:off x="328342" y="2368768"/>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Q2</a:t>
            </a:r>
          </a:p>
        </p:txBody>
      </p:sp>
      <p:sp>
        <p:nvSpPr>
          <p:cNvPr id="16" name="Arrow: Chevron 15">
            <a:extLst>
              <a:ext uri="{FF2B5EF4-FFF2-40B4-BE49-F238E27FC236}">
                <a16:creationId xmlns:a16="http://schemas.microsoft.com/office/drawing/2014/main" id="{AF162A73-360C-EA36-8252-17BEC91E8C45}"/>
              </a:ext>
            </a:extLst>
          </p:cNvPr>
          <p:cNvSpPr/>
          <p:nvPr/>
        </p:nvSpPr>
        <p:spPr>
          <a:xfrm rot="5400000">
            <a:off x="474611" y="2661155"/>
            <a:ext cx="900000" cy="1440000"/>
          </a:xfrm>
          <a:prstGeom prst="chevron">
            <a:avLst>
              <a:gd name="adj" fmla="val 20662"/>
            </a:avLst>
          </a:prstGeom>
          <a:solidFill>
            <a:srgbClr val="00B05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7" name="TextBox 16">
            <a:extLst>
              <a:ext uri="{FF2B5EF4-FFF2-40B4-BE49-F238E27FC236}">
                <a16:creationId xmlns:a16="http://schemas.microsoft.com/office/drawing/2014/main" id="{D7866359-7E7C-E916-FF0E-797FB924D1A8}"/>
              </a:ext>
            </a:extLst>
          </p:cNvPr>
          <p:cNvSpPr txBox="1"/>
          <p:nvPr/>
        </p:nvSpPr>
        <p:spPr>
          <a:xfrm>
            <a:off x="348539" y="3171162"/>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Q4</a:t>
            </a:r>
          </a:p>
        </p:txBody>
      </p:sp>
      <p:sp>
        <p:nvSpPr>
          <p:cNvPr id="18" name="Rectangle 17">
            <a:extLst>
              <a:ext uri="{FF2B5EF4-FFF2-40B4-BE49-F238E27FC236}">
                <a16:creationId xmlns:a16="http://schemas.microsoft.com/office/drawing/2014/main" id="{4974D091-AA2A-522A-6180-FBCC0825BFA0}"/>
              </a:ext>
            </a:extLst>
          </p:cNvPr>
          <p:cNvSpPr/>
          <p:nvPr/>
        </p:nvSpPr>
        <p:spPr>
          <a:xfrm>
            <a:off x="2062054" y="3062197"/>
            <a:ext cx="1678658"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Safe prescribing</a:t>
            </a:r>
          </a:p>
        </p:txBody>
      </p:sp>
      <p:sp>
        <p:nvSpPr>
          <p:cNvPr id="2" name="Arrow: Chevron 1">
            <a:extLst>
              <a:ext uri="{FF2B5EF4-FFF2-40B4-BE49-F238E27FC236}">
                <a16:creationId xmlns:a16="http://schemas.microsoft.com/office/drawing/2014/main" id="{D706DB26-84FC-FAE8-987F-910B961D4CC9}"/>
              </a:ext>
            </a:extLst>
          </p:cNvPr>
          <p:cNvSpPr/>
          <p:nvPr/>
        </p:nvSpPr>
        <p:spPr>
          <a:xfrm rot="5400000">
            <a:off x="494808" y="3452536"/>
            <a:ext cx="900000" cy="1440000"/>
          </a:xfrm>
          <a:prstGeom prst="chevron">
            <a:avLst>
              <a:gd name="adj" fmla="val 20662"/>
            </a:avLst>
          </a:prstGeom>
          <a:solidFill>
            <a:srgbClr val="FF99FF"/>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8" name="TextBox 7">
            <a:extLst>
              <a:ext uri="{FF2B5EF4-FFF2-40B4-BE49-F238E27FC236}">
                <a16:creationId xmlns:a16="http://schemas.microsoft.com/office/drawing/2014/main" id="{C38AD9A4-2E16-3B8E-A53A-BA916BFD6C06}"/>
              </a:ext>
            </a:extLst>
          </p:cNvPr>
          <p:cNvSpPr txBox="1"/>
          <p:nvPr/>
        </p:nvSpPr>
        <p:spPr>
          <a:xfrm>
            <a:off x="368736" y="396254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2020</a:t>
            </a:r>
          </a:p>
        </p:txBody>
      </p:sp>
      <p:sp>
        <p:nvSpPr>
          <p:cNvPr id="20" name="Rectangle 19">
            <a:extLst>
              <a:ext uri="{FF2B5EF4-FFF2-40B4-BE49-F238E27FC236}">
                <a16:creationId xmlns:a16="http://schemas.microsoft.com/office/drawing/2014/main" id="{D28C8583-A20F-0DFC-6CD8-F29A715933D6}"/>
              </a:ext>
            </a:extLst>
          </p:cNvPr>
          <p:cNvSpPr/>
          <p:nvPr/>
        </p:nvSpPr>
        <p:spPr>
          <a:xfrm>
            <a:off x="1983098" y="3662442"/>
            <a:ext cx="4902444" cy="841256"/>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Pandemic begins</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All residents in care homes offered </a:t>
            </a:r>
            <a:r>
              <a:rPr lang="en-GB" sz="1600" dirty="0" err="1">
                <a:solidFill>
                  <a:srgbClr val="535353"/>
                </a:solidFill>
                <a:ea typeface="Gill Sans Light"/>
                <a:cs typeface="Gill Sans Light"/>
                <a:sym typeface="Gill Sans Light"/>
              </a:rPr>
              <a:t>iCGA</a:t>
            </a:r>
            <a:r>
              <a:rPr lang="en-GB" sz="1600" dirty="0">
                <a:solidFill>
                  <a:srgbClr val="535353"/>
                </a:solidFill>
                <a:ea typeface="Gill Sans Light"/>
                <a:cs typeface="Gill Sans Light"/>
                <a:sym typeface="Gill Sans Light"/>
              </a:rPr>
              <a:t>. </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EHCH: Care homes aligned to Pathfields</a:t>
            </a:r>
          </a:p>
        </p:txBody>
      </p:sp>
      <p:sp>
        <p:nvSpPr>
          <p:cNvPr id="7" name="Arrow: Chevron 6">
            <a:extLst>
              <a:ext uri="{FF2B5EF4-FFF2-40B4-BE49-F238E27FC236}">
                <a16:creationId xmlns:a16="http://schemas.microsoft.com/office/drawing/2014/main" id="{C9FFCE81-908E-B8BE-346C-EBC104F810EA}"/>
              </a:ext>
            </a:extLst>
          </p:cNvPr>
          <p:cNvSpPr/>
          <p:nvPr/>
        </p:nvSpPr>
        <p:spPr>
          <a:xfrm rot="5400000">
            <a:off x="515005" y="4243914"/>
            <a:ext cx="900000" cy="1440000"/>
          </a:xfrm>
          <a:prstGeom prst="chevron">
            <a:avLst>
              <a:gd name="adj" fmla="val 20662"/>
            </a:avLst>
          </a:prstGeom>
          <a:solidFill>
            <a:srgbClr val="FFC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9" name="TextBox 8">
            <a:extLst>
              <a:ext uri="{FF2B5EF4-FFF2-40B4-BE49-F238E27FC236}">
                <a16:creationId xmlns:a16="http://schemas.microsoft.com/office/drawing/2014/main" id="{6E123AD5-1FC5-1688-1827-B31D37D02BBB}"/>
              </a:ext>
            </a:extLst>
          </p:cNvPr>
          <p:cNvSpPr txBox="1"/>
          <p:nvPr/>
        </p:nvSpPr>
        <p:spPr>
          <a:xfrm>
            <a:off x="388933" y="4753921"/>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2021</a:t>
            </a:r>
          </a:p>
        </p:txBody>
      </p:sp>
      <p:sp>
        <p:nvSpPr>
          <p:cNvPr id="4" name="Rectangle 3">
            <a:extLst>
              <a:ext uri="{FF2B5EF4-FFF2-40B4-BE49-F238E27FC236}">
                <a16:creationId xmlns:a16="http://schemas.microsoft.com/office/drawing/2014/main" id="{CC6772A6-E4DD-D487-6674-12D08704EEA2}"/>
              </a:ext>
            </a:extLst>
          </p:cNvPr>
          <p:cNvSpPr/>
          <p:nvPr/>
        </p:nvSpPr>
        <p:spPr>
          <a:xfrm>
            <a:off x="1981261" y="4643032"/>
            <a:ext cx="4902444"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All residents and staff vaccinated for COVID</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Care home ageing well dashboard</a:t>
            </a:r>
          </a:p>
        </p:txBody>
      </p:sp>
      <p:sp>
        <p:nvSpPr>
          <p:cNvPr id="19" name="Rectangle 18">
            <a:extLst>
              <a:ext uri="{FF2B5EF4-FFF2-40B4-BE49-F238E27FC236}">
                <a16:creationId xmlns:a16="http://schemas.microsoft.com/office/drawing/2014/main" id="{246CCE22-6E93-856B-F04B-3E8D32B3F9DC}"/>
              </a:ext>
            </a:extLst>
          </p:cNvPr>
          <p:cNvSpPr/>
          <p:nvPr/>
        </p:nvSpPr>
        <p:spPr>
          <a:xfrm>
            <a:off x="2017250" y="547514"/>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
        <p:nvSpPr>
          <p:cNvPr id="21" name="Rectangle 20">
            <a:extLst>
              <a:ext uri="{FF2B5EF4-FFF2-40B4-BE49-F238E27FC236}">
                <a16:creationId xmlns:a16="http://schemas.microsoft.com/office/drawing/2014/main" id="{A8285F78-90B4-EDBE-B78D-C07385D6DBB3}"/>
              </a:ext>
            </a:extLst>
          </p:cNvPr>
          <p:cNvSpPr/>
          <p:nvPr/>
        </p:nvSpPr>
        <p:spPr>
          <a:xfrm>
            <a:off x="2063891" y="1895871"/>
            <a:ext cx="2453105"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Older peoples Team (urgent &amp; proactive care)</a:t>
            </a:r>
          </a:p>
        </p:txBody>
      </p:sp>
      <p:sp>
        <p:nvSpPr>
          <p:cNvPr id="22" name="Rectangle 21">
            <a:extLst>
              <a:ext uri="{FF2B5EF4-FFF2-40B4-BE49-F238E27FC236}">
                <a16:creationId xmlns:a16="http://schemas.microsoft.com/office/drawing/2014/main" id="{A4688E2C-7B51-77F1-8D4F-FC5D534A08AA}"/>
              </a:ext>
            </a:extLst>
          </p:cNvPr>
          <p:cNvSpPr/>
          <p:nvPr/>
        </p:nvSpPr>
        <p:spPr>
          <a:xfrm>
            <a:off x="2074622" y="2544868"/>
            <a:ext cx="811511"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err="1">
                <a:ln>
                  <a:noFill/>
                </a:ln>
                <a:solidFill>
                  <a:srgbClr val="535353"/>
                </a:solidFill>
                <a:effectLst/>
                <a:uFillTx/>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2216664457"/>
      </p:ext>
    </p:extLst>
  </p:cSld>
  <p:clrMapOvr>
    <a:masterClrMapping/>
  </p:clrMapOvr>
  <p:transition spd="med" advTm="50315"/>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2">
            <a:extLst>
              <a:ext uri="{FF2B5EF4-FFF2-40B4-BE49-F238E27FC236}">
                <a16:creationId xmlns:a16="http://schemas.microsoft.com/office/drawing/2014/main" id="{8AC0AC81-6D25-F660-FE7B-68C0AB781391}"/>
              </a:ext>
            </a:extLst>
          </p:cNvPr>
          <p:cNvSpPr txBox="1">
            <a:spLocks/>
          </p:cNvSpPr>
          <p:nvPr/>
        </p:nvSpPr>
        <p:spPr>
          <a:xfrm>
            <a:off x="1026752" y="54951"/>
            <a:ext cx="7888889" cy="609601"/>
          </a:xfrm>
          <a:prstGeom prst="rect">
            <a:avLst/>
          </a:prstGeom>
        </p:spPr>
        <p:txBody>
          <a:bodyPr>
            <a:noAutofit/>
          </a:bodyPr>
          <a:lstStyle>
            <a:lvl1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9pPr>
          </a:lstStyle>
          <a:p>
            <a:r>
              <a:rPr lang="en-GB" sz="3375" kern="0" cap="none" dirty="0">
                <a:latin typeface="+mj-lt"/>
              </a:rPr>
              <a:t>Our prescribing data</a:t>
            </a:r>
            <a:endParaRPr lang="en-GB" sz="3375" kern="0" dirty="0">
              <a:latin typeface="+mj-lt"/>
            </a:endParaRPr>
          </a:p>
        </p:txBody>
      </p:sp>
      <p:sp>
        <p:nvSpPr>
          <p:cNvPr id="30" name="TextBox 29">
            <a:extLst>
              <a:ext uri="{FF2B5EF4-FFF2-40B4-BE49-F238E27FC236}">
                <a16:creationId xmlns:a16="http://schemas.microsoft.com/office/drawing/2014/main" id="{9BE1C269-8660-2464-155D-C7E2DC51CFF9}"/>
              </a:ext>
            </a:extLst>
          </p:cNvPr>
          <p:cNvSpPr txBox="1"/>
          <p:nvPr/>
        </p:nvSpPr>
        <p:spPr>
          <a:xfrm>
            <a:off x="7874306" y="6089448"/>
            <a:ext cx="195573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0" i="0" u="none" strike="noStrike" dirty="0">
                <a:solidFill>
                  <a:schemeClr val="tx1">
                    <a:lumMod val="50000"/>
                  </a:schemeClr>
                </a:solidFill>
                <a:effectLst/>
                <a:latin typeface="interfaceregular"/>
                <a:hlinkClick r:id="rId4">
                  <a:extLst>
                    <a:ext uri="{A12FA001-AC4F-418D-AE19-62706E023703}">
                      <ahyp:hlinkClr xmlns:ahyp="http://schemas.microsoft.com/office/drawing/2018/hyperlinkcolor" val="tx"/>
                    </a:ext>
                  </a:extLst>
                </a:hlinkClick>
              </a:rPr>
              <a:t>doi:10.3399/bjgp12X641447</a:t>
            </a:r>
            <a:endParaRPr lang="en-GB" sz="1200" dirty="0">
              <a:solidFill>
                <a:schemeClr val="tx1">
                  <a:lumMod val="50000"/>
                </a:schemeClr>
              </a:solidFill>
            </a:endParaRPr>
          </a:p>
        </p:txBody>
      </p:sp>
      <p:sp>
        <p:nvSpPr>
          <p:cNvPr id="32" name="TextBox 31">
            <a:extLst>
              <a:ext uri="{FF2B5EF4-FFF2-40B4-BE49-F238E27FC236}">
                <a16:creationId xmlns:a16="http://schemas.microsoft.com/office/drawing/2014/main" id="{69486AEC-EEB2-7587-6985-76C279A5E783}"/>
              </a:ext>
            </a:extLst>
          </p:cNvPr>
          <p:cNvSpPr txBox="1"/>
          <p:nvPr/>
        </p:nvSpPr>
        <p:spPr>
          <a:xfrm>
            <a:off x="7838960" y="6382726"/>
            <a:ext cx="199108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0" i="0" u="none" strike="noStrike" dirty="0">
                <a:solidFill>
                  <a:schemeClr val="tx1">
                    <a:lumMod val="50000"/>
                  </a:schemeClr>
                </a:solidFill>
                <a:effectLst/>
                <a:latin typeface="interfaceregular"/>
                <a:hlinkClick r:id="rId5">
                  <a:extLst>
                    <a:ext uri="{A12FA001-AC4F-418D-AE19-62706E023703}">
                      <ahyp:hlinkClr xmlns:ahyp="http://schemas.microsoft.com/office/drawing/2018/hyperlinkcolor" val="tx"/>
                    </a:ext>
                  </a:extLst>
                </a:hlinkClick>
              </a:rPr>
              <a:t>doi:10.1093/ageing/afaa122</a:t>
            </a:r>
            <a:endParaRPr lang="en-GB" sz="1200" dirty="0">
              <a:solidFill>
                <a:schemeClr val="tx1">
                  <a:lumMod val="50000"/>
                </a:schemeClr>
              </a:solidFill>
            </a:endParaRPr>
          </a:p>
        </p:txBody>
      </p:sp>
      <p:pic>
        <p:nvPicPr>
          <p:cNvPr id="33" name="Picture 32">
            <a:extLst>
              <a:ext uri="{FF2B5EF4-FFF2-40B4-BE49-F238E27FC236}">
                <a16:creationId xmlns:a16="http://schemas.microsoft.com/office/drawing/2014/main" id="{4C13507A-BC33-B8AA-7ADC-A9E4D847A6C1}"/>
              </a:ext>
            </a:extLst>
          </p:cNvPr>
          <p:cNvPicPr>
            <a:picLocks noChangeAspect="1"/>
          </p:cNvPicPr>
          <p:nvPr/>
        </p:nvPicPr>
        <p:blipFill>
          <a:blip r:embed="rId6"/>
          <a:stretch>
            <a:fillRect/>
          </a:stretch>
        </p:blipFill>
        <p:spPr>
          <a:xfrm>
            <a:off x="2026775" y="849722"/>
            <a:ext cx="6041734" cy="5800064"/>
          </a:xfrm>
          <a:prstGeom prst="rect">
            <a:avLst/>
          </a:prstGeom>
        </p:spPr>
      </p:pic>
    </p:spTree>
    <p:custDataLst>
      <p:tags r:id="rId1"/>
    </p:custDataLst>
    <p:extLst>
      <p:ext uri="{BB962C8B-B14F-4D97-AF65-F5344CB8AC3E}">
        <p14:creationId xmlns:p14="http://schemas.microsoft.com/office/powerpoint/2010/main" val="2733423061"/>
      </p:ext>
    </p:extLst>
  </p:cSld>
  <p:clrMapOvr>
    <a:masterClrMapping/>
  </p:clrMapOvr>
  <p:transition spd="med" advTm="19464"/>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2">
            <a:extLst>
              <a:ext uri="{FF2B5EF4-FFF2-40B4-BE49-F238E27FC236}">
                <a16:creationId xmlns:a16="http://schemas.microsoft.com/office/drawing/2014/main" id="{8AC0AC81-6D25-F660-FE7B-68C0AB781391}"/>
              </a:ext>
            </a:extLst>
          </p:cNvPr>
          <p:cNvSpPr txBox="1">
            <a:spLocks/>
          </p:cNvSpPr>
          <p:nvPr/>
        </p:nvSpPr>
        <p:spPr>
          <a:xfrm>
            <a:off x="1026752" y="106467"/>
            <a:ext cx="7888889" cy="609601"/>
          </a:xfrm>
          <a:prstGeom prst="rect">
            <a:avLst/>
          </a:prstGeom>
        </p:spPr>
        <p:txBody>
          <a:bodyPr>
            <a:noAutofit/>
          </a:bodyPr>
          <a:lstStyle>
            <a:lvl1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410751" rtl="0" latinLnBrk="0">
              <a:lnSpc>
                <a:spcPct val="100000"/>
              </a:lnSpc>
              <a:spcBef>
                <a:spcPts val="0"/>
              </a:spcBef>
              <a:spcAft>
                <a:spcPts val="0"/>
              </a:spcAft>
              <a:buClrTx/>
              <a:buSzTx/>
              <a:buFontTx/>
              <a:buNone/>
              <a:tabLst/>
              <a:defRPr sz="5062" b="0" i="0" u="none" strike="noStrike" cap="all" spc="0" baseline="0">
                <a:ln>
                  <a:noFill/>
                </a:ln>
                <a:solidFill>
                  <a:srgbClr val="535353"/>
                </a:solidFill>
                <a:uFillTx/>
                <a:latin typeface="Gill Sans Light"/>
                <a:ea typeface="Gill Sans Light"/>
                <a:cs typeface="Gill Sans Light"/>
                <a:sym typeface="Gill Sans Light"/>
              </a:defRPr>
            </a:lvl9pPr>
          </a:lstStyle>
          <a:p>
            <a:r>
              <a:rPr lang="en-GB" sz="3200" kern="0" cap="none" dirty="0">
                <a:latin typeface="+mj-lt"/>
              </a:rPr>
              <a:t>Our  CGA and advance care planning data</a:t>
            </a:r>
            <a:endParaRPr lang="en-GB" sz="3200" kern="0" dirty="0">
              <a:latin typeface="+mj-lt"/>
            </a:endParaRPr>
          </a:p>
        </p:txBody>
      </p:sp>
      <p:pic>
        <p:nvPicPr>
          <p:cNvPr id="8" name="Picture 7">
            <a:extLst>
              <a:ext uri="{FF2B5EF4-FFF2-40B4-BE49-F238E27FC236}">
                <a16:creationId xmlns:a16="http://schemas.microsoft.com/office/drawing/2014/main" id="{37C02F9A-7A69-938C-8A19-C475CA01590A}"/>
              </a:ext>
            </a:extLst>
          </p:cNvPr>
          <p:cNvPicPr>
            <a:picLocks noChangeAspect="1"/>
          </p:cNvPicPr>
          <p:nvPr/>
        </p:nvPicPr>
        <p:blipFill rotWithShape="1">
          <a:blip r:embed="rId3"/>
          <a:srcRect b="57667"/>
          <a:stretch/>
        </p:blipFill>
        <p:spPr>
          <a:xfrm>
            <a:off x="302482" y="1286922"/>
            <a:ext cx="4456800" cy="5326379"/>
          </a:xfrm>
          <a:prstGeom prst="rect">
            <a:avLst/>
          </a:prstGeom>
        </p:spPr>
      </p:pic>
      <p:pic>
        <p:nvPicPr>
          <p:cNvPr id="6" name="Picture 5">
            <a:extLst>
              <a:ext uri="{FF2B5EF4-FFF2-40B4-BE49-F238E27FC236}">
                <a16:creationId xmlns:a16="http://schemas.microsoft.com/office/drawing/2014/main" id="{09D6FFF1-EE95-D0DC-7759-05CF3AF46BDC}"/>
              </a:ext>
            </a:extLst>
          </p:cNvPr>
          <p:cNvPicPr>
            <a:picLocks noChangeAspect="1"/>
          </p:cNvPicPr>
          <p:nvPr/>
        </p:nvPicPr>
        <p:blipFill rotWithShape="1">
          <a:blip r:embed="rId3"/>
          <a:srcRect t="55167"/>
          <a:stretch/>
        </p:blipFill>
        <p:spPr>
          <a:xfrm>
            <a:off x="5123860" y="1206912"/>
            <a:ext cx="4551592" cy="5394959"/>
          </a:xfrm>
          <a:prstGeom prst="rect">
            <a:avLst/>
          </a:prstGeom>
        </p:spPr>
      </p:pic>
    </p:spTree>
    <p:extLst>
      <p:ext uri="{BB962C8B-B14F-4D97-AF65-F5344CB8AC3E}">
        <p14:creationId xmlns:p14="http://schemas.microsoft.com/office/powerpoint/2010/main" val="1008069105"/>
      </p:ext>
    </p:extLst>
  </p:cSld>
  <p:clrMapOvr>
    <a:masterClrMapping/>
  </p:clrMapOvr>
  <p:transition spd="med" advTm="43882"/>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AA83C4-C6F4-6FFB-13D6-40EB6EA00B3F}"/>
              </a:ext>
            </a:extLst>
          </p:cNvPr>
          <p:cNvSpPr/>
          <p:nvPr/>
        </p:nvSpPr>
        <p:spPr>
          <a:xfrm>
            <a:off x="2043694" y="1413338"/>
            <a:ext cx="2483063"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sp>
        <p:nvSpPr>
          <p:cNvPr id="5" name="Arrow: Chevron 4">
            <a:extLst>
              <a:ext uri="{FF2B5EF4-FFF2-40B4-BE49-F238E27FC236}">
                <a16:creationId xmlns:a16="http://schemas.microsoft.com/office/drawing/2014/main" id="{252D04B8-F791-DFCB-C30B-0391BCFBDD19}"/>
              </a:ext>
            </a:extLst>
          </p:cNvPr>
          <p:cNvSpPr/>
          <p:nvPr/>
        </p:nvSpPr>
        <p:spPr>
          <a:xfrm rot="5400000">
            <a:off x="460510" y="237225"/>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6" name="TextBox 5">
            <a:extLst>
              <a:ext uri="{FF2B5EF4-FFF2-40B4-BE49-F238E27FC236}">
                <a16:creationId xmlns:a16="http://schemas.microsoft.com/office/drawing/2014/main" id="{3D54F619-A5D1-EA65-6874-E17C390ACD85}"/>
              </a:ext>
            </a:extLst>
          </p:cNvPr>
          <p:cNvSpPr txBox="1"/>
          <p:nvPr/>
        </p:nvSpPr>
        <p:spPr>
          <a:xfrm>
            <a:off x="371014" y="747232"/>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10" name="Arrow: Chevron 9">
            <a:extLst>
              <a:ext uri="{FF2B5EF4-FFF2-40B4-BE49-F238E27FC236}">
                <a16:creationId xmlns:a16="http://schemas.microsoft.com/office/drawing/2014/main" id="{FB97A037-8F93-1EA3-0F0B-D585F1C05CD0}"/>
              </a:ext>
            </a:extLst>
          </p:cNvPr>
          <p:cNvSpPr/>
          <p:nvPr/>
        </p:nvSpPr>
        <p:spPr>
          <a:xfrm rot="5400000">
            <a:off x="466606" y="1047993"/>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1" name="TextBox 10">
            <a:extLst>
              <a:ext uri="{FF2B5EF4-FFF2-40B4-BE49-F238E27FC236}">
                <a16:creationId xmlns:a16="http://schemas.microsoft.com/office/drawing/2014/main" id="{422BEFEE-ADC1-D998-A0EC-14D755ADE4AC}"/>
              </a:ext>
            </a:extLst>
          </p:cNvPr>
          <p:cNvSpPr txBox="1"/>
          <p:nvPr/>
        </p:nvSpPr>
        <p:spPr>
          <a:xfrm>
            <a:off x="340534" y="1558000"/>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13" name="Arrow: Chevron 12">
            <a:extLst>
              <a:ext uri="{FF2B5EF4-FFF2-40B4-BE49-F238E27FC236}">
                <a16:creationId xmlns:a16="http://schemas.microsoft.com/office/drawing/2014/main" id="{49AA36DE-8CB6-254C-775E-E971182513B3}"/>
              </a:ext>
            </a:extLst>
          </p:cNvPr>
          <p:cNvSpPr/>
          <p:nvPr/>
        </p:nvSpPr>
        <p:spPr>
          <a:xfrm rot="5400000">
            <a:off x="454414" y="1858761"/>
            <a:ext cx="900000" cy="1440000"/>
          </a:xfrm>
          <a:prstGeom prst="chevron">
            <a:avLst>
              <a:gd name="adj" fmla="val 20662"/>
            </a:avLst>
          </a:prstGeom>
          <a:solidFill>
            <a:schemeClr val="accent5">
              <a:lumMod val="20000"/>
              <a:lumOff val="80000"/>
            </a:schemeClr>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4" name="TextBox 13">
            <a:extLst>
              <a:ext uri="{FF2B5EF4-FFF2-40B4-BE49-F238E27FC236}">
                <a16:creationId xmlns:a16="http://schemas.microsoft.com/office/drawing/2014/main" id="{CE6BE587-1904-1E31-F9E6-A719E2F08CED}"/>
              </a:ext>
            </a:extLst>
          </p:cNvPr>
          <p:cNvSpPr txBox="1"/>
          <p:nvPr/>
        </p:nvSpPr>
        <p:spPr>
          <a:xfrm>
            <a:off x="328342" y="2368768"/>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Q2</a:t>
            </a:r>
          </a:p>
        </p:txBody>
      </p:sp>
      <p:sp>
        <p:nvSpPr>
          <p:cNvPr id="16" name="Arrow: Chevron 15">
            <a:extLst>
              <a:ext uri="{FF2B5EF4-FFF2-40B4-BE49-F238E27FC236}">
                <a16:creationId xmlns:a16="http://schemas.microsoft.com/office/drawing/2014/main" id="{AF162A73-360C-EA36-8252-17BEC91E8C45}"/>
              </a:ext>
            </a:extLst>
          </p:cNvPr>
          <p:cNvSpPr/>
          <p:nvPr/>
        </p:nvSpPr>
        <p:spPr>
          <a:xfrm rot="5400000">
            <a:off x="474611" y="2661155"/>
            <a:ext cx="900000" cy="1440000"/>
          </a:xfrm>
          <a:prstGeom prst="chevron">
            <a:avLst>
              <a:gd name="adj" fmla="val 20662"/>
            </a:avLst>
          </a:prstGeom>
          <a:solidFill>
            <a:srgbClr val="00B05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7" name="TextBox 16">
            <a:extLst>
              <a:ext uri="{FF2B5EF4-FFF2-40B4-BE49-F238E27FC236}">
                <a16:creationId xmlns:a16="http://schemas.microsoft.com/office/drawing/2014/main" id="{D7866359-7E7C-E916-FF0E-797FB924D1A8}"/>
              </a:ext>
            </a:extLst>
          </p:cNvPr>
          <p:cNvSpPr txBox="1"/>
          <p:nvPr/>
        </p:nvSpPr>
        <p:spPr>
          <a:xfrm>
            <a:off x="348539" y="3171162"/>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Q4</a:t>
            </a:r>
          </a:p>
        </p:txBody>
      </p:sp>
      <p:sp>
        <p:nvSpPr>
          <p:cNvPr id="18" name="Rectangle 17">
            <a:extLst>
              <a:ext uri="{FF2B5EF4-FFF2-40B4-BE49-F238E27FC236}">
                <a16:creationId xmlns:a16="http://schemas.microsoft.com/office/drawing/2014/main" id="{4974D091-AA2A-522A-6180-FBCC0825BFA0}"/>
              </a:ext>
            </a:extLst>
          </p:cNvPr>
          <p:cNvSpPr/>
          <p:nvPr/>
        </p:nvSpPr>
        <p:spPr>
          <a:xfrm>
            <a:off x="2062054" y="3062197"/>
            <a:ext cx="1678658"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Safe prescribing</a:t>
            </a:r>
          </a:p>
        </p:txBody>
      </p:sp>
      <p:sp>
        <p:nvSpPr>
          <p:cNvPr id="2" name="Arrow: Chevron 1">
            <a:extLst>
              <a:ext uri="{FF2B5EF4-FFF2-40B4-BE49-F238E27FC236}">
                <a16:creationId xmlns:a16="http://schemas.microsoft.com/office/drawing/2014/main" id="{D706DB26-84FC-FAE8-987F-910B961D4CC9}"/>
              </a:ext>
            </a:extLst>
          </p:cNvPr>
          <p:cNvSpPr/>
          <p:nvPr/>
        </p:nvSpPr>
        <p:spPr>
          <a:xfrm rot="5400000">
            <a:off x="494808" y="3452536"/>
            <a:ext cx="900000" cy="1440000"/>
          </a:xfrm>
          <a:prstGeom prst="chevron">
            <a:avLst>
              <a:gd name="adj" fmla="val 20662"/>
            </a:avLst>
          </a:prstGeom>
          <a:solidFill>
            <a:srgbClr val="FF99FF"/>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8" name="TextBox 7">
            <a:extLst>
              <a:ext uri="{FF2B5EF4-FFF2-40B4-BE49-F238E27FC236}">
                <a16:creationId xmlns:a16="http://schemas.microsoft.com/office/drawing/2014/main" id="{C38AD9A4-2E16-3B8E-A53A-BA916BFD6C06}"/>
              </a:ext>
            </a:extLst>
          </p:cNvPr>
          <p:cNvSpPr txBox="1"/>
          <p:nvPr/>
        </p:nvSpPr>
        <p:spPr>
          <a:xfrm>
            <a:off x="368736" y="396254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2020</a:t>
            </a:r>
          </a:p>
        </p:txBody>
      </p:sp>
      <p:sp>
        <p:nvSpPr>
          <p:cNvPr id="20" name="Rectangle 19">
            <a:extLst>
              <a:ext uri="{FF2B5EF4-FFF2-40B4-BE49-F238E27FC236}">
                <a16:creationId xmlns:a16="http://schemas.microsoft.com/office/drawing/2014/main" id="{D28C8583-A20F-0DFC-6CD8-F29A715933D6}"/>
              </a:ext>
            </a:extLst>
          </p:cNvPr>
          <p:cNvSpPr/>
          <p:nvPr/>
        </p:nvSpPr>
        <p:spPr>
          <a:xfrm>
            <a:off x="1983098" y="3662442"/>
            <a:ext cx="4902444" cy="841256"/>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Pandemic begins</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All residents in care homes offered </a:t>
            </a:r>
            <a:r>
              <a:rPr lang="en-GB" sz="1600" dirty="0" err="1">
                <a:solidFill>
                  <a:srgbClr val="535353"/>
                </a:solidFill>
                <a:ea typeface="Gill Sans Light"/>
                <a:cs typeface="Gill Sans Light"/>
                <a:sym typeface="Gill Sans Light"/>
              </a:rPr>
              <a:t>iCGA</a:t>
            </a:r>
            <a:r>
              <a:rPr lang="en-GB" sz="1600" dirty="0">
                <a:solidFill>
                  <a:srgbClr val="535353"/>
                </a:solidFill>
                <a:ea typeface="Gill Sans Light"/>
                <a:cs typeface="Gill Sans Light"/>
                <a:sym typeface="Gill Sans Light"/>
              </a:rPr>
              <a:t>. </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EHCH: Care homes aligned to Pathfields</a:t>
            </a:r>
          </a:p>
        </p:txBody>
      </p:sp>
      <p:sp>
        <p:nvSpPr>
          <p:cNvPr id="7" name="Arrow: Chevron 6">
            <a:extLst>
              <a:ext uri="{FF2B5EF4-FFF2-40B4-BE49-F238E27FC236}">
                <a16:creationId xmlns:a16="http://schemas.microsoft.com/office/drawing/2014/main" id="{C9FFCE81-908E-B8BE-346C-EBC104F810EA}"/>
              </a:ext>
            </a:extLst>
          </p:cNvPr>
          <p:cNvSpPr/>
          <p:nvPr/>
        </p:nvSpPr>
        <p:spPr>
          <a:xfrm rot="5400000">
            <a:off x="515005" y="4243914"/>
            <a:ext cx="900000" cy="1440000"/>
          </a:xfrm>
          <a:prstGeom prst="chevron">
            <a:avLst>
              <a:gd name="adj" fmla="val 20662"/>
            </a:avLst>
          </a:prstGeom>
          <a:solidFill>
            <a:srgbClr val="FFC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9" name="TextBox 8">
            <a:extLst>
              <a:ext uri="{FF2B5EF4-FFF2-40B4-BE49-F238E27FC236}">
                <a16:creationId xmlns:a16="http://schemas.microsoft.com/office/drawing/2014/main" id="{6E123AD5-1FC5-1688-1827-B31D37D02BBB}"/>
              </a:ext>
            </a:extLst>
          </p:cNvPr>
          <p:cNvSpPr txBox="1"/>
          <p:nvPr/>
        </p:nvSpPr>
        <p:spPr>
          <a:xfrm>
            <a:off x="388933" y="4753921"/>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2021</a:t>
            </a:r>
          </a:p>
        </p:txBody>
      </p:sp>
      <p:sp>
        <p:nvSpPr>
          <p:cNvPr id="19" name="Arrow: Chevron 18">
            <a:extLst>
              <a:ext uri="{FF2B5EF4-FFF2-40B4-BE49-F238E27FC236}">
                <a16:creationId xmlns:a16="http://schemas.microsoft.com/office/drawing/2014/main" id="{2C2FFE32-410D-72E1-8288-04F10EE7AEAB}"/>
              </a:ext>
            </a:extLst>
          </p:cNvPr>
          <p:cNvSpPr/>
          <p:nvPr/>
        </p:nvSpPr>
        <p:spPr>
          <a:xfrm rot="5400000">
            <a:off x="524185" y="5024276"/>
            <a:ext cx="900000" cy="1440000"/>
          </a:xfrm>
          <a:prstGeom prst="chevron">
            <a:avLst>
              <a:gd name="adj" fmla="val 20662"/>
            </a:avLst>
          </a:prstGeom>
          <a:solidFill>
            <a:srgbClr val="00B0F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21" name="TextBox 20">
            <a:extLst>
              <a:ext uri="{FF2B5EF4-FFF2-40B4-BE49-F238E27FC236}">
                <a16:creationId xmlns:a16="http://schemas.microsoft.com/office/drawing/2014/main" id="{3B06A417-5A9D-3918-73A9-3E26B0C79F1C}"/>
              </a:ext>
            </a:extLst>
          </p:cNvPr>
          <p:cNvSpPr txBox="1"/>
          <p:nvPr/>
        </p:nvSpPr>
        <p:spPr>
          <a:xfrm>
            <a:off x="398113" y="553428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2022</a:t>
            </a:r>
          </a:p>
        </p:txBody>
      </p:sp>
      <p:sp>
        <p:nvSpPr>
          <p:cNvPr id="22" name="Rectangle 21">
            <a:extLst>
              <a:ext uri="{FF2B5EF4-FFF2-40B4-BE49-F238E27FC236}">
                <a16:creationId xmlns:a16="http://schemas.microsoft.com/office/drawing/2014/main" id="{0E99FA69-20F9-DF71-EB21-5F1C6F34011F}"/>
              </a:ext>
            </a:extLst>
          </p:cNvPr>
          <p:cNvSpPr/>
          <p:nvPr/>
        </p:nvSpPr>
        <p:spPr>
          <a:xfrm>
            <a:off x="1981261" y="4643032"/>
            <a:ext cx="4902444"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All residents and staff vaccinated for COVID</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Care home ageing well dashboard</a:t>
            </a:r>
          </a:p>
        </p:txBody>
      </p:sp>
      <p:sp>
        <p:nvSpPr>
          <p:cNvPr id="23" name="Rectangle 22">
            <a:extLst>
              <a:ext uri="{FF2B5EF4-FFF2-40B4-BE49-F238E27FC236}">
                <a16:creationId xmlns:a16="http://schemas.microsoft.com/office/drawing/2014/main" id="{8EFA39AB-5723-98CF-17ED-47FBEC55950D}"/>
              </a:ext>
            </a:extLst>
          </p:cNvPr>
          <p:cNvSpPr/>
          <p:nvPr/>
        </p:nvSpPr>
        <p:spPr>
          <a:xfrm>
            <a:off x="1979424" y="5351520"/>
            <a:ext cx="7395930" cy="1333698"/>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Care coordinators recruited</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Improved SOPs to detect new admissions to care homes</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Carers in care homes started filling initial assessment </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Yearly CGA</a:t>
            </a:r>
          </a:p>
          <a:p>
            <a:pPr marL="285750" marR="0" indent="-28575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535353"/>
                </a:solidFill>
                <a:ea typeface="Gill Sans Light"/>
                <a:cs typeface="Gill Sans Light"/>
                <a:sym typeface="Gill Sans Light"/>
              </a:rPr>
              <a:t>Paramedics trained to do CGA</a:t>
            </a:r>
          </a:p>
        </p:txBody>
      </p:sp>
      <p:sp>
        <p:nvSpPr>
          <p:cNvPr id="4" name="Rectangle 3">
            <a:extLst>
              <a:ext uri="{FF2B5EF4-FFF2-40B4-BE49-F238E27FC236}">
                <a16:creationId xmlns:a16="http://schemas.microsoft.com/office/drawing/2014/main" id="{FFE9DE11-3A9B-8C83-6AEA-C4E73AF58CBD}"/>
              </a:ext>
            </a:extLst>
          </p:cNvPr>
          <p:cNvSpPr/>
          <p:nvPr/>
        </p:nvSpPr>
        <p:spPr>
          <a:xfrm>
            <a:off x="2043008" y="547509"/>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
        <p:nvSpPr>
          <p:cNvPr id="24" name="Rectangle 23">
            <a:extLst>
              <a:ext uri="{FF2B5EF4-FFF2-40B4-BE49-F238E27FC236}">
                <a16:creationId xmlns:a16="http://schemas.microsoft.com/office/drawing/2014/main" id="{779409C9-FFFC-8345-8B73-C3DBE2E27EEC}"/>
              </a:ext>
            </a:extLst>
          </p:cNvPr>
          <p:cNvSpPr/>
          <p:nvPr/>
        </p:nvSpPr>
        <p:spPr>
          <a:xfrm>
            <a:off x="2063891" y="1908749"/>
            <a:ext cx="2453105"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Older peoples Team (urgent &amp; proactive care)</a:t>
            </a:r>
          </a:p>
        </p:txBody>
      </p:sp>
      <p:sp>
        <p:nvSpPr>
          <p:cNvPr id="25" name="Rectangle 24">
            <a:extLst>
              <a:ext uri="{FF2B5EF4-FFF2-40B4-BE49-F238E27FC236}">
                <a16:creationId xmlns:a16="http://schemas.microsoft.com/office/drawing/2014/main" id="{A464D9DD-F475-70B7-205E-793384D5D760}"/>
              </a:ext>
            </a:extLst>
          </p:cNvPr>
          <p:cNvSpPr/>
          <p:nvPr/>
        </p:nvSpPr>
        <p:spPr>
          <a:xfrm>
            <a:off x="2074622" y="2557746"/>
            <a:ext cx="811511"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err="1">
                <a:ln>
                  <a:noFill/>
                </a:ln>
                <a:solidFill>
                  <a:srgbClr val="535353"/>
                </a:solidFill>
                <a:effectLst/>
                <a:uFillTx/>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485685601"/>
      </p:ext>
    </p:extLst>
  </p:cSld>
  <p:clrMapOvr>
    <a:masterClrMapping/>
  </p:clrMapOvr>
  <p:transition spd="med" advTm="50315"/>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2140447" y="0"/>
            <a:ext cx="6372487" cy="1009612"/>
          </a:xfrm>
          <a:prstGeom prst="rect">
            <a:avLst/>
          </a:prstGeom>
        </p:spPr>
        <p:txBody>
          <a:bodyPr>
            <a:normAutofit fontScale="92500"/>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4400" kern="0" cap="none" dirty="0">
                <a:latin typeface="+mj-lt"/>
              </a:rPr>
              <a:t>Proactive care: Evaluation</a:t>
            </a:r>
          </a:p>
        </p:txBody>
      </p:sp>
      <p:pic>
        <p:nvPicPr>
          <p:cNvPr id="3" name="Picture 2">
            <a:extLst>
              <a:ext uri="{FF2B5EF4-FFF2-40B4-BE49-F238E27FC236}">
                <a16:creationId xmlns:a16="http://schemas.microsoft.com/office/drawing/2014/main" id="{79BC19BF-C136-BC45-3943-162C86129CA2}"/>
              </a:ext>
            </a:extLst>
          </p:cNvPr>
          <p:cNvPicPr>
            <a:picLocks noChangeAspect="1"/>
          </p:cNvPicPr>
          <p:nvPr/>
        </p:nvPicPr>
        <p:blipFill rotWithShape="1">
          <a:blip r:embed="rId4"/>
          <a:srcRect l="53694" t="19376" r="20823" b="50437"/>
          <a:stretch/>
        </p:blipFill>
        <p:spPr>
          <a:xfrm>
            <a:off x="373487" y="811919"/>
            <a:ext cx="9120992" cy="3038864"/>
          </a:xfrm>
          <a:prstGeom prst="rect">
            <a:avLst/>
          </a:prstGeom>
        </p:spPr>
      </p:pic>
    </p:spTree>
    <p:custDataLst>
      <p:tags r:id="rId1"/>
    </p:custDataLst>
    <p:extLst>
      <p:ext uri="{BB962C8B-B14F-4D97-AF65-F5344CB8AC3E}">
        <p14:creationId xmlns:p14="http://schemas.microsoft.com/office/powerpoint/2010/main" val="3814846466"/>
      </p:ext>
    </p:extLst>
  </p:cSld>
  <p:clrMapOvr>
    <a:masterClrMapping/>
  </p:clrMapOvr>
  <p:transition spd="med" advTm="3353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1094132" y="124319"/>
            <a:ext cx="7717736" cy="10096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4000" kern="0" cap="none" dirty="0">
                <a:latin typeface="+mj-lt"/>
              </a:rPr>
              <a:t>Evaluation October 2022</a:t>
            </a:r>
          </a:p>
        </p:txBody>
      </p:sp>
      <p:sp>
        <p:nvSpPr>
          <p:cNvPr id="13" name="TextBox 12">
            <a:extLst>
              <a:ext uri="{FF2B5EF4-FFF2-40B4-BE49-F238E27FC236}">
                <a16:creationId xmlns:a16="http://schemas.microsoft.com/office/drawing/2014/main" id="{7FBB6756-CB43-E0C6-1B0B-6C670DE79D39}"/>
              </a:ext>
            </a:extLst>
          </p:cNvPr>
          <p:cNvSpPr txBox="1"/>
          <p:nvPr/>
        </p:nvSpPr>
        <p:spPr>
          <a:xfrm>
            <a:off x="192114" y="1175915"/>
            <a:ext cx="9521771" cy="1887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defTabSz="584200" hangingPunct="0">
              <a:buFont typeface="Arial" panose="020B0604020202020204" pitchFamily="34" charset="0"/>
              <a:buChar char="•"/>
            </a:pPr>
            <a:r>
              <a:rPr lang="en-GB" sz="1600" dirty="0">
                <a:solidFill>
                  <a:srgbClr val="535353"/>
                </a:solidFill>
                <a:ea typeface="Gill Sans Light"/>
                <a:cs typeface="Gill Sans Light"/>
                <a:sym typeface="Gill Sans Light"/>
              </a:rPr>
              <a:t>429 residents (intervention 321; control 108), using non-randomised cohort crossover study design and time dependent cox regression analysis:</a:t>
            </a:r>
          </a:p>
          <a:p>
            <a:pPr marL="800100" lvl="1" indent="-342900" defTabSz="584200" hangingPunct="0">
              <a:buFont typeface="Wingdings" panose="05000000000000000000" pitchFamily="2" charset="2"/>
              <a:buChar char="§"/>
            </a:pPr>
            <a:r>
              <a:rPr lang="en-GB" sz="1600" b="1" dirty="0">
                <a:solidFill>
                  <a:srgbClr val="535353"/>
                </a:solidFill>
                <a:ea typeface="Gill Sans Light"/>
                <a:cs typeface="Gill Sans Light"/>
                <a:sym typeface="Gill Sans Light"/>
              </a:rPr>
              <a:t>Control group (most patients started here): </a:t>
            </a:r>
            <a:r>
              <a:rPr lang="en-GB" sz="1600" dirty="0">
                <a:solidFill>
                  <a:srgbClr val="535353"/>
                </a:solidFill>
                <a:ea typeface="Gill Sans Light"/>
                <a:cs typeface="Gill Sans Light"/>
                <a:sym typeface="Gill Sans Light"/>
              </a:rPr>
              <a:t>routine NHS care (variable inclusion of some of the components of proactive care). Follow-up commenced on date first coded as living in a care home</a:t>
            </a:r>
          </a:p>
          <a:p>
            <a:pPr marL="800100" lvl="1" indent="-342900" defTabSz="584200" hangingPunct="0">
              <a:buFont typeface="Wingdings" panose="05000000000000000000" pitchFamily="2" charset="2"/>
              <a:buChar char="§"/>
            </a:pPr>
            <a:r>
              <a:rPr lang="en-GB" sz="1600" b="1" dirty="0">
                <a:solidFill>
                  <a:srgbClr val="535353"/>
                </a:solidFill>
                <a:ea typeface="Gill Sans Light"/>
                <a:cs typeface="Gill Sans Light"/>
                <a:sym typeface="Gill Sans Light"/>
              </a:rPr>
              <a:t>Intervention group: </a:t>
            </a:r>
            <a:r>
              <a:rPr lang="en-GB" sz="1600" dirty="0">
                <a:solidFill>
                  <a:srgbClr val="535353"/>
                </a:solidFill>
                <a:ea typeface="Gill Sans Light"/>
                <a:cs typeface="Gill Sans Light"/>
                <a:sym typeface="Gill Sans Light"/>
              </a:rPr>
              <a:t>proactive care with </a:t>
            </a:r>
            <a:r>
              <a:rPr lang="en-GB" sz="1600" dirty="0" err="1">
                <a:solidFill>
                  <a:srgbClr val="535353"/>
                </a:solidFill>
                <a:ea typeface="Gill Sans Light"/>
                <a:cs typeface="Gill Sans Light"/>
                <a:sym typeface="Gill Sans Light"/>
              </a:rPr>
              <a:t>iCGA</a:t>
            </a:r>
            <a:r>
              <a:rPr lang="en-GB" sz="1600" dirty="0">
                <a:solidFill>
                  <a:srgbClr val="535353"/>
                </a:solidFill>
                <a:ea typeface="Gill Sans Light"/>
                <a:cs typeface="Gill Sans Light"/>
                <a:sym typeface="Gill Sans Light"/>
              </a:rPr>
              <a:t> prioritised based on clinical need. Follow-up commenced on completion of </a:t>
            </a:r>
            <a:r>
              <a:rPr lang="en-GB" sz="1600" dirty="0" err="1">
                <a:solidFill>
                  <a:srgbClr val="535353"/>
                </a:solidFill>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pic>
        <p:nvPicPr>
          <p:cNvPr id="4098" name="Picture 2">
            <a:extLst>
              <a:ext uri="{FF2B5EF4-FFF2-40B4-BE49-F238E27FC236}">
                <a16:creationId xmlns:a16="http://schemas.microsoft.com/office/drawing/2014/main" id="{17764D08-3634-25CC-A4B1-6ACB8E266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70" y="3344876"/>
            <a:ext cx="8380573" cy="3125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E29EE9-CBDB-0A89-EF19-857FC9FC27FC}"/>
              </a:ext>
            </a:extLst>
          </p:cNvPr>
          <p:cNvSpPr txBox="1"/>
          <p:nvPr/>
        </p:nvSpPr>
        <p:spPr>
          <a:xfrm>
            <a:off x="4477528" y="2722024"/>
            <a:ext cx="485657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GB" sz="2000" b="1" dirty="0">
                <a:solidFill>
                  <a:srgbClr val="0070C0"/>
                </a:solidFill>
                <a:latin typeface="Gill Sans Light"/>
                <a:ea typeface="Gill Sans Light"/>
                <a:cs typeface="Gill Sans Light"/>
                <a:sym typeface="Gill Sans Light"/>
              </a:rPr>
              <a:t>53% </a:t>
            </a:r>
            <a:r>
              <a:rPr lang="en-GB" sz="2000" dirty="0">
                <a:solidFill>
                  <a:srgbClr val="0070C0"/>
                </a:solidFill>
                <a:latin typeface="Gill Sans Light"/>
                <a:ea typeface="Gill Sans Light"/>
                <a:cs typeface="Gill Sans Light"/>
                <a:sym typeface="Gill Sans Light"/>
              </a:rPr>
              <a:t>commenced follow-up 17/03/19-31/12/20</a:t>
            </a:r>
          </a:p>
        </p:txBody>
      </p:sp>
      <p:sp>
        <p:nvSpPr>
          <p:cNvPr id="9" name="TextBox 8">
            <a:extLst>
              <a:ext uri="{FF2B5EF4-FFF2-40B4-BE49-F238E27FC236}">
                <a16:creationId xmlns:a16="http://schemas.microsoft.com/office/drawing/2014/main" id="{1BBDD6DC-9420-35B4-EBD5-8AAB17EE7C6D}"/>
              </a:ext>
            </a:extLst>
          </p:cNvPr>
          <p:cNvSpPr txBox="1"/>
          <p:nvPr/>
        </p:nvSpPr>
        <p:spPr>
          <a:xfrm>
            <a:off x="1794250" y="2150661"/>
            <a:ext cx="614842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GB" sz="2000" dirty="0">
                <a:solidFill>
                  <a:srgbClr val="0070C0"/>
                </a:solidFill>
                <a:latin typeface="Gill Sans Light"/>
                <a:ea typeface="Gill Sans Light"/>
                <a:cs typeface="Gill Sans Light"/>
                <a:sym typeface="Gill Sans Light"/>
              </a:rPr>
              <a:t> </a:t>
            </a:r>
            <a:r>
              <a:rPr lang="en-GB" sz="2000" b="1" dirty="0">
                <a:solidFill>
                  <a:srgbClr val="0070C0"/>
                </a:solidFill>
                <a:latin typeface="Gill Sans Light"/>
                <a:ea typeface="Gill Sans Light"/>
                <a:cs typeface="Gill Sans Light"/>
                <a:sym typeface="Gill Sans Light"/>
              </a:rPr>
              <a:t>13% </a:t>
            </a:r>
            <a:r>
              <a:rPr lang="en-GB" sz="2000" dirty="0">
                <a:solidFill>
                  <a:srgbClr val="0070C0"/>
                </a:solidFill>
                <a:latin typeface="Gill Sans Light"/>
                <a:ea typeface="Gill Sans Light"/>
                <a:cs typeface="Gill Sans Light"/>
                <a:sym typeface="Gill Sans Light"/>
              </a:rPr>
              <a:t>commenced follow-up 17/03/19-31/12/20</a:t>
            </a:r>
          </a:p>
        </p:txBody>
      </p:sp>
    </p:spTree>
    <p:custDataLst>
      <p:tags r:id="rId1"/>
    </p:custDataLst>
    <p:extLst>
      <p:ext uri="{BB962C8B-B14F-4D97-AF65-F5344CB8AC3E}">
        <p14:creationId xmlns:p14="http://schemas.microsoft.com/office/powerpoint/2010/main" val="2634861077"/>
      </p:ext>
    </p:extLst>
  </p:cSld>
  <p:clrMapOvr>
    <a:masterClrMapping/>
  </p:clrMapOvr>
  <p:transition spd="med" advTm="335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8" grpId="0" uiExpand="1" build="allAtOnce"/>
      <p:bldP spid="9"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B18A505-B1F4-3074-8AC4-522AEA17E0CB}"/>
              </a:ext>
            </a:extLst>
          </p:cNvPr>
          <p:cNvPicPr>
            <a:picLocks noChangeAspect="1"/>
          </p:cNvPicPr>
          <p:nvPr/>
        </p:nvPicPr>
        <p:blipFill rotWithShape="1">
          <a:blip r:embed="rId3"/>
          <a:srcRect l="71685" t="28900" r="10262" b="17661"/>
          <a:stretch/>
        </p:blipFill>
        <p:spPr>
          <a:xfrm>
            <a:off x="923260" y="83061"/>
            <a:ext cx="8059479" cy="6709616"/>
          </a:xfrm>
          <a:prstGeom prst="rect">
            <a:avLst/>
          </a:prstGeom>
        </p:spPr>
      </p:pic>
      <p:sp>
        <p:nvSpPr>
          <p:cNvPr id="19" name="Rectangle 18">
            <a:extLst>
              <a:ext uri="{FF2B5EF4-FFF2-40B4-BE49-F238E27FC236}">
                <a16:creationId xmlns:a16="http://schemas.microsoft.com/office/drawing/2014/main" id="{0CC3EF4F-CE41-B534-80DD-EDB285942CED}"/>
              </a:ext>
            </a:extLst>
          </p:cNvPr>
          <p:cNvSpPr/>
          <p:nvPr/>
        </p:nvSpPr>
        <p:spPr>
          <a:xfrm>
            <a:off x="1030310" y="3106493"/>
            <a:ext cx="5274796" cy="203828"/>
          </a:xfrm>
          <a:prstGeom prst="rect">
            <a:avLst/>
          </a:prstGeom>
          <a:solidFill>
            <a:srgbClr val="00B05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32" name="Rectangle 31">
            <a:extLst>
              <a:ext uri="{FF2B5EF4-FFF2-40B4-BE49-F238E27FC236}">
                <a16:creationId xmlns:a16="http://schemas.microsoft.com/office/drawing/2014/main" id="{D38911C6-C70E-DCE1-7AF3-A5B741B4AB05}"/>
              </a:ext>
            </a:extLst>
          </p:cNvPr>
          <p:cNvSpPr/>
          <p:nvPr/>
        </p:nvSpPr>
        <p:spPr>
          <a:xfrm>
            <a:off x="5901057" y="2654575"/>
            <a:ext cx="425303" cy="202019"/>
          </a:xfrm>
          <a:prstGeom prst="rect">
            <a:avLst/>
          </a:prstGeom>
          <a:solidFill>
            <a:schemeClr val="accent5">
              <a:lumMod val="75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37" name="Rectangle 36">
            <a:extLst>
              <a:ext uri="{FF2B5EF4-FFF2-40B4-BE49-F238E27FC236}">
                <a16:creationId xmlns:a16="http://schemas.microsoft.com/office/drawing/2014/main" id="{C02765C8-5567-AD16-9331-71624E1FA8B3}"/>
              </a:ext>
            </a:extLst>
          </p:cNvPr>
          <p:cNvSpPr/>
          <p:nvPr/>
        </p:nvSpPr>
        <p:spPr>
          <a:xfrm>
            <a:off x="5904600" y="4040354"/>
            <a:ext cx="425303" cy="202019"/>
          </a:xfrm>
          <a:prstGeom prst="rect">
            <a:avLst/>
          </a:prstGeom>
          <a:solidFill>
            <a:schemeClr val="accent5">
              <a:lumMod val="75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39" name="Rectangle 38">
            <a:extLst>
              <a:ext uri="{FF2B5EF4-FFF2-40B4-BE49-F238E27FC236}">
                <a16:creationId xmlns:a16="http://schemas.microsoft.com/office/drawing/2014/main" id="{1926EEE1-452B-3FB5-2E0A-8D48894017F9}"/>
              </a:ext>
            </a:extLst>
          </p:cNvPr>
          <p:cNvSpPr/>
          <p:nvPr/>
        </p:nvSpPr>
        <p:spPr>
          <a:xfrm>
            <a:off x="1030310" y="3338617"/>
            <a:ext cx="5296050" cy="202019"/>
          </a:xfrm>
          <a:prstGeom prst="rect">
            <a:avLst/>
          </a:prstGeom>
          <a:solidFill>
            <a:srgbClr val="FFC00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40" name="Rectangle 39">
            <a:extLst>
              <a:ext uri="{FF2B5EF4-FFF2-40B4-BE49-F238E27FC236}">
                <a16:creationId xmlns:a16="http://schemas.microsoft.com/office/drawing/2014/main" id="{B21BDB9F-91CF-2DAD-6F00-7211DF4A6C21}"/>
              </a:ext>
            </a:extLst>
          </p:cNvPr>
          <p:cNvSpPr/>
          <p:nvPr/>
        </p:nvSpPr>
        <p:spPr>
          <a:xfrm>
            <a:off x="5355246" y="1417651"/>
            <a:ext cx="425303" cy="202019"/>
          </a:xfrm>
          <a:prstGeom prst="rect">
            <a:avLst/>
          </a:prstGeom>
          <a:solidFill>
            <a:schemeClr val="accent5">
              <a:lumMod val="75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2" name="Rectangle 1">
            <a:extLst>
              <a:ext uri="{FF2B5EF4-FFF2-40B4-BE49-F238E27FC236}">
                <a16:creationId xmlns:a16="http://schemas.microsoft.com/office/drawing/2014/main" id="{159DE411-B081-B401-A4D3-814D4E240E06}"/>
              </a:ext>
            </a:extLst>
          </p:cNvPr>
          <p:cNvSpPr/>
          <p:nvPr/>
        </p:nvSpPr>
        <p:spPr>
          <a:xfrm>
            <a:off x="1030310" y="3774570"/>
            <a:ext cx="5296050" cy="202019"/>
          </a:xfrm>
          <a:prstGeom prst="rect">
            <a:avLst/>
          </a:prstGeom>
          <a:solidFill>
            <a:srgbClr val="00B05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3" name="Rectangle 2">
            <a:extLst>
              <a:ext uri="{FF2B5EF4-FFF2-40B4-BE49-F238E27FC236}">
                <a16:creationId xmlns:a16="http://schemas.microsoft.com/office/drawing/2014/main" id="{5498AA6C-AE5E-0486-AF97-D4E24FE27409}"/>
              </a:ext>
            </a:extLst>
          </p:cNvPr>
          <p:cNvSpPr/>
          <p:nvPr/>
        </p:nvSpPr>
        <p:spPr>
          <a:xfrm>
            <a:off x="1030310" y="2876119"/>
            <a:ext cx="5274796" cy="200268"/>
          </a:xfrm>
          <a:prstGeom prst="rect">
            <a:avLst/>
          </a:prstGeom>
          <a:solidFill>
            <a:srgbClr val="00B05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6" name="Rectangle 5">
            <a:extLst>
              <a:ext uri="{FF2B5EF4-FFF2-40B4-BE49-F238E27FC236}">
                <a16:creationId xmlns:a16="http://schemas.microsoft.com/office/drawing/2014/main" id="{47959B19-A24C-4020-1102-B9AAC969F71C}"/>
              </a:ext>
            </a:extLst>
          </p:cNvPr>
          <p:cNvSpPr/>
          <p:nvPr/>
        </p:nvSpPr>
        <p:spPr>
          <a:xfrm>
            <a:off x="1016102" y="4763136"/>
            <a:ext cx="5296050" cy="202019"/>
          </a:xfrm>
          <a:prstGeom prst="rect">
            <a:avLst/>
          </a:prstGeom>
          <a:solidFill>
            <a:srgbClr val="FFC00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7" name="Rectangle 6">
            <a:extLst>
              <a:ext uri="{FF2B5EF4-FFF2-40B4-BE49-F238E27FC236}">
                <a16:creationId xmlns:a16="http://schemas.microsoft.com/office/drawing/2014/main" id="{1439CC69-0872-5521-A244-68E3A28BBEAB}"/>
              </a:ext>
            </a:extLst>
          </p:cNvPr>
          <p:cNvSpPr/>
          <p:nvPr/>
        </p:nvSpPr>
        <p:spPr>
          <a:xfrm>
            <a:off x="1013954" y="4979931"/>
            <a:ext cx="5296050" cy="202019"/>
          </a:xfrm>
          <a:prstGeom prst="rect">
            <a:avLst/>
          </a:prstGeom>
          <a:solidFill>
            <a:srgbClr val="FFC00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8" name="Rectangle 7">
            <a:extLst>
              <a:ext uri="{FF2B5EF4-FFF2-40B4-BE49-F238E27FC236}">
                <a16:creationId xmlns:a16="http://schemas.microsoft.com/office/drawing/2014/main" id="{DE49656E-96A2-5DEF-7DCB-09D799F300FA}"/>
              </a:ext>
            </a:extLst>
          </p:cNvPr>
          <p:cNvSpPr/>
          <p:nvPr/>
        </p:nvSpPr>
        <p:spPr>
          <a:xfrm>
            <a:off x="1030310" y="979143"/>
            <a:ext cx="5274796" cy="418559"/>
          </a:xfrm>
          <a:prstGeom prst="rect">
            <a:avLst/>
          </a:prstGeom>
          <a:solidFill>
            <a:srgbClr val="FFC00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10" name="Rectangle 9">
            <a:extLst>
              <a:ext uri="{FF2B5EF4-FFF2-40B4-BE49-F238E27FC236}">
                <a16:creationId xmlns:a16="http://schemas.microsoft.com/office/drawing/2014/main" id="{CBB58407-5D6D-3555-961E-10A9E0040A26}"/>
              </a:ext>
            </a:extLst>
          </p:cNvPr>
          <p:cNvSpPr/>
          <p:nvPr/>
        </p:nvSpPr>
        <p:spPr>
          <a:xfrm>
            <a:off x="1030310" y="3529447"/>
            <a:ext cx="5296050" cy="202019"/>
          </a:xfrm>
          <a:prstGeom prst="rect">
            <a:avLst/>
          </a:prstGeom>
          <a:solidFill>
            <a:srgbClr val="00B050">
              <a:alpha val="4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Tree>
    <p:extLst>
      <p:ext uri="{BB962C8B-B14F-4D97-AF65-F5344CB8AC3E}">
        <p14:creationId xmlns:p14="http://schemas.microsoft.com/office/powerpoint/2010/main" val="2248721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7" grpId="0" animBg="1"/>
      <p:bldP spid="39" grpId="0" animBg="1"/>
      <p:bldP spid="40" grpId="0" animBg="1"/>
      <p:bldP spid="2" grpId="0" animBg="1"/>
      <p:bldP spid="3" grpId="0" animBg="1"/>
      <p:bldP spid="6" grpId="0" animBg="1"/>
      <p:bldP spid="7"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31FA-B15E-9799-D1D9-624E866B697A}"/>
              </a:ext>
            </a:extLst>
          </p:cNvPr>
          <p:cNvSpPr>
            <a:spLocks noGrp="1"/>
          </p:cNvSpPr>
          <p:nvPr>
            <p:ph type="title"/>
          </p:nvPr>
        </p:nvSpPr>
        <p:spPr>
          <a:xfrm>
            <a:off x="116114" y="33453"/>
            <a:ext cx="9753602" cy="1438160"/>
          </a:xfrm>
        </p:spPr>
        <p:txBody>
          <a:bodyPr>
            <a:noAutofit/>
          </a:bodyPr>
          <a:lstStyle/>
          <a:p>
            <a:r>
              <a:rPr lang="en-GB" sz="3200" cap="none" dirty="0">
                <a:latin typeface="+mj-lt"/>
              </a:rPr>
              <a:t>Introduction: Enhanced Health in Care Home National Service Specification</a:t>
            </a:r>
          </a:p>
        </p:txBody>
      </p:sp>
      <p:sp>
        <p:nvSpPr>
          <p:cNvPr id="3" name="Text Placeholder 2">
            <a:extLst>
              <a:ext uri="{FF2B5EF4-FFF2-40B4-BE49-F238E27FC236}">
                <a16:creationId xmlns:a16="http://schemas.microsoft.com/office/drawing/2014/main" id="{071FB162-ED71-D1FE-0F2C-79162B386BFA}"/>
              </a:ext>
            </a:extLst>
          </p:cNvPr>
          <p:cNvSpPr>
            <a:spLocks noGrp="1"/>
          </p:cNvSpPr>
          <p:nvPr>
            <p:ph type="body" idx="1"/>
          </p:nvPr>
        </p:nvSpPr>
        <p:spPr>
          <a:xfrm>
            <a:off x="420915" y="1776680"/>
            <a:ext cx="9448802" cy="3970216"/>
          </a:xfrm>
        </p:spPr>
        <p:txBody>
          <a:bodyPr>
            <a:normAutofit/>
          </a:bodyPr>
          <a:lstStyle/>
          <a:p>
            <a:r>
              <a:rPr lang="en-GB" dirty="0">
                <a:latin typeface="+mj-lt"/>
              </a:rPr>
              <a:t>Started in April 2020 </a:t>
            </a:r>
          </a:p>
          <a:p>
            <a:r>
              <a:rPr lang="en-GB" dirty="0">
                <a:latin typeface="+mj-lt"/>
              </a:rPr>
              <a:t>Align care homes to primary care networks (PCNs)</a:t>
            </a:r>
          </a:p>
          <a:p>
            <a:r>
              <a:rPr lang="en-GB" dirty="0">
                <a:latin typeface="+mj-lt"/>
              </a:rPr>
              <a:t>Proactive care for older people in care homes (CGA delivered by an MDT)</a:t>
            </a:r>
          </a:p>
        </p:txBody>
      </p:sp>
    </p:spTree>
    <p:extLst>
      <p:ext uri="{BB962C8B-B14F-4D97-AF65-F5344CB8AC3E}">
        <p14:creationId xmlns:p14="http://schemas.microsoft.com/office/powerpoint/2010/main" val="9845440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D68F65-124C-0F7B-0258-3E7852591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 y="159485"/>
            <a:ext cx="9562507" cy="63949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3BF2D5-D9FC-176A-151B-319E01076A38}"/>
              </a:ext>
            </a:extLst>
          </p:cNvPr>
          <p:cNvSpPr txBox="1"/>
          <p:nvPr/>
        </p:nvSpPr>
        <p:spPr>
          <a:xfrm>
            <a:off x="5083426" y="946804"/>
            <a:ext cx="255651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kumimoji="0" lang="en-GB" b="1" i="0" u="none" strike="noStrike" cap="none" spc="0" normalizeH="0" baseline="0" dirty="0">
                <a:ln>
                  <a:noFill/>
                </a:ln>
                <a:solidFill>
                  <a:srgbClr val="535353"/>
                </a:solidFill>
                <a:effectLst/>
                <a:uFillTx/>
                <a:latin typeface="Gill Sans Light"/>
                <a:ea typeface="Gill Sans Light"/>
                <a:cs typeface="Gill Sans Light"/>
                <a:sym typeface="Gill Sans Light"/>
              </a:rPr>
              <a:t>At two years: </a:t>
            </a:r>
          </a:p>
          <a:p>
            <a:pPr marL="182563" marR="0" indent="-182563"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1" i="0" u="none" strike="noStrike" cap="none" spc="0" normalizeH="0" baseline="0" dirty="0">
                <a:ln>
                  <a:noFill/>
                </a:ln>
                <a:solidFill>
                  <a:srgbClr val="535353"/>
                </a:solidFill>
                <a:effectLst/>
                <a:uFillTx/>
                <a:latin typeface="Gill Sans Light"/>
                <a:ea typeface="Gill Sans Light"/>
                <a:cs typeface="Gill Sans Light"/>
                <a:sym typeface="Gill Sans Light"/>
              </a:rPr>
              <a:t>39.6% ARR (NNT 2.5)</a:t>
            </a:r>
          </a:p>
          <a:p>
            <a:pPr marL="182563" marR="0" indent="-182563"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b="1" i="0" u="none" strike="noStrike" cap="none" spc="0" normalizeH="0" baseline="0" dirty="0">
                <a:ln>
                  <a:noFill/>
                </a:ln>
                <a:solidFill>
                  <a:srgbClr val="535353"/>
                </a:solidFill>
                <a:effectLst/>
                <a:uFillTx/>
                <a:latin typeface="Gill Sans Light"/>
                <a:ea typeface="Gill Sans Light"/>
                <a:cs typeface="Gill Sans Light"/>
                <a:sym typeface="Gill Sans Light"/>
              </a:rPr>
              <a:t> p value &lt;0.001</a:t>
            </a:r>
          </a:p>
        </p:txBody>
      </p:sp>
    </p:spTree>
    <p:extLst>
      <p:ext uri="{BB962C8B-B14F-4D97-AF65-F5344CB8AC3E}">
        <p14:creationId xmlns:p14="http://schemas.microsoft.com/office/powerpoint/2010/main" val="5336224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1094132" y="124319"/>
            <a:ext cx="7717736" cy="10096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Discussion</a:t>
            </a:r>
          </a:p>
        </p:txBody>
      </p:sp>
      <p:sp>
        <p:nvSpPr>
          <p:cNvPr id="13" name="TextBox 12">
            <a:extLst>
              <a:ext uri="{FF2B5EF4-FFF2-40B4-BE49-F238E27FC236}">
                <a16:creationId xmlns:a16="http://schemas.microsoft.com/office/drawing/2014/main" id="{7FBB6756-CB43-E0C6-1B0B-6C670DE79D39}"/>
              </a:ext>
            </a:extLst>
          </p:cNvPr>
          <p:cNvSpPr txBox="1"/>
          <p:nvPr/>
        </p:nvSpPr>
        <p:spPr>
          <a:xfrm>
            <a:off x="204993" y="1065616"/>
            <a:ext cx="9568574"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GB" sz="2000" dirty="0">
                <a:solidFill>
                  <a:srgbClr val="535353"/>
                </a:solidFill>
                <a:ea typeface="Gill Sans Light"/>
                <a:cs typeface="Gill Sans Light"/>
                <a:sym typeface="Gill Sans Light"/>
              </a:rPr>
              <a:t>Four putative mechanisms:</a:t>
            </a:r>
          </a:p>
          <a:p>
            <a:pPr marL="457200" indent="-457200" defTabSz="584200" hangingPunct="0">
              <a:buFont typeface="+mj-lt"/>
              <a:buAutoNum type="arabicPeriod"/>
            </a:pPr>
            <a:r>
              <a:rPr lang="en-GB" sz="2000" dirty="0">
                <a:solidFill>
                  <a:srgbClr val="535353"/>
                </a:solidFill>
                <a:ea typeface="Gill Sans Light"/>
                <a:cs typeface="Gill Sans Light"/>
                <a:sym typeface="Gill Sans Light"/>
              </a:rPr>
              <a:t>Optimisation of care: LTC’s, meds opt, personalising care</a:t>
            </a:r>
          </a:p>
          <a:p>
            <a:pPr marL="457200" indent="-457200" defTabSz="584200" hangingPunct="0">
              <a:buFont typeface="+mj-lt"/>
              <a:buAutoNum type="arabicPeriod"/>
            </a:pPr>
            <a:r>
              <a:rPr lang="en-GB" sz="2000" dirty="0">
                <a:solidFill>
                  <a:srgbClr val="535353"/>
                </a:solidFill>
                <a:ea typeface="Gill Sans Light"/>
                <a:cs typeface="Gill Sans Light"/>
                <a:sym typeface="Gill Sans Light"/>
              </a:rPr>
              <a:t>IT-assisted CGA: reduced high-risk medication </a:t>
            </a:r>
            <a:r>
              <a:rPr lang="en-GB" sz="2000" dirty="0" err="1">
                <a:solidFill>
                  <a:srgbClr val="535353"/>
                </a:solidFill>
                <a:ea typeface="Gill Sans Light"/>
                <a:cs typeface="Gill Sans Light"/>
                <a:sym typeface="Gill Sans Light"/>
              </a:rPr>
              <a:t>useage</a:t>
            </a:r>
            <a:r>
              <a:rPr lang="en-GB" sz="2000" dirty="0">
                <a:solidFill>
                  <a:srgbClr val="535353"/>
                </a:solidFill>
                <a:ea typeface="Gill Sans Light"/>
                <a:cs typeface="Gill Sans Light"/>
                <a:sym typeface="Gill Sans Light"/>
              </a:rPr>
              <a:t>, info sharing, prioritising high risk patients for review</a:t>
            </a:r>
          </a:p>
          <a:p>
            <a:pPr marL="457200" indent="-457200" defTabSz="584200" hangingPunct="0">
              <a:buFont typeface="+mj-lt"/>
              <a:buAutoNum type="arabicPeriod"/>
            </a:pPr>
            <a:r>
              <a:rPr lang="en-GB" sz="2000" dirty="0">
                <a:solidFill>
                  <a:srgbClr val="535353"/>
                </a:solidFill>
                <a:ea typeface="Gill Sans Light"/>
                <a:cs typeface="Gill Sans Light"/>
                <a:sym typeface="Gill Sans Light"/>
              </a:rPr>
              <a:t>Continuity: dedicated teams (relational); </a:t>
            </a:r>
            <a:r>
              <a:rPr lang="en-GB" sz="2000" dirty="0" err="1">
                <a:solidFill>
                  <a:srgbClr val="535353"/>
                </a:solidFill>
                <a:ea typeface="Gill Sans Light"/>
                <a:cs typeface="Gill Sans Light"/>
                <a:sym typeface="Gill Sans Light"/>
              </a:rPr>
              <a:t>iCGA</a:t>
            </a:r>
            <a:r>
              <a:rPr lang="en-GB" sz="2000" dirty="0">
                <a:solidFill>
                  <a:srgbClr val="535353"/>
                </a:solidFill>
                <a:ea typeface="Gill Sans Light"/>
                <a:cs typeface="Gill Sans Light"/>
                <a:sym typeface="Gill Sans Light"/>
              </a:rPr>
              <a:t> (informational)</a:t>
            </a:r>
          </a:p>
          <a:p>
            <a:pPr marL="457200" indent="-457200" defTabSz="584200" hangingPunct="0">
              <a:buFont typeface="+mj-lt"/>
              <a:buAutoNum type="arabicPeriod"/>
            </a:pPr>
            <a:r>
              <a:rPr lang="en-GB" sz="2000" dirty="0">
                <a:solidFill>
                  <a:srgbClr val="535353"/>
                </a:solidFill>
                <a:ea typeface="Gill Sans Light"/>
                <a:cs typeface="Gill Sans Light"/>
                <a:sym typeface="Gill Sans Light"/>
              </a:rPr>
              <a:t>Reduced hospitalisation?</a:t>
            </a:r>
          </a:p>
        </p:txBody>
      </p:sp>
      <p:graphicFrame>
        <p:nvGraphicFramePr>
          <p:cNvPr id="3" name="Table 2">
            <a:extLst>
              <a:ext uri="{FF2B5EF4-FFF2-40B4-BE49-F238E27FC236}">
                <a16:creationId xmlns:a16="http://schemas.microsoft.com/office/drawing/2014/main" id="{BA9B96CC-5910-688C-0422-9C0A2371465D}"/>
              </a:ext>
            </a:extLst>
          </p:cNvPr>
          <p:cNvGraphicFramePr>
            <a:graphicFrameLocks noGrp="1"/>
          </p:cNvGraphicFramePr>
          <p:nvPr>
            <p:extLst>
              <p:ext uri="{D42A27DB-BD31-4B8C-83A1-F6EECF244321}">
                <p14:modId xmlns:p14="http://schemas.microsoft.com/office/powerpoint/2010/main" val="1057700063"/>
              </p:ext>
            </p:extLst>
          </p:nvPr>
        </p:nvGraphicFramePr>
        <p:xfrm>
          <a:off x="293572" y="3121914"/>
          <a:ext cx="9453665" cy="3296920"/>
        </p:xfrm>
        <a:graphic>
          <a:graphicData uri="http://schemas.openxmlformats.org/drawingml/2006/table">
            <a:tbl>
              <a:tblPr firstRow="1" bandRow="1">
                <a:tableStyleId>{5C22544A-7EE6-4342-B048-85BDC9FD1C3A}</a:tableStyleId>
              </a:tblPr>
              <a:tblGrid>
                <a:gridCol w="4536929">
                  <a:extLst>
                    <a:ext uri="{9D8B030D-6E8A-4147-A177-3AD203B41FA5}">
                      <a16:colId xmlns:a16="http://schemas.microsoft.com/office/drawing/2014/main" val="1788759986"/>
                    </a:ext>
                  </a:extLst>
                </a:gridCol>
                <a:gridCol w="4916736">
                  <a:extLst>
                    <a:ext uri="{9D8B030D-6E8A-4147-A177-3AD203B41FA5}">
                      <a16:colId xmlns:a16="http://schemas.microsoft.com/office/drawing/2014/main" val="273052632"/>
                    </a:ext>
                  </a:extLst>
                </a:gridCol>
              </a:tblGrid>
              <a:tr h="370840">
                <a:tc>
                  <a:txBody>
                    <a:bodyPr/>
                    <a:lstStyle/>
                    <a:p>
                      <a:pPr algn="ctr"/>
                      <a:r>
                        <a:rPr lang="en-GB" sz="1600" b="0" dirty="0">
                          <a:solidFill>
                            <a:schemeClr val="tx2">
                              <a:lumMod val="50000"/>
                            </a:schemeClr>
                          </a:solidFill>
                        </a:rPr>
                        <a:t>Evidence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GB" sz="1600" b="0" dirty="0">
                          <a:solidFill>
                            <a:schemeClr val="tx2">
                              <a:lumMod val="50000"/>
                            </a:schemeClr>
                          </a:solidFill>
                        </a:rPr>
                        <a:t>Reference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631370224"/>
                  </a:ext>
                </a:extLst>
              </a:tr>
              <a:tr h="370840">
                <a:tc>
                  <a:txBody>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lang="en-GB" sz="1600" b="1" dirty="0">
                          <a:solidFill>
                            <a:schemeClr val="tx2">
                              <a:lumMod val="50000"/>
                            </a:schemeClr>
                          </a:solidFill>
                        </a:rPr>
                        <a:t>Continuity:</a:t>
                      </a:r>
                      <a:r>
                        <a:rPr lang="en-GB" sz="1600" b="0" dirty="0">
                          <a:solidFill>
                            <a:schemeClr val="tx2">
                              <a:lumMod val="50000"/>
                            </a:schemeClr>
                          </a:solidFill>
                        </a:rPr>
                        <a:t> improves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lang="en-GB" sz="1400" b="0" dirty="0">
                          <a:solidFill>
                            <a:schemeClr val="tx2">
                              <a:lumMod val="50000"/>
                            </a:schemeClr>
                          </a:solidFill>
                        </a:rPr>
                        <a:t>Pereira-Gray et al 2018 </a:t>
                      </a:r>
                      <a:r>
                        <a:rPr lang="en-GB" sz="1400" b="0" dirty="0" err="1">
                          <a:solidFill>
                            <a:schemeClr val="tx2">
                              <a:lumMod val="50000"/>
                            </a:schemeClr>
                          </a:solidFill>
                        </a:rPr>
                        <a:t>doi</a:t>
                      </a:r>
                      <a:r>
                        <a:rPr lang="en-GB" sz="1400" b="0" dirty="0">
                          <a:solidFill>
                            <a:schemeClr val="tx2">
                              <a:lumMod val="50000"/>
                            </a:schemeClr>
                          </a:solidFill>
                        </a:rPr>
                        <a:t>: 10.1136/bmjopen-2017-021161.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247160"/>
                  </a:ext>
                </a:extLst>
              </a:tr>
              <a:tr h="370840">
                <a:tc>
                  <a:txBody>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lang="en-GB" sz="1600" b="1" dirty="0">
                          <a:solidFill>
                            <a:schemeClr val="tx2">
                              <a:lumMod val="50000"/>
                            </a:schemeClr>
                          </a:solidFill>
                        </a:rPr>
                        <a:t>CGA (reactive): </a:t>
                      </a:r>
                      <a:r>
                        <a:rPr lang="en-GB" sz="1600" dirty="0">
                          <a:solidFill>
                            <a:schemeClr val="tx2">
                              <a:lumMod val="50000"/>
                            </a:schemeClr>
                          </a:solidFill>
                        </a:rPr>
                        <a:t>In hospital CGA improves survival (alive and in own home at 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lang="en-GB" sz="1400" dirty="0">
                          <a:solidFill>
                            <a:schemeClr val="tx2">
                              <a:lumMod val="50000"/>
                            </a:schemeClr>
                          </a:solidFill>
                        </a:rPr>
                        <a:t>Ellis et al 2017 </a:t>
                      </a:r>
                      <a:r>
                        <a:rPr lang="en-GB" sz="1400" dirty="0" err="1">
                          <a:solidFill>
                            <a:schemeClr val="tx2">
                              <a:lumMod val="50000"/>
                            </a:schemeClr>
                          </a:solidFill>
                          <a:ea typeface="Gill Sans Light"/>
                          <a:cs typeface="Gill Sans Light"/>
                          <a:sym typeface="Gill Sans Light"/>
                        </a:rPr>
                        <a:t>doi</a:t>
                      </a:r>
                      <a:r>
                        <a:rPr lang="en-GB" sz="1400" dirty="0">
                          <a:solidFill>
                            <a:schemeClr val="tx2">
                              <a:lumMod val="50000"/>
                            </a:schemeClr>
                          </a:solidFill>
                          <a:ea typeface="Gill Sans Light"/>
                          <a:cs typeface="Gill Sans Light"/>
                          <a:sym typeface="Gill Sans Light"/>
                        </a:rPr>
                        <a:t>/10.1002/14651858.CD006211.pub3</a:t>
                      </a: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2532205"/>
                  </a:ext>
                </a:extLst>
              </a:tr>
              <a:tr h="370840">
                <a:tc>
                  <a:txBody>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lang="en-GB" sz="1600" b="1" dirty="0">
                          <a:solidFill>
                            <a:schemeClr val="tx2">
                              <a:lumMod val="50000"/>
                            </a:schemeClr>
                          </a:solidFill>
                        </a:rPr>
                        <a:t>CGA (proactive): </a:t>
                      </a:r>
                      <a:r>
                        <a:rPr lang="en-GB" sz="1600" dirty="0">
                          <a:solidFill>
                            <a:schemeClr val="tx2">
                              <a:lumMod val="50000"/>
                            </a:schemeClr>
                          </a:solidFill>
                        </a:rPr>
                        <a:t>Proactive CGA in own homes improves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10751" rtl="0" eaLnBrk="1" fontAlgn="auto" latinLnBrk="0" hangingPunct="1">
                        <a:lnSpc>
                          <a:spcPct val="100000"/>
                        </a:lnSpc>
                        <a:spcBef>
                          <a:spcPts val="0"/>
                        </a:spcBef>
                        <a:spcAft>
                          <a:spcPts val="0"/>
                        </a:spcAft>
                        <a:buClrTx/>
                        <a:buSzTx/>
                        <a:buFontTx/>
                        <a:buNone/>
                        <a:tabLst/>
                        <a:defRPr/>
                      </a:pPr>
                      <a:r>
                        <a:rPr lang="en-GB" sz="1400" dirty="0" err="1">
                          <a:solidFill>
                            <a:schemeClr val="tx2">
                              <a:lumMod val="50000"/>
                            </a:schemeClr>
                          </a:solidFill>
                        </a:rPr>
                        <a:t>Frese</a:t>
                      </a:r>
                      <a:r>
                        <a:rPr lang="en-GB" sz="1400" dirty="0">
                          <a:solidFill>
                            <a:schemeClr val="tx2">
                              <a:lumMod val="50000"/>
                            </a:schemeClr>
                          </a:solidFill>
                        </a:rPr>
                        <a:t> et al 2012 </a:t>
                      </a:r>
                      <a:r>
                        <a:rPr lang="en-GB" sz="1400" dirty="0">
                          <a:solidFill>
                            <a:srgbClr val="535353"/>
                          </a:solidFill>
                          <a:ea typeface="Gill Sans Light"/>
                          <a:cs typeface="Gill Sans Light"/>
                          <a:sym typeface="Gill Sans Light"/>
                          <a:hlinkClick r:id="rId4"/>
                        </a:rPr>
                        <a:t>https://www.sciencedirect.com/science/article/abs/pii/S0167494312001367?via%3Dihub</a:t>
                      </a: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7316986"/>
                  </a:ext>
                </a:extLst>
              </a:tr>
              <a:tr h="370840">
                <a:tc>
                  <a:txBody>
                    <a:bodyPr/>
                    <a:lstStyle/>
                    <a:p>
                      <a:pPr algn="l"/>
                      <a:r>
                        <a:rPr lang="en-GB" sz="1600" b="1" dirty="0">
                          <a:solidFill>
                            <a:schemeClr val="tx2">
                              <a:lumMod val="50000"/>
                            </a:schemeClr>
                          </a:solidFill>
                        </a:rPr>
                        <a:t>Medication optimisation: </a:t>
                      </a:r>
                      <a:r>
                        <a:rPr lang="en-GB" sz="1600" b="0" dirty="0">
                          <a:solidFill>
                            <a:schemeClr val="tx2">
                              <a:lumMod val="50000"/>
                            </a:schemeClr>
                          </a:solidFill>
                        </a:rPr>
                        <a:t>improved</a:t>
                      </a:r>
                      <a:r>
                        <a:rPr lang="en-GB" sz="1600" dirty="0">
                          <a:solidFill>
                            <a:schemeClr val="tx2">
                              <a:lumMod val="50000"/>
                            </a:schemeClr>
                          </a:solidFill>
                        </a:rPr>
                        <a:t>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400" dirty="0" err="1">
                          <a:solidFill>
                            <a:schemeClr val="tx2">
                              <a:lumMod val="50000"/>
                            </a:schemeClr>
                          </a:solidFill>
                        </a:rPr>
                        <a:t>Sluggett</a:t>
                      </a:r>
                      <a:r>
                        <a:rPr lang="en-GB" sz="1400" dirty="0">
                          <a:solidFill>
                            <a:schemeClr val="tx2">
                              <a:lumMod val="50000"/>
                            </a:schemeClr>
                          </a:solidFill>
                        </a:rPr>
                        <a:t> et al 2022 </a:t>
                      </a:r>
                      <a:r>
                        <a:rPr lang="en-GB" sz="1400" dirty="0" err="1">
                          <a:solidFill>
                            <a:schemeClr val="tx2">
                              <a:lumMod val="50000"/>
                            </a:schemeClr>
                          </a:solidFill>
                        </a:rPr>
                        <a:t>doi</a:t>
                      </a:r>
                      <a:r>
                        <a:rPr lang="en-GB" sz="1400" dirty="0">
                          <a:solidFill>
                            <a:schemeClr val="tx2">
                              <a:lumMod val="50000"/>
                            </a:schemeClr>
                          </a:solidFill>
                        </a:rPr>
                        <a:t> </a:t>
                      </a:r>
                      <a:r>
                        <a:rPr lang="en-GB" sz="1400" b="0" i="0" u="none" strike="noStrike" cap="none" spc="0" baseline="0" dirty="0">
                          <a:ln>
                            <a:noFill/>
                          </a:ln>
                          <a:solidFill>
                            <a:schemeClr val="dk1"/>
                          </a:solidFill>
                          <a:effectLst/>
                          <a:uFillTx/>
                          <a:latin typeface="+mn-lt"/>
                          <a:ea typeface="+mn-ea"/>
                          <a:cs typeface="+mn-cs"/>
                          <a:sym typeface="Gill Sans Light"/>
                          <a:hlinkClick r:id="rId5"/>
                        </a:rPr>
                        <a:t>https://doi.org/10.1093/ageing/afac149</a:t>
                      </a: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5685595"/>
                  </a:ext>
                </a:extLst>
              </a:tr>
              <a:tr h="370840">
                <a:tc>
                  <a:txBody>
                    <a:bodyPr/>
                    <a:lstStyle/>
                    <a:p>
                      <a:pPr algn="l"/>
                      <a:r>
                        <a:rPr lang="en-GB" sz="1600" b="1" dirty="0">
                          <a:solidFill>
                            <a:schemeClr val="tx2">
                              <a:lumMod val="50000"/>
                            </a:schemeClr>
                          </a:solidFill>
                        </a:rPr>
                        <a:t>Urgent care + Proactive care + CGA + community-based MDT: </a:t>
                      </a:r>
                      <a:r>
                        <a:rPr lang="en-GB" sz="1600" dirty="0">
                          <a:solidFill>
                            <a:schemeClr val="tx2">
                              <a:lumMod val="50000"/>
                            </a:schemeClr>
                          </a:solidFill>
                        </a:rPr>
                        <a:t>improves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400" dirty="0" err="1">
                          <a:solidFill>
                            <a:schemeClr val="tx2">
                              <a:lumMod val="50000"/>
                            </a:schemeClr>
                          </a:solidFill>
                        </a:rPr>
                        <a:t>Bernsten</a:t>
                      </a:r>
                      <a:r>
                        <a:rPr lang="en-GB" sz="1400" dirty="0">
                          <a:solidFill>
                            <a:schemeClr val="tx2">
                              <a:lumMod val="50000"/>
                            </a:schemeClr>
                          </a:solidFill>
                        </a:rPr>
                        <a:t> et al 2019</a:t>
                      </a:r>
                    </a:p>
                    <a:p>
                      <a:pPr algn="l"/>
                      <a:r>
                        <a:rPr lang="en-GB" sz="1400" b="0" i="0" u="none" strike="noStrike" cap="none" spc="0" baseline="0" dirty="0">
                          <a:ln>
                            <a:noFill/>
                          </a:ln>
                          <a:solidFill>
                            <a:schemeClr val="dk1"/>
                          </a:solidFill>
                          <a:effectLst/>
                          <a:uFillTx/>
                          <a:latin typeface="+mn-lt"/>
                          <a:ea typeface="+mn-ea"/>
                          <a:cs typeface="+mn-cs"/>
                          <a:sym typeface="Gill Sans Light"/>
                        </a:rPr>
                        <a:t>https://doi.org/10.1186/s12913-019-4397-2</a:t>
                      </a:r>
                      <a:endParaRPr lang="en-GB" sz="20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5897979"/>
                  </a:ext>
                </a:extLst>
              </a:tr>
            </a:tbl>
          </a:graphicData>
        </a:graphic>
      </p:graphicFrame>
    </p:spTree>
    <p:custDataLst>
      <p:tags r:id="rId1"/>
    </p:custDataLst>
    <p:extLst>
      <p:ext uri="{BB962C8B-B14F-4D97-AF65-F5344CB8AC3E}">
        <p14:creationId xmlns:p14="http://schemas.microsoft.com/office/powerpoint/2010/main" val="3957120381"/>
      </p:ext>
    </p:extLst>
  </p:cSld>
  <p:clrMapOvr>
    <a:masterClrMapping/>
  </p:clrMapOvr>
  <p:transition spd="med" advTm="335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6C9BA-066F-B0FC-0BBC-F95D47106060}"/>
              </a:ext>
            </a:extLst>
          </p:cNvPr>
          <p:cNvSpPr txBox="1"/>
          <p:nvPr/>
        </p:nvSpPr>
        <p:spPr>
          <a:xfrm>
            <a:off x="337426" y="194251"/>
            <a:ext cx="9568574"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GB" sz="2800" dirty="0">
                <a:solidFill>
                  <a:srgbClr val="535353"/>
                </a:solidFill>
                <a:ea typeface="Gill Sans Light"/>
                <a:cs typeface="Gill Sans Light"/>
                <a:sym typeface="Gill Sans Light"/>
              </a:rPr>
              <a:t>Hypothesis: is it possible that these four effects are cumulative and synergistic, resulting in outcomes that far exceed the impact of each individual component alone?</a:t>
            </a:r>
          </a:p>
        </p:txBody>
      </p:sp>
      <p:sp>
        <p:nvSpPr>
          <p:cNvPr id="4" name="TextBox 3">
            <a:extLst>
              <a:ext uri="{FF2B5EF4-FFF2-40B4-BE49-F238E27FC236}">
                <a16:creationId xmlns:a16="http://schemas.microsoft.com/office/drawing/2014/main" id="{DA44BBD7-57EE-0158-34A3-EA54BA1AB592}"/>
              </a:ext>
            </a:extLst>
          </p:cNvPr>
          <p:cNvSpPr txBox="1"/>
          <p:nvPr/>
        </p:nvSpPr>
        <p:spPr>
          <a:xfrm>
            <a:off x="775415" y="2161528"/>
            <a:ext cx="8355169" cy="28623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b="0" dirty="0">
                <a:solidFill>
                  <a:srgbClr val="333333"/>
                </a:solidFill>
                <a:effectLst/>
                <a:latin typeface="Georgia" panose="02040502050405020303" pitchFamily="18" charset="0"/>
              </a:rPr>
              <a:t>“Studies in this field have generally followed the “rational-linear” approach…. “there is a tendency to reduce messy real-world situations into the individual component parts in an attempt to determine the relationships between them.” </a:t>
            </a:r>
          </a:p>
          <a:p>
            <a:endParaRPr lang="en-GB" dirty="0">
              <a:solidFill>
                <a:srgbClr val="333333"/>
              </a:solidFill>
              <a:latin typeface="Georgia" panose="02040502050405020303" pitchFamily="18" charset="0"/>
            </a:endParaRPr>
          </a:p>
          <a:p>
            <a:r>
              <a:rPr lang="en-GB" b="0" i="0" dirty="0">
                <a:solidFill>
                  <a:srgbClr val="333333"/>
                </a:solidFill>
                <a:effectLst/>
                <a:latin typeface="Georgia" panose="02040502050405020303" pitchFamily="18" charset="0"/>
              </a:rPr>
              <a:t>“However, to achieve better outcomes </a:t>
            </a:r>
            <a:r>
              <a:rPr lang="en-GB" dirty="0">
                <a:solidFill>
                  <a:srgbClr val="333333"/>
                </a:solidFill>
                <a:latin typeface="Georgia" panose="02040502050405020303" pitchFamily="18" charset="0"/>
              </a:rPr>
              <a:t>[for older people with frailty and multimorbidity]</a:t>
            </a:r>
            <a:r>
              <a:rPr lang="en-GB" b="0" i="0" dirty="0">
                <a:solidFill>
                  <a:srgbClr val="333333"/>
                </a:solidFill>
                <a:effectLst/>
                <a:latin typeface="Georgia" panose="02040502050405020303" pitchFamily="18" charset="0"/>
              </a:rPr>
              <a:t>, the whole chain of care needs to change. We propose that </a:t>
            </a:r>
            <a:r>
              <a:rPr lang="en-GB" dirty="0">
                <a:solidFill>
                  <a:srgbClr val="333333"/>
                </a:solidFill>
                <a:latin typeface="Georgia" panose="02040502050405020303" pitchFamily="18" charset="0"/>
              </a:rPr>
              <a:t>all </a:t>
            </a:r>
            <a:r>
              <a:rPr lang="en-GB" b="0" i="0" dirty="0">
                <a:solidFill>
                  <a:srgbClr val="333333"/>
                </a:solidFill>
                <a:effectLst/>
                <a:latin typeface="Georgia" panose="02040502050405020303" pitchFamily="18" charset="0"/>
              </a:rPr>
              <a:t>components [proactive care, person-centred care, integrated care] are inter-dependent, and will only produce the expected effects if they are all in place. The effect of an intervention where [these elements] work synergistically together is mostly unexplored.”</a:t>
            </a:r>
            <a:endParaRPr lang="en-GB" dirty="0"/>
          </a:p>
        </p:txBody>
      </p:sp>
    </p:spTree>
    <p:extLst>
      <p:ext uri="{BB962C8B-B14F-4D97-AF65-F5344CB8AC3E}">
        <p14:creationId xmlns:p14="http://schemas.microsoft.com/office/powerpoint/2010/main" val="21454223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1094132" y="124319"/>
            <a:ext cx="7717736" cy="10096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Strengths and limitations</a:t>
            </a:r>
          </a:p>
        </p:txBody>
      </p:sp>
      <p:sp>
        <p:nvSpPr>
          <p:cNvPr id="13" name="TextBox 12">
            <a:extLst>
              <a:ext uri="{FF2B5EF4-FFF2-40B4-BE49-F238E27FC236}">
                <a16:creationId xmlns:a16="http://schemas.microsoft.com/office/drawing/2014/main" id="{7FBB6756-CB43-E0C6-1B0B-6C670DE79D39}"/>
              </a:ext>
            </a:extLst>
          </p:cNvPr>
          <p:cNvSpPr txBox="1"/>
          <p:nvPr/>
        </p:nvSpPr>
        <p:spPr>
          <a:xfrm>
            <a:off x="192114" y="1540820"/>
            <a:ext cx="494655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GB" sz="2000" dirty="0">
                <a:solidFill>
                  <a:srgbClr val="535353"/>
                </a:solidFill>
                <a:ea typeface="Gill Sans Light"/>
                <a:cs typeface="Gill Sans Light"/>
                <a:sym typeface="Gill Sans Light"/>
              </a:rPr>
              <a:t>Strengths: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Controlled for confounding variables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Controlled for survival bias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Controlled for pandemic confounding</a:t>
            </a:r>
          </a:p>
        </p:txBody>
      </p:sp>
      <p:sp>
        <p:nvSpPr>
          <p:cNvPr id="2" name="TextBox 1">
            <a:extLst>
              <a:ext uri="{FF2B5EF4-FFF2-40B4-BE49-F238E27FC236}">
                <a16:creationId xmlns:a16="http://schemas.microsoft.com/office/drawing/2014/main" id="{70ECA188-E1D6-7153-D635-40E23881B0C3}"/>
              </a:ext>
            </a:extLst>
          </p:cNvPr>
          <p:cNvSpPr txBox="1"/>
          <p:nvPr/>
        </p:nvSpPr>
        <p:spPr>
          <a:xfrm>
            <a:off x="5006673" y="1560443"/>
            <a:ext cx="494655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GB" sz="2000" dirty="0">
                <a:solidFill>
                  <a:srgbClr val="535353"/>
                </a:solidFill>
                <a:ea typeface="Gill Sans Light"/>
                <a:cs typeface="Gill Sans Light"/>
                <a:sym typeface="Gill Sans Light"/>
              </a:rPr>
              <a:t>Weaknesses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Non-randomised (selection bias)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Not multi-centre</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Not blinded</a:t>
            </a:r>
          </a:p>
          <a:p>
            <a:pPr marL="342900" indent="-342900" defTabSz="584200" hangingPunct="0">
              <a:buFont typeface="Arial" panose="020B0604020202020204" pitchFamily="34" charset="0"/>
              <a:buChar char="•"/>
            </a:pPr>
            <a:endParaRPr lang="en-GB" sz="2000" dirty="0">
              <a:solidFill>
                <a:srgbClr val="535353"/>
              </a:solidFill>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2164277532"/>
      </p:ext>
    </p:extLst>
  </p:cSld>
  <p:clrMapOvr>
    <a:masterClrMapping/>
  </p:clrMapOvr>
  <p:transition spd="med" advTm="33538"/>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1094132" y="124319"/>
            <a:ext cx="7717736" cy="10096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Next steps</a:t>
            </a:r>
          </a:p>
        </p:txBody>
      </p:sp>
      <p:sp>
        <p:nvSpPr>
          <p:cNvPr id="13" name="TextBox 12">
            <a:extLst>
              <a:ext uri="{FF2B5EF4-FFF2-40B4-BE49-F238E27FC236}">
                <a16:creationId xmlns:a16="http://schemas.microsoft.com/office/drawing/2014/main" id="{7FBB6756-CB43-E0C6-1B0B-6C670DE79D39}"/>
              </a:ext>
            </a:extLst>
          </p:cNvPr>
          <p:cNvSpPr txBox="1"/>
          <p:nvPr/>
        </p:nvSpPr>
        <p:spPr>
          <a:xfrm>
            <a:off x="642874" y="937489"/>
            <a:ext cx="8707188"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Hospitalisation data</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Multicentred trial conducted outside of the pandemic</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Other outcomes – patient reported outcome measures, healthcare outcomes, e.g. delirium and falls/fractures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Health economic analysis</a:t>
            </a:r>
          </a:p>
          <a:p>
            <a:pPr marL="342900" indent="-342900" defTabSz="584200" hangingPunct="0">
              <a:buFont typeface="Arial" panose="020B0604020202020204" pitchFamily="34" charset="0"/>
              <a:buChar char="•"/>
            </a:pPr>
            <a:r>
              <a:rPr lang="en-GB" sz="2000" dirty="0">
                <a:solidFill>
                  <a:srgbClr val="535353"/>
                </a:solidFill>
                <a:ea typeface="Gill Sans Light"/>
                <a:cs typeface="Gill Sans Light"/>
                <a:sym typeface="Gill Sans Light"/>
              </a:rPr>
              <a:t>More clinical guidelines of medical management of long-term conditions in older adults with frailty e.g. heart failure, COPD, IHD</a:t>
            </a:r>
          </a:p>
        </p:txBody>
      </p:sp>
    </p:spTree>
    <p:custDataLst>
      <p:tags r:id="rId1"/>
    </p:custDataLst>
    <p:extLst>
      <p:ext uri="{BB962C8B-B14F-4D97-AF65-F5344CB8AC3E}">
        <p14:creationId xmlns:p14="http://schemas.microsoft.com/office/powerpoint/2010/main" val="2034763667"/>
      </p:ext>
    </p:extLst>
  </p:cSld>
  <p:clrMapOvr>
    <a:masterClrMapping/>
  </p:clrMapOvr>
  <p:transition spd="med" advTm="33538"/>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371119" y="177485"/>
            <a:ext cx="9219449" cy="1009612"/>
          </a:xfrm>
          <a:prstGeom prst="rect">
            <a:avLst/>
          </a:prstGeom>
        </p:spPr>
        <p:txBody>
          <a:bodyPr>
            <a:normAutofit fontScale="77500" lnSpcReduction="20000"/>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The future: taking EHCH one step further</a:t>
            </a:r>
          </a:p>
        </p:txBody>
      </p:sp>
      <p:pic>
        <p:nvPicPr>
          <p:cNvPr id="6" name="Picture 5">
            <a:extLst>
              <a:ext uri="{FF2B5EF4-FFF2-40B4-BE49-F238E27FC236}">
                <a16:creationId xmlns:a16="http://schemas.microsoft.com/office/drawing/2014/main" id="{FB87BB4E-097C-C64A-63A6-6B3394E9E745}"/>
              </a:ext>
            </a:extLst>
          </p:cNvPr>
          <p:cNvPicPr>
            <a:picLocks noChangeAspect="1"/>
          </p:cNvPicPr>
          <p:nvPr/>
        </p:nvPicPr>
        <p:blipFill>
          <a:blip r:embed="rId4"/>
          <a:stretch>
            <a:fillRect/>
          </a:stretch>
        </p:blipFill>
        <p:spPr>
          <a:xfrm>
            <a:off x="893135" y="992487"/>
            <a:ext cx="8176437" cy="5865513"/>
          </a:xfrm>
          <a:prstGeom prst="rect">
            <a:avLst/>
          </a:prstGeom>
        </p:spPr>
      </p:pic>
      <p:sp>
        <p:nvSpPr>
          <p:cNvPr id="8" name="TextBox 7">
            <a:extLst>
              <a:ext uri="{FF2B5EF4-FFF2-40B4-BE49-F238E27FC236}">
                <a16:creationId xmlns:a16="http://schemas.microsoft.com/office/drawing/2014/main" id="{C3758F2E-36D6-AB93-AB7D-33576EB36970}"/>
              </a:ext>
            </a:extLst>
          </p:cNvPr>
          <p:cNvSpPr txBox="1"/>
          <p:nvPr/>
        </p:nvSpPr>
        <p:spPr>
          <a:xfrm>
            <a:off x="4658185" y="2205997"/>
            <a:ext cx="161544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rgbClr val="FF0000"/>
                </a:solidFill>
                <a:effectLst/>
                <a:uFillTx/>
                <a:latin typeface="Gill Sans Light"/>
                <a:ea typeface="Gill Sans Light"/>
                <a:cs typeface="Gill Sans Light"/>
                <a:sym typeface="Gill Sans Light"/>
              </a:rPr>
              <a:t>UK data: </a:t>
            </a:r>
            <a:r>
              <a:rPr lang="en-GB" sz="1400" b="1" dirty="0">
                <a:solidFill>
                  <a:srgbClr val="FF0000"/>
                </a:solidFill>
                <a:latin typeface="Gill Sans Light"/>
                <a:ea typeface="Gill Sans Light"/>
                <a:cs typeface="Gill Sans Light"/>
                <a:sym typeface="Gill Sans Light"/>
              </a:rPr>
              <a:t>3.9</a:t>
            </a:r>
            <a:r>
              <a:rPr kumimoji="0" lang="en-GB" sz="1400" b="1" i="0" u="none" strike="noStrike" cap="none" spc="0" normalizeH="0" baseline="0" dirty="0">
                <a:ln>
                  <a:noFill/>
                </a:ln>
                <a:solidFill>
                  <a:srgbClr val="FF0000"/>
                </a:solidFill>
                <a:effectLst/>
                <a:uFillTx/>
                <a:latin typeface="Gill Sans Light"/>
                <a:ea typeface="Gill Sans Light"/>
                <a:cs typeface="Gill Sans Light"/>
                <a:sym typeface="Gill Sans Light"/>
              </a:rPr>
              <a:t>%</a:t>
            </a:r>
          </a:p>
        </p:txBody>
      </p:sp>
      <p:grpSp>
        <p:nvGrpSpPr>
          <p:cNvPr id="11" name="Group 10">
            <a:extLst>
              <a:ext uri="{FF2B5EF4-FFF2-40B4-BE49-F238E27FC236}">
                <a16:creationId xmlns:a16="http://schemas.microsoft.com/office/drawing/2014/main" id="{E7579E9C-2038-AB6C-41C4-F9E9177E43AA}"/>
              </a:ext>
            </a:extLst>
          </p:cNvPr>
          <p:cNvGrpSpPr/>
          <p:nvPr/>
        </p:nvGrpSpPr>
        <p:grpSpPr>
          <a:xfrm>
            <a:off x="7644794" y="1970198"/>
            <a:ext cx="1084531" cy="4678416"/>
            <a:chOff x="10866474" y="3627998"/>
            <a:chExt cx="786806" cy="3144938"/>
          </a:xfrm>
        </p:grpSpPr>
        <p:sp>
          <p:nvSpPr>
            <p:cNvPr id="9" name="Rectangle 8">
              <a:extLst>
                <a:ext uri="{FF2B5EF4-FFF2-40B4-BE49-F238E27FC236}">
                  <a16:creationId xmlns:a16="http://schemas.microsoft.com/office/drawing/2014/main" id="{B7A4FFC6-18D1-D6A2-AA1A-0C724A438927}"/>
                </a:ext>
              </a:extLst>
            </p:cNvPr>
            <p:cNvSpPr/>
            <p:nvPr/>
          </p:nvSpPr>
          <p:spPr>
            <a:xfrm>
              <a:off x="11153550" y="3627998"/>
              <a:ext cx="489097" cy="314493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0" name="Rectangle 9">
              <a:extLst>
                <a:ext uri="{FF2B5EF4-FFF2-40B4-BE49-F238E27FC236}">
                  <a16:creationId xmlns:a16="http://schemas.microsoft.com/office/drawing/2014/main" id="{A4629F62-384E-819D-678B-9F35E7B630A6}"/>
                </a:ext>
              </a:extLst>
            </p:cNvPr>
            <p:cNvSpPr/>
            <p:nvPr/>
          </p:nvSpPr>
          <p:spPr>
            <a:xfrm>
              <a:off x="10866474" y="6464592"/>
              <a:ext cx="786806" cy="308344"/>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grpSp>
      <p:sp>
        <p:nvSpPr>
          <p:cNvPr id="2" name="Arrow: Down 1">
            <a:extLst>
              <a:ext uri="{FF2B5EF4-FFF2-40B4-BE49-F238E27FC236}">
                <a16:creationId xmlns:a16="http://schemas.microsoft.com/office/drawing/2014/main" id="{72F89243-E0F9-38BB-FBB4-FA5420E80CFF}"/>
              </a:ext>
            </a:extLst>
          </p:cNvPr>
          <p:cNvSpPr/>
          <p:nvPr/>
        </p:nvSpPr>
        <p:spPr>
          <a:xfrm>
            <a:off x="7825563" y="2775096"/>
            <a:ext cx="393404" cy="622005"/>
          </a:xfrm>
          <a:prstGeom prst="downArrow">
            <a:avLst/>
          </a:prstGeom>
          <a:solidFill>
            <a:schemeClr val="accent5">
              <a:lumMod val="20000"/>
              <a:lumOff val="80000"/>
            </a:schemeClr>
          </a:solidFill>
          <a:ln w="25400" cap="flat">
            <a:solidFill>
              <a:schemeClr val="accent5">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3" name="TextBox 2">
            <a:extLst>
              <a:ext uri="{FF2B5EF4-FFF2-40B4-BE49-F238E27FC236}">
                <a16:creationId xmlns:a16="http://schemas.microsoft.com/office/drawing/2014/main" id="{4EDE4407-EDE4-97CC-E53C-F4D26AFF943B}"/>
              </a:ext>
            </a:extLst>
          </p:cNvPr>
          <p:cNvSpPr txBox="1"/>
          <p:nvPr/>
        </p:nvSpPr>
        <p:spPr>
          <a:xfrm>
            <a:off x="7411246" y="2457060"/>
            <a:ext cx="1615441"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chemeClr val="bg2">
                    <a:lumMod val="50000"/>
                  </a:schemeClr>
                </a:solidFill>
                <a:effectLst/>
                <a:uFillTx/>
                <a:latin typeface="Gill Sans Light"/>
                <a:ea typeface="Gill Sans Light"/>
                <a:cs typeface="Gill Sans Light"/>
                <a:sym typeface="Gill Sans Light"/>
              </a:rPr>
              <a:t>Audit commences</a:t>
            </a:r>
          </a:p>
        </p:txBody>
      </p:sp>
    </p:spTree>
    <p:custDataLst>
      <p:tags r:id="rId1"/>
    </p:custDataLst>
    <p:extLst>
      <p:ext uri="{BB962C8B-B14F-4D97-AF65-F5344CB8AC3E}">
        <p14:creationId xmlns:p14="http://schemas.microsoft.com/office/powerpoint/2010/main" val="4039168370"/>
      </p:ext>
    </p:extLst>
  </p:cSld>
  <p:clrMapOvr>
    <a:masterClrMapping/>
  </p:clrMapOvr>
  <p:transition spd="med" advTm="335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ACE350-DA93-4CC5-EC5A-449B5B6E8DA4}"/>
              </a:ext>
            </a:extLst>
          </p:cNvPr>
          <p:cNvSpPr txBox="1"/>
          <p:nvPr/>
        </p:nvSpPr>
        <p:spPr>
          <a:xfrm>
            <a:off x="4679087" y="1002385"/>
            <a:ext cx="5008016" cy="954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1867" dirty="0">
                <a:ea typeface="Times New Roman" panose="02020603050405020304" pitchFamily="18" charset="0"/>
              </a:rPr>
              <a:t>An audit of 191 residents in care homes showed the </a:t>
            </a:r>
            <a:r>
              <a:rPr lang="en-GB" sz="1867" b="1" dirty="0">
                <a:ea typeface="Times New Roman" panose="02020603050405020304" pitchFamily="18" charset="0"/>
              </a:rPr>
              <a:t>hospitalisation box</a:t>
            </a:r>
            <a:r>
              <a:rPr lang="en-GB" sz="1867" dirty="0">
                <a:ea typeface="Times New Roman" panose="02020603050405020304" pitchFamily="18" charset="0"/>
              </a:rPr>
              <a:t> on the TEP strongly predicts </a:t>
            </a:r>
            <a:r>
              <a:rPr lang="en-GB" sz="1867" b="1" dirty="0">
                <a:ea typeface="Times New Roman" panose="02020603050405020304" pitchFamily="18" charset="0"/>
              </a:rPr>
              <a:t>where residents die</a:t>
            </a:r>
            <a:r>
              <a:rPr lang="en-GB" sz="1867" dirty="0">
                <a:ea typeface="Times New Roman" panose="02020603050405020304" pitchFamily="18" charset="0"/>
              </a:rPr>
              <a:t>:</a:t>
            </a:r>
          </a:p>
        </p:txBody>
      </p:sp>
      <p:sp>
        <p:nvSpPr>
          <p:cNvPr id="4" name="Title 1">
            <a:extLst>
              <a:ext uri="{FF2B5EF4-FFF2-40B4-BE49-F238E27FC236}">
                <a16:creationId xmlns:a16="http://schemas.microsoft.com/office/drawing/2014/main" id="{E3E9C39F-7A34-1C7C-DD66-3651D44D7C48}"/>
              </a:ext>
            </a:extLst>
          </p:cNvPr>
          <p:cNvSpPr txBox="1">
            <a:spLocks/>
          </p:cNvSpPr>
          <p:nvPr/>
        </p:nvSpPr>
        <p:spPr>
          <a:xfrm>
            <a:off x="371119" y="177485"/>
            <a:ext cx="9219449" cy="1009612"/>
          </a:xfrm>
          <a:prstGeom prst="rect">
            <a:avLst/>
          </a:prstGeom>
        </p:spPr>
        <p:txBody>
          <a:bodyPr>
            <a:normAutofit fontScale="77500" lnSpcReduction="20000"/>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The future: taking EHCH one step further</a:t>
            </a:r>
          </a:p>
        </p:txBody>
      </p:sp>
      <p:pic>
        <p:nvPicPr>
          <p:cNvPr id="5" name="Picture 4">
            <a:extLst>
              <a:ext uri="{FF2B5EF4-FFF2-40B4-BE49-F238E27FC236}">
                <a16:creationId xmlns:a16="http://schemas.microsoft.com/office/drawing/2014/main" id="{DD95B64C-3D46-3FAB-67D9-59D3BD69A9BC}"/>
              </a:ext>
            </a:extLst>
          </p:cNvPr>
          <p:cNvPicPr>
            <a:picLocks noChangeAspect="1"/>
          </p:cNvPicPr>
          <p:nvPr/>
        </p:nvPicPr>
        <p:blipFill rotWithShape="1">
          <a:blip r:embed="rId3"/>
          <a:srcRect l="67222" t="15987" r="17262" b="13777"/>
          <a:stretch/>
        </p:blipFill>
        <p:spPr>
          <a:xfrm>
            <a:off x="150942" y="888642"/>
            <a:ext cx="4331877" cy="5969358"/>
          </a:xfrm>
          <a:prstGeom prst="rect">
            <a:avLst/>
          </a:prstGeom>
        </p:spPr>
      </p:pic>
      <p:pic>
        <p:nvPicPr>
          <p:cNvPr id="6" name="Picture 5">
            <a:extLst>
              <a:ext uri="{FF2B5EF4-FFF2-40B4-BE49-F238E27FC236}">
                <a16:creationId xmlns:a16="http://schemas.microsoft.com/office/drawing/2014/main" id="{978522F8-872F-B840-6463-3581985632A2}"/>
              </a:ext>
            </a:extLst>
          </p:cNvPr>
          <p:cNvPicPr>
            <a:picLocks noChangeAspect="1"/>
          </p:cNvPicPr>
          <p:nvPr/>
        </p:nvPicPr>
        <p:blipFill rotWithShape="1">
          <a:blip r:embed="rId3"/>
          <a:srcRect l="68477" t="36598" r="24255" b="60936"/>
          <a:stretch/>
        </p:blipFill>
        <p:spPr>
          <a:xfrm>
            <a:off x="4679087" y="2104648"/>
            <a:ext cx="5226914" cy="539714"/>
          </a:xfrm>
          <a:prstGeom prst="rect">
            <a:avLst/>
          </a:prstGeom>
        </p:spPr>
      </p:pic>
      <p:sp>
        <p:nvSpPr>
          <p:cNvPr id="8" name="Cross 7">
            <a:extLst>
              <a:ext uri="{FF2B5EF4-FFF2-40B4-BE49-F238E27FC236}">
                <a16:creationId xmlns:a16="http://schemas.microsoft.com/office/drawing/2014/main" id="{EA92C153-0B9B-AE04-4039-223D0AF8E46B}"/>
              </a:ext>
            </a:extLst>
          </p:cNvPr>
          <p:cNvSpPr/>
          <p:nvPr/>
        </p:nvSpPr>
        <p:spPr>
          <a:xfrm rot="2834647">
            <a:off x="8654366" y="2256058"/>
            <a:ext cx="372484" cy="328866"/>
          </a:xfrm>
          <a:prstGeom prst="plus">
            <a:avLst>
              <a:gd name="adj" fmla="val 36765"/>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0" name="TextBox 9">
            <a:extLst>
              <a:ext uri="{FF2B5EF4-FFF2-40B4-BE49-F238E27FC236}">
                <a16:creationId xmlns:a16="http://schemas.microsoft.com/office/drawing/2014/main" id="{B2B9575D-055E-7BDF-6319-39A7BBA335B8}"/>
              </a:ext>
            </a:extLst>
          </p:cNvPr>
          <p:cNvSpPr txBox="1"/>
          <p:nvPr/>
        </p:nvSpPr>
        <p:spPr>
          <a:xfrm>
            <a:off x="4679086" y="2695747"/>
            <a:ext cx="495192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80975" lvl="1" indent="-180975">
              <a:buFont typeface="Arial" panose="020B0604020202020204" pitchFamily="34" charset="0"/>
              <a:buChar char="•"/>
            </a:pPr>
            <a:r>
              <a:rPr lang="en-GB" sz="1800" b="1" dirty="0">
                <a:ea typeface="Times New Roman" panose="02020603050405020304" pitchFamily="18" charset="0"/>
              </a:rPr>
              <a:t>40% died in hospital.</a:t>
            </a:r>
            <a:r>
              <a:rPr lang="en-GB" sz="1800" dirty="0">
                <a:ea typeface="Times New Roman" panose="02020603050405020304" pitchFamily="18" charset="0"/>
              </a:rPr>
              <a:t> </a:t>
            </a:r>
          </a:p>
        </p:txBody>
      </p:sp>
      <p:pic>
        <p:nvPicPr>
          <p:cNvPr id="11" name="Picture 10">
            <a:extLst>
              <a:ext uri="{FF2B5EF4-FFF2-40B4-BE49-F238E27FC236}">
                <a16:creationId xmlns:a16="http://schemas.microsoft.com/office/drawing/2014/main" id="{6C18B722-9E90-1FD4-28F5-CE2CC8B0D503}"/>
              </a:ext>
            </a:extLst>
          </p:cNvPr>
          <p:cNvPicPr>
            <a:picLocks noChangeAspect="1"/>
          </p:cNvPicPr>
          <p:nvPr/>
        </p:nvPicPr>
        <p:blipFill rotWithShape="1">
          <a:blip r:embed="rId3"/>
          <a:srcRect l="68477" t="36599" r="24255" b="60936"/>
          <a:stretch/>
        </p:blipFill>
        <p:spPr>
          <a:xfrm>
            <a:off x="4715577" y="4008575"/>
            <a:ext cx="5226914" cy="539714"/>
          </a:xfrm>
          <a:prstGeom prst="rect">
            <a:avLst/>
          </a:prstGeom>
        </p:spPr>
      </p:pic>
      <p:sp>
        <p:nvSpPr>
          <p:cNvPr id="12" name="Cross 11">
            <a:extLst>
              <a:ext uri="{FF2B5EF4-FFF2-40B4-BE49-F238E27FC236}">
                <a16:creationId xmlns:a16="http://schemas.microsoft.com/office/drawing/2014/main" id="{62B0E943-4CC0-BCAC-BC46-BD3E7D49D4B8}"/>
              </a:ext>
            </a:extLst>
          </p:cNvPr>
          <p:cNvSpPr/>
          <p:nvPr/>
        </p:nvSpPr>
        <p:spPr>
          <a:xfrm rot="2834647">
            <a:off x="9193133" y="4159985"/>
            <a:ext cx="372484" cy="328866"/>
          </a:xfrm>
          <a:prstGeom prst="plus">
            <a:avLst>
              <a:gd name="adj" fmla="val 36765"/>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4" name="TextBox 13">
            <a:extLst>
              <a:ext uri="{FF2B5EF4-FFF2-40B4-BE49-F238E27FC236}">
                <a16:creationId xmlns:a16="http://schemas.microsoft.com/office/drawing/2014/main" id="{3896DEDB-382E-CCEF-779B-1C7C6229A69A}"/>
              </a:ext>
            </a:extLst>
          </p:cNvPr>
          <p:cNvSpPr txBox="1"/>
          <p:nvPr/>
        </p:nvSpPr>
        <p:spPr>
          <a:xfrm>
            <a:off x="4687842" y="4696252"/>
            <a:ext cx="497124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80975" lvl="1" indent="-180975">
              <a:buFont typeface="Arial" panose="020B0604020202020204" pitchFamily="34" charset="0"/>
              <a:buChar char="•"/>
            </a:pPr>
            <a:r>
              <a:rPr lang="en-GB" sz="1800" b="1" dirty="0">
                <a:ea typeface="Times New Roman" panose="02020603050405020304" pitchFamily="18" charset="0"/>
              </a:rPr>
              <a:t>94.3%</a:t>
            </a:r>
            <a:r>
              <a:rPr lang="en-GB" sz="1800" dirty="0">
                <a:ea typeface="Times New Roman" panose="02020603050405020304" pitchFamily="18" charset="0"/>
              </a:rPr>
              <a:t> </a:t>
            </a:r>
            <a:r>
              <a:rPr lang="en-GB" sz="1800" b="1" dirty="0">
                <a:ea typeface="Times New Roman" panose="02020603050405020304" pitchFamily="18" charset="0"/>
              </a:rPr>
              <a:t>died in their care home.</a:t>
            </a:r>
          </a:p>
        </p:txBody>
      </p:sp>
      <p:sp>
        <p:nvSpPr>
          <p:cNvPr id="15" name="TextBox 14">
            <a:extLst>
              <a:ext uri="{FF2B5EF4-FFF2-40B4-BE49-F238E27FC236}">
                <a16:creationId xmlns:a16="http://schemas.microsoft.com/office/drawing/2014/main" id="{F4D9424A-A3A5-C014-D214-EF2BA96A1E52}"/>
              </a:ext>
            </a:extLst>
          </p:cNvPr>
          <p:cNvSpPr txBox="1"/>
          <p:nvPr/>
        </p:nvSpPr>
        <p:spPr>
          <a:xfrm>
            <a:off x="4788536" y="5504746"/>
            <a:ext cx="500801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2000" dirty="0">
                <a:ea typeface="Times New Roman" panose="02020603050405020304" pitchFamily="18" charset="0"/>
              </a:rPr>
              <a:t>82% of residents with </a:t>
            </a:r>
            <a:r>
              <a:rPr lang="en-GB" sz="2000" b="1" u="sng" dirty="0">
                <a:ea typeface="Times New Roman" panose="02020603050405020304" pitchFamily="18" charset="0"/>
              </a:rPr>
              <a:t>severe frailty</a:t>
            </a:r>
            <a:r>
              <a:rPr lang="en-GB" sz="2000" dirty="0">
                <a:ea typeface="Times New Roman" panose="02020603050405020304" pitchFamily="18" charset="0"/>
              </a:rPr>
              <a:t> in care homes, when asked </a:t>
            </a:r>
            <a:r>
              <a:rPr lang="en-GB" sz="2000" i="1" dirty="0">
                <a:ea typeface="Times New Roman" panose="02020603050405020304" pitchFamily="18" charset="0"/>
              </a:rPr>
              <a:t>“What matters to you?” </a:t>
            </a:r>
            <a:r>
              <a:rPr lang="en-GB" sz="2000" dirty="0">
                <a:ea typeface="Times New Roman" panose="02020603050405020304" pitchFamily="18" charset="0"/>
              </a:rPr>
              <a:t>prefer not to be hospitalised.</a:t>
            </a:r>
          </a:p>
        </p:txBody>
      </p:sp>
      <p:pic>
        <p:nvPicPr>
          <p:cNvPr id="16" name="Picture 15">
            <a:extLst>
              <a:ext uri="{FF2B5EF4-FFF2-40B4-BE49-F238E27FC236}">
                <a16:creationId xmlns:a16="http://schemas.microsoft.com/office/drawing/2014/main" id="{CBF29E65-0778-B13A-1A38-7997D7786D8F}"/>
              </a:ext>
            </a:extLst>
          </p:cNvPr>
          <p:cNvPicPr>
            <a:picLocks noChangeAspect="1"/>
          </p:cNvPicPr>
          <p:nvPr/>
        </p:nvPicPr>
        <p:blipFill rotWithShape="1">
          <a:blip r:embed="rId3"/>
          <a:srcRect l="68477" t="36225" r="24255" b="60936"/>
          <a:stretch/>
        </p:blipFill>
        <p:spPr>
          <a:xfrm>
            <a:off x="529937" y="2568616"/>
            <a:ext cx="2045838" cy="243243"/>
          </a:xfrm>
          <a:prstGeom prst="rect">
            <a:avLst/>
          </a:prstGeom>
        </p:spPr>
      </p:pic>
    </p:spTree>
    <p:extLst>
      <p:ext uri="{BB962C8B-B14F-4D97-AF65-F5344CB8AC3E}">
        <p14:creationId xmlns:p14="http://schemas.microsoft.com/office/powerpoint/2010/main" val="1341604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7.69231E-7 3.7037E-7 L 0.52773 -0.05394 " pathEditMode="relative" rAng="0" ptsTypes="AA">
                                      <p:cBhvr>
                                        <p:cTn id="12" dur="500" fill="hold"/>
                                        <p:tgtEl>
                                          <p:spTgt spid="16"/>
                                        </p:tgtEl>
                                        <p:attrNameLst>
                                          <p:attrName>ppt_x</p:attrName>
                                          <p:attrName>ppt_y</p:attrName>
                                        </p:attrNameLst>
                                      </p:cBhvr>
                                      <p:rCtr x="26378" y="-2708"/>
                                    </p:animMotion>
                                  </p:childTnLst>
                                </p:cTn>
                              </p:par>
                              <p:par>
                                <p:cTn id="13" presetID="6" presetClass="emph" presetSubtype="0" fill="hold" nodeType="withEffect">
                                  <p:stCondLst>
                                    <p:cond delay="0"/>
                                  </p:stCondLst>
                                  <p:childTnLst>
                                    <p:animScale>
                                      <p:cBhvr>
                                        <p:cTn id="14" dur="500" fill="hold"/>
                                        <p:tgtEl>
                                          <p:spTgt spid="16"/>
                                        </p:tgtEl>
                                      </p:cBhvr>
                                      <p:by x="150000" y="150000"/>
                                    </p:animScale>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p:bldP spid="12"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16A76-E620-8F68-384E-DE16ADB62E70}"/>
              </a:ext>
            </a:extLst>
          </p:cNvPr>
          <p:cNvPicPr>
            <a:picLocks noChangeAspect="1"/>
          </p:cNvPicPr>
          <p:nvPr/>
        </p:nvPicPr>
        <p:blipFill>
          <a:blip r:embed="rId3"/>
          <a:stretch>
            <a:fillRect/>
          </a:stretch>
        </p:blipFill>
        <p:spPr>
          <a:xfrm>
            <a:off x="1041991" y="1045400"/>
            <a:ext cx="7598237" cy="4744325"/>
          </a:xfrm>
          <a:prstGeom prst="rect">
            <a:avLst/>
          </a:prstGeom>
        </p:spPr>
      </p:pic>
      <p:sp>
        <p:nvSpPr>
          <p:cNvPr id="4" name="Arrow: Down 3">
            <a:extLst>
              <a:ext uri="{FF2B5EF4-FFF2-40B4-BE49-F238E27FC236}">
                <a16:creationId xmlns:a16="http://schemas.microsoft.com/office/drawing/2014/main" id="{CD966881-A66C-C7C0-4CFC-F6CA9D552F95}"/>
              </a:ext>
            </a:extLst>
          </p:cNvPr>
          <p:cNvSpPr/>
          <p:nvPr/>
        </p:nvSpPr>
        <p:spPr>
          <a:xfrm>
            <a:off x="6200555" y="3237757"/>
            <a:ext cx="393404" cy="622005"/>
          </a:xfrm>
          <a:prstGeom prst="downArrow">
            <a:avLst/>
          </a:prstGeom>
          <a:solidFill>
            <a:schemeClr val="accent5">
              <a:lumMod val="20000"/>
              <a:lumOff val="80000"/>
            </a:schemeClr>
          </a:solidFill>
          <a:ln w="25400" cap="flat">
            <a:solidFill>
              <a:schemeClr val="accent5">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5" name="TextBox 4">
            <a:extLst>
              <a:ext uri="{FF2B5EF4-FFF2-40B4-BE49-F238E27FC236}">
                <a16:creationId xmlns:a16="http://schemas.microsoft.com/office/drawing/2014/main" id="{AB124003-170C-4F2C-67F6-42AD0EAA2E9D}"/>
              </a:ext>
            </a:extLst>
          </p:cNvPr>
          <p:cNvSpPr txBox="1"/>
          <p:nvPr/>
        </p:nvSpPr>
        <p:spPr>
          <a:xfrm>
            <a:off x="5548601" y="2930354"/>
            <a:ext cx="185166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chemeClr val="bg2">
                    <a:lumMod val="50000"/>
                  </a:schemeClr>
                </a:solidFill>
                <a:effectLst/>
                <a:uFillTx/>
                <a:latin typeface="Gill Sans Light"/>
                <a:ea typeface="Gill Sans Light"/>
                <a:cs typeface="Gill Sans Light"/>
                <a:sym typeface="Gill Sans Light"/>
              </a:rPr>
              <a:t>ACP work commences</a:t>
            </a:r>
          </a:p>
        </p:txBody>
      </p:sp>
    </p:spTree>
    <p:extLst>
      <p:ext uri="{BB962C8B-B14F-4D97-AF65-F5344CB8AC3E}">
        <p14:creationId xmlns:p14="http://schemas.microsoft.com/office/powerpoint/2010/main" val="301973962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516228" y="226523"/>
            <a:ext cx="8873544" cy="106110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Summary:</a:t>
            </a:r>
            <a:endParaRPr lang="en-GB" sz="3300" kern="0" cap="none" dirty="0">
              <a:latin typeface="+mj-lt"/>
            </a:endParaRPr>
          </a:p>
          <a:p>
            <a:pPr defTabSz="410751"/>
            <a:endParaRPr lang="en-GB" sz="3300" kern="0" cap="none" dirty="0">
              <a:latin typeface="+mj-lt"/>
            </a:endParaRPr>
          </a:p>
          <a:p>
            <a:pPr defTabSz="410751"/>
            <a:endParaRPr lang="en-GB" sz="3300" kern="0" cap="none" dirty="0">
              <a:latin typeface="+mj-lt"/>
            </a:endParaRPr>
          </a:p>
          <a:p>
            <a:pPr defTabSz="410751"/>
            <a:endParaRPr lang="en-GB" sz="3300" kern="0" cap="none" dirty="0">
              <a:latin typeface="+mj-lt"/>
            </a:endParaRPr>
          </a:p>
        </p:txBody>
      </p:sp>
      <p:sp>
        <p:nvSpPr>
          <p:cNvPr id="2" name="TextBox 1">
            <a:extLst>
              <a:ext uri="{FF2B5EF4-FFF2-40B4-BE49-F238E27FC236}">
                <a16:creationId xmlns:a16="http://schemas.microsoft.com/office/drawing/2014/main" id="{6FCF677E-F653-6E6C-EBDA-581B75A12795}"/>
              </a:ext>
            </a:extLst>
          </p:cNvPr>
          <p:cNvSpPr txBox="1"/>
          <p:nvPr/>
        </p:nvSpPr>
        <p:spPr>
          <a:xfrm>
            <a:off x="516228" y="1138019"/>
            <a:ext cx="9112964" cy="4832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just">
              <a:buFont typeface="Arial" panose="020B0604020202020204" pitchFamily="34" charset="0"/>
              <a:buChar char="•"/>
            </a:pPr>
            <a:r>
              <a:rPr lang="en-GB" sz="2800" dirty="0">
                <a:ea typeface="Times New Roman" panose="02020603050405020304" pitchFamily="18" charset="0"/>
              </a:rPr>
              <a:t>An older peoples MDT within a PCN implementing proactive and urgent person-centred care with CGA may improve survival</a:t>
            </a:r>
          </a:p>
          <a:p>
            <a:pPr marL="342900" indent="-342900" algn="just">
              <a:buFont typeface="Arial" panose="020B0604020202020204" pitchFamily="34" charset="0"/>
              <a:buChar char="•"/>
            </a:pPr>
            <a:r>
              <a:rPr lang="en-GB" sz="2800" dirty="0">
                <a:ea typeface="Times New Roman" panose="02020603050405020304" pitchFamily="18" charset="0"/>
              </a:rPr>
              <a:t>Suggested enablers are:</a:t>
            </a:r>
          </a:p>
          <a:p>
            <a:pPr marL="800100" lvl="1" indent="-342900" algn="just">
              <a:buFont typeface="Arial" panose="020B0604020202020204" pitchFamily="34" charset="0"/>
              <a:buChar char="•"/>
            </a:pPr>
            <a:r>
              <a:rPr lang="en-GB" sz="2800" dirty="0">
                <a:ea typeface="Times New Roman" panose="02020603050405020304" pitchFamily="18" charset="0"/>
              </a:rPr>
              <a:t>Continuity (informational and relational)</a:t>
            </a:r>
          </a:p>
          <a:p>
            <a:pPr marL="800100" lvl="1" indent="-342900" algn="just">
              <a:buFont typeface="Arial" panose="020B0604020202020204" pitchFamily="34" charset="0"/>
              <a:buChar char="•"/>
            </a:pPr>
            <a:r>
              <a:rPr lang="en-GB" sz="2800" dirty="0">
                <a:ea typeface="Times New Roman" panose="02020603050405020304" pitchFamily="18" charset="0"/>
              </a:rPr>
              <a:t>Proactive care </a:t>
            </a:r>
          </a:p>
          <a:p>
            <a:pPr marL="800100" lvl="1" indent="-342900" algn="just">
              <a:buFont typeface="Arial" panose="020B0604020202020204" pitchFamily="34" charset="0"/>
              <a:buChar char="•"/>
            </a:pPr>
            <a:r>
              <a:rPr lang="en-GB" sz="2800" dirty="0">
                <a:ea typeface="Times New Roman" panose="02020603050405020304" pitchFamily="18" charset="0"/>
              </a:rPr>
              <a:t>CGA with LTC and meds optimisation </a:t>
            </a:r>
          </a:p>
          <a:p>
            <a:pPr marL="800100" lvl="1" indent="-342900" algn="just">
              <a:buFont typeface="Arial" panose="020B0604020202020204" pitchFamily="34" charset="0"/>
              <a:buChar char="•"/>
            </a:pPr>
            <a:r>
              <a:rPr lang="en-GB" sz="2800" dirty="0">
                <a:ea typeface="Times New Roman" panose="02020603050405020304" pitchFamily="18" charset="0"/>
              </a:rPr>
              <a:t>Tech</a:t>
            </a:r>
          </a:p>
          <a:p>
            <a:pPr marL="342900" indent="-342900" algn="just">
              <a:buFont typeface="Arial" panose="020B0604020202020204" pitchFamily="34" charset="0"/>
              <a:buChar char="•"/>
            </a:pPr>
            <a:r>
              <a:rPr lang="en-GB" sz="2800" dirty="0">
                <a:ea typeface="Times New Roman" panose="02020603050405020304" pitchFamily="18" charset="0"/>
              </a:rPr>
              <a:t>All are interdependent and synergistic</a:t>
            </a:r>
          </a:p>
          <a:p>
            <a:pPr marL="342900" indent="-342900" algn="just">
              <a:buFont typeface="Arial" panose="020B0604020202020204" pitchFamily="34" charset="0"/>
              <a:buChar char="•"/>
            </a:pPr>
            <a:r>
              <a:rPr lang="en-GB" sz="2800" dirty="0">
                <a:ea typeface="Times New Roman" panose="02020603050405020304" pitchFamily="18" charset="0"/>
              </a:rPr>
              <a:t>Implications for research</a:t>
            </a:r>
          </a:p>
          <a:p>
            <a:pPr marL="342900" indent="-342900" algn="just">
              <a:buFont typeface="Arial" panose="020B0604020202020204" pitchFamily="34" charset="0"/>
              <a:buChar char="•"/>
            </a:pPr>
            <a:r>
              <a:rPr lang="en-GB" sz="2800" dirty="0">
                <a:ea typeface="Times New Roman" panose="02020603050405020304" pitchFamily="18" charset="0"/>
              </a:rPr>
              <a:t>Implications for policy  </a:t>
            </a:r>
          </a:p>
        </p:txBody>
      </p:sp>
    </p:spTree>
    <p:custDataLst>
      <p:tags r:id="rId1"/>
    </p:custDataLst>
    <p:extLst>
      <p:ext uri="{BB962C8B-B14F-4D97-AF65-F5344CB8AC3E}">
        <p14:creationId xmlns:p14="http://schemas.microsoft.com/office/powerpoint/2010/main" val="4114078169"/>
      </p:ext>
    </p:extLst>
  </p:cSld>
  <p:clrMapOvr>
    <a:masterClrMapping/>
  </p:clrMapOvr>
  <p:transition spd="med" advTm="335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E61EB6-9BF4-4C28-BB42-4E4BEC269CB7}"/>
              </a:ext>
            </a:extLst>
          </p:cNvPr>
          <p:cNvSpPr txBox="1">
            <a:spLocks/>
          </p:cNvSpPr>
          <p:nvPr/>
        </p:nvSpPr>
        <p:spPr>
          <a:xfrm>
            <a:off x="516228" y="2417378"/>
            <a:ext cx="8873544" cy="3426373"/>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a:lstStyle>
          <a:p>
            <a:pPr defTabSz="410751"/>
            <a:r>
              <a:rPr lang="en-GB" sz="5062" kern="0" cap="none" dirty="0">
                <a:latin typeface="+mj-lt"/>
              </a:rPr>
              <a:t>Thanks for listening.</a:t>
            </a:r>
          </a:p>
          <a:p>
            <a:pPr defTabSz="410751"/>
            <a:endParaRPr lang="en-GB" sz="5062" kern="0" cap="none" dirty="0">
              <a:latin typeface="+mj-lt"/>
            </a:endParaRPr>
          </a:p>
          <a:p>
            <a:pPr defTabSz="410751"/>
            <a:endParaRPr lang="en-GB" sz="5062" kern="0" cap="none" dirty="0">
              <a:latin typeface="+mj-lt"/>
            </a:endParaRPr>
          </a:p>
          <a:p>
            <a:pPr defTabSz="410751"/>
            <a:r>
              <a:rPr lang="en-GB" sz="3300" kern="0" cap="none" dirty="0" err="1">
                <a:latin typeface="+mj-lt"/>
              </a:rPr>
              <a:t>iCGA</a:t>
            </a:r>
            <a:r>
              <a:rPr lang="en-GB" sz="3300" kern="0" cap="none" dirty="0">
                <a:latin typeface="+mj-lt"/>
              </a:rPr>
              <a:t> demonstrations available outside.</a:t>
            </a:r>
          </a:p>
          <a:p>
            <a:pPr defTabSz="410751"/>
            <a:endParaRPr lang="en-GB" sz="3300" kern="0" cap="none" dirty="0">
              <a:latin typeface="+mj-lt"/>
            </a:endParaRPr>
          </a:p>
          <a:p>
            <a:pPr defTabSz="410751"/>
            <a:endParaRPr lang="en-GB" sz="3300" kern="0" cap="none" dirty="0">
              <a:latin typeface="+mj-lt"/>
            </a:endParaRPr>
          </a:p>
          <a:p>
            <a:pPr defTabSz="410751"/>
            <a:endParaRPr lang="en-GB" sz="3300" kern="0" cap="none" dirty="0">
              <a:latin typeface="+mj-lt"/>
            </a:endParaRPr>
          </a:p>
        </p:txBody>
      </p:sp>
    </p:spTree>
    <p:custDataLst>
      <p:tags r:id="rId1"/>
    </p:custDataLst>
    <p:extLst>
      <p:ext uri="{BB962C8B-B14F-4D97-AF65-F5344CB8AC3E}">
        <p14:creationId xmlns:p14="http://schemas.microsoft.com/office/powerpoint/2010/main" val="3172608467"/>
      </p:ext>
    </p:extLst>
  </p:cSld>
  <p:clrMapOvr>
    <a:masterClrMapping/>
  </p:clrMapOvr>
  <p:transition spd="med" advTm="33538"/>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01D8F78B-27B8-5E60-BA49-03BF1504D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768" y="2371928"/>
            <a:ext cx="5466648" cy="4477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BA31FA-B15E-9799-D1D9-624E866B697A}"/>
              </a:ext>
            </a:extLst>
          </p:cNvPr>
          <p:cNvSpPr>
            <a:spLocks noGrp="1"/>
          </p:cNvSpPr>
          <p:nvPr>
            <p:ph type="title"/>
          </p:nvPr>
        </p:nvSpPr>
        <p:spPr>
          <a:xfrm>
            <a:off x="174171" y="-26507"/>
            <a:ext cx="9695545" cy="1224318"/>
          </a:xfrm>
        </p:spPr>
        <p:txBody>
          <a:bodyPr>
            <a:noAutofit/>
          </a:bodyPr>
          <a:lstStyle/>
          <a:p>
            <a:r>
              <a:rPr lang="en-GB" sz="3200" cap="none" dirty="0">
                <a:latin typeface="+mj-lt"/>
              </a:rPr>
              <a:t>Making This Fit In Primary Care: </a:t>
            </a:r>
            <a:br>
              <a:rPr lang="en-GB" sz="3200" cap="none" dirty="0">
                <a:latin typeface="+mj-lt"/>
              </a:rPr>
            </a:br>
            <a:r>
              <a:rPr lang="en-GB" sz="3200" cap="none" dirty="0">
                <a:latin typeface="+mj-lt"/>
              </a:rPr>
              <a:t>Introduction &amp; Methodology</a:t>
            </a:r>
          </a:p>
        </p:txBody>
      </p:sp>
      <p:sp>
        <p:nvSpPr>
          <p:cNvPr id="7" name="Rectangle 6">
            <a:extLst>
              <a:ext uri="{FF2B5EF4-FFF2-40B4-BE49-F238E27FC236}">
                <a16:creationId xmlns:a16="http://schemas.microsoft.com/office/drawing/2014/main" id="{D547FD76-5857-02DA-69EA-4330CF27C154}"/>
              </a:ext>
            </a:extLst>
          </p:cNvPr>
          <p:cNvSpPr/>
          <p:nvPr/>
        </p:nvSpPr>
        <p:spPr>
          <a:xfrm>
            <a:off x="1687730" y="1264163"/>
            <a:ext cx="4619234" cy="1579920"/>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rgbClr val="535353"/>
                </a:solidFill>
                <a:effectLst/>
                <a:uFillTx/>
                <a:latin typeface="+mj-lt"/>
                <a:ea typeface="Gill Sans Light"/>
                <a:cs typeface="Gill Sans Light"/>
                <a:sym typeface="Gill Sans Light"/>
              </a:rPr>
              <a:t>Older peoples </a:t>
            </a:r>
            <a:r>
              <a:rPr lang="en-GB" sz="2400" b="1" dirty="0">
                <a:solidFill>
                  <a:srgbClr val="535353"/>
                </a:solidFill>
                <a:latin typeface="+mj-lt"/>
                <a:ea typeface="Gill Sans Light"/>
                <a:cs typeface="Gill Sans Light"/>
                <a:sym typeface="Gill Sans Light"/>
              </a:rPr>
              <a:t>Team</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0" i="0" u="none" strike="noStrike" cap="none" spc="0" normalizeH="0" baseline="0" dirty="0">
                <a:ln>
                  <a:noFill/>
                </a:ln>
                <a:solidFill>
                  <a:srgbClr val="535353"/>
                </a:solidFill>
                <a:effectLst/>
                <a:uFillTx/>
                <a:latin typeface="+mj-lt"/>
                <a:ea typeface="Gill Sans Light"/>
                <a:cs typeface="Gill Sans Light"/>
                <a:sym typeface="Gill Sans Light"/>
              </a:rPr>
              <a:t>Paramedic x2 with GP support</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400" b="0" i="0" u="none" strike="noStrike" cap="none" spc="0" normalizeH="0" baseline="0" dirty="0">
                <a:ln>
                  <a:noFill/>
                </a:ln>
                <a:solidFill>
                  <a:srgbClr val="535353"/>
                </a:solidFill>
                <a:effectLst/>
                <a:uFillTx/>
                <a:latin typeface="+mj-lt"/>
                <a:ea typeface="Gill Sans Light"/>
                <a:cs typeface="Gill Sans Light"/>
                <a:sym typeface="Gill Sans Light"/>
              </a:rPr>
              <a:t>Access to Pharmacy team</a:t>
            </a:r>
          </a:p>
          <a:p>
            <a:pPr marL="342900" marR="0" indent="-34290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400" dirty="0">
                <a:solidFill>
                  <a:srgbClr val="535353"/>
                </a:solidFill>
                <a:latin typeface="+mj-lt"/>
                <a:ea typeface="Gill Sans Light"/>
                <a:cs typeface="Gill Sans Light"/>
                <a:sym typeface="Gill Sans Light"/>
              </a:rPr>
              <a:t>Urgent care only</a:t>
            </a:r>
            <a:endParaRPr kumimoji="0" lang="en-GB" sz="2400" b="0" i="0" u="none" strike="noStrike" cap="none" spc="0" normalizeH="0" baseline="0" dirty="0">
              <a:ln>
                <a:noFill/>
              </a:ln>
              <a:solidFill>
                <a:srgbClr val="535353"/>
              </a:solidFill>
              <a:effectLst/>
              <a:uFillTx/>
              <a:latin typeface="+mj-lt"/>
              <a:ea typeface="Gill Sans Light"/>
              <a:cs typeface="Gill Sans Light"/>
              <a:sym typeface="Gill Sans Light"/>
            </a:endParaRPr>
          </a:p>
        </p:txBody>
      </p:sp>
      <p:sp>
        <p:nvSpPr>
          <p:cNvPr id="15" name="Arrow: Chevron 14">
            <a:extLst>
              <a:ext uri="{FF2B5EF4-FFF2-40B4-BE49-F238E27FC236}">
                <a16:creationId xmlns:a16="http://schemas.microsoft.com/office/drawing/2014/main" id="{C9C95115-2379-1F5C-043F-9B11746261B3}"/>
              </a:ext>
            </a:extLst>
          </p:cNvPr>
          <p:cNvSpPr/>
          <p:nvPr/>
        </p:nvSpPr>
        <p:spPr>
          <a:xfrm rot="5400000">
            <a:off x="460510" y="997388"/>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6" name="TextBox 15">
            <a:extLst>
              <a:ext uri="{FF2B5EF4-FFF2-40B4-BE49-F238E27FC236}">
                <a16:creationId xmlns:a16="http://schemas.microsoft.com/office/drawing/2014/main" id="{BE4BEB4E-5B32-2277-33C5-F11C82549CC5}"/>
              </a:ext>
            </a:extLst>
          </p:cNvPr>
          <p:cNvSpPr txBox="1"/>
          <p:nvPr/>
        </p:nvSpPr>
        <p:spPr>
          <a:xfrm>
            <a:off x="371014" y="150739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3" name="TextBox 2">
            <a:extLst>
              <a:ext uri="{FF2B5EF4-FFF2-40B4-BE49-F238E27FC236}">
                <a16:creationId xmlns:a16="http://schemas.microsoft.com/office/drawing/2014/main" id="{0B8C3807-A7CC-C2E0-9441-2E1FA8ECB904}"/>
              </a:ext>
            </a:extLst>
          </p:cNvPr>
          <p:cNvSpPr txBox="1"/>
          <p:nvPr/>
        </p:nvSpPr>
        <p:spPr>
          <a:xfrm>
            <a:off x="371014" y="4142132"/>
            <a:ext cx="4132946" cy="2257028"/>
          </a:xfrm>
          <a:prstGeom prst="rect">
            <a:avLst/>
          </a:prstGeom>
          <a:solidFill>
            <a:schemeClr val="bg1"/>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535353"/>
                </a:solidFill>
                <a:effectLst/>
                <a:uFillTx/>
                <a:ea typeface="Gill Sans Light"/>
                <a:cs typeface="Gill Sans Light"/>
                <a:sym typeface="Gill Sans Light"/>
              </a:rPr>
              <a:t>Map of Plymouth:</a:t>
            </a:r>
          </a:p>
          <a:p>
            <a:pPr marL="457200" marR="0" indent="-457200"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535353"/>
                </a:solidFill>
                <a:effectLst/>
                <a:uFillTx/>
                <a:ea typeface="Gill Sans Light"/>
                <a:cs typeface="Gill Sans Light"/>
                <a:sym typeface="Gill Sans Light"/>
              </a:rPr>
              <a:t>Blue pins indicate contract hand-backs</a:t>
            </a:r>
            <a:r>
              <a:rPr lang="en-GB" sz="2800" dirty="0">
                <a:solidFill>
                  <a:srgbClr val="535353"/>
                </a:solidFill>
                <a:ea typeface="Gill Sans Light"/>
                <a:cs typeface="Gill Sans Light"/>
                <a:sym typeface="Gill Sans Light"/>
              </a:rPr>
              <a:t>.</a:t>
            </a:r>
          </a:p>
          <a:p>
            <a:pPr marL="457200" marR="0" indent="-457200"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800" dirty="0">
                <a:solidFill>
                  <a:srgbClr val="535353"/>
                </a:solidFill>
                <a:ea typeface="Gill Sans Light"/>
                <a:cs typeface="Gill Sans Light"/>
                <a:sym typeface="Gill Sans Light"/>
              </a:rPr>
              <a:t>Darker red areas are the most deprived</a:t>
            </a:r>
            <a:endParaRPr kumimoji="0" lang="en-GB" sz="2800" b="0" i="0" u="none" strike="noStrike" cap="none" spc="0" normalizeH="0" baseline="0" dirty="0">
              <a:ln>
                <a:noFill/>
              </a:ln>
              <a:solidFill>
                <a:srgbClr val="535353"/>
              </a:solidFill>
              <a:effectLst/>
              <a:uFillTx/>
              <a:ea typeface="Gill Sans Light"/>
              <a:cs typeface="Gill Sans Light"/>
              <a:sym typeface="Gill Sans Light"/>
            </a:endParaRPr>
          </a:p>
        </p:txBody>
      </p:sp>
    </p:spTree>
    <p:extLst>
      <p:ext uri="{BB962C8B-B14F-4D97-AF65-F5344CB8AC3E}">
        <p14:creationId xmlns:p14="http://schemas.microsoft.com/office/powerpoint/2010/main" val="18533226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409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31FA-B15E-9799-D1D9-624E866B697A}"/>
              </a:ext>
            </a:extLst>
          </p:cNvPr>
          <p:cNvSpPr>
            <a:spLocks noGrp="1"/>
          </p:cNvSpPr>
          <p:nvPr>
            <p:ph type="title"/>
          </p:nvPr>
        </p:nvSpPr>
        <p:spPr>
          <a:xfrm>
            <a:off x="174171" y="33453"/>
            <a:ext cx="9695545" cy="1438160"/>
          </a:xfrm>
        </p:spPr>
        <p:txBody>
          <a:bodyPr>
            <a:noAutofit/>
          </a:bodyPr>
          <a:lstStyle/>
          <a:p>
            <a:r>
              <a:rPr lang="en-GB" sz="3200" cap="none" dirty="0">
                <a:latin typeface="+mj-lt"/>
              </a:rPr>
              <a:t>Making This Fit In Primary Care: </a:t>
            </a:r>
            <a:br>
              <a:rPr lang="en-GB" sz="3200" cap="none" dirty="0">
                <a:latin typeface="+mj-lt"/>
              </a:rPr>
            </a:br>
            <a:r>
              <a:rPr lang="en-GB" sz="3200" cap="none" dirty="0">
                <a:latin typeface="+mj-lt"/>
              </a:rPr>
              <a:t>Introduction &amp; Methodology</a:t>
            </a:r>
          </a:p>
        </p:txBody>
      </p:sp>
      <p:sp>
        <p:nvSpPr>
          <p:cNvPr id="7" name="Rectangle 6">
            <a:extLst>
              <a:ext uri="{FF2B5EF4-FFF2-40B4-BE49-F238E27FC236}">
                <a16:creationId xmlns:a16="http://schemas.microsoft.com/office/drawing/2014/main" id="{D547FD76-5857-02DA-69EA-4330CF27C154}"/>
              </a:ext>
            </a:extLst>
          </p:cNvPr>
          <p:cNvSpPr/>
          <p:nvPr/>
        </p:nvSpPr>
        <p:spPr>
          <a:xfrm>
            <a:off x="2055887" y="1294486"/>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
        <p:nvSpPr>
          <p:cNvPr id="15" name="Arrow: Chevron 14">
            <a:extLst>
              <a:ext uri="{FF2B5EF4-FFF2-40B4-BE49-F238E27FC236}">
                <a16:creationId xmlns:a16="http://schemas.microsoft.com/office/drawing/2014/main" id="{C9C95115-2379-1F5C-043F-9B11746261B3}"/>
              </a:ext>
            </a:extLst>
          </p:cNvPr>
          <p:cNvSpPr/>
          <p:nvPr/>
        </p:nvSpPr>
        <p:spPr>
          <a:xfrm rot="5400000">
            <a:off x="460510" y="997388"/>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6" name="TextBox 15">
            <a:extLst>
              <a:ext uri="{FF2B5EF4-FFF2-40B4-BE49-F238E27FC236}">
                <a16:creationId xmlns:a16="http://schemas.microsoft.com/office/drawing/2014/main" id="{BE4BEB4E-5B32-2277-33C5-F11C82549CC5}"/>
              </a:ext>
            </a:extLst>
          </p:cNvPr>
          <p:cNvSpPr txBox="1"/>
          <p:nvPr/>
        </p:nvSpPr>
        <p:spPr>
          <a:xfrm>
            <a:off x="371014" y="150739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3" name="Arrow: Chevron 2">
            <a:extLst>
              <a:ext uri="{FF2B5EF4-FFF2-40B4-BE49-F238E27FC236}">
                <a16:creationId xmlns:a16="http://schemas.microsoft.com/office/drawing/2014/main" id="{77262FE6-897F-DDD7-03D9-DACDA6349493}"/>
              </a:ext>
            </a:extLst>
          </p:cNvPr>
          <p:cNvSpPr/>
          <p:nvPr/>
        </p:nvSpPr>
        <p:spPr>
          <a:xfrm rot="5400000">
            <a:off x="466606" y="1808156"/>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4" name="TextBox 3">
            <a:extLst>
              <a:ext uri="{FF2B5EF4-FFF2-40B4-BE49-F238E27FC236}">
                <a16:creationId xmlns:a16="http://schemas.microsoft.com/office/drawing/2014/main" id="{5DB0D914-CAE1-4A95-1A3C-4EE982C481B6}"/>
              </a:ext>
            </a:extLst>
          </p:cNvPr>
          <p:cNvSpPr txBox="1"/>
          <p:nvPr/>
        </p:nvSpPr>
        <p:spPr>
          <a:xfrm>
            <a:off x="340534" y="231816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8" name="Rectangle 7">
            <a:extLst>
              <a:ext uri="{FF2B5EF4-FFF2-40B4-BE49-F238E27FC236}">
                <a16:creationId xmlns:a16="http://schemas.microsoft.com/office/drawing/2014/main" id="{C80A31B0-7D5C-0BAE-8C53-9E56C82706B7}"/>
              </a:ext>
            </a:extLst>
          </p:cNvPr>
          <p:cNvSpPr/>
          <p:nvPr/>
        </p:nvSpPr>
        <p:spPr>
          <a:xfrm>
            <a:off x="2043695" y="2173501"/>
            <a:ext cx="2394928"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pic>
        <p:nvPicPr>
          <p:cNvPr id="13" name="Picture 12">
            <a:extLst>
              <a:ext uri="{FF2B5EF4-FFF2-40B4-BE49-F238E27FC236}">
                <a16:creationId xmlns:a16="http://schemas.microsoft.com/office/drawing/2014/main" id="{D7D1B030-4FB5-0FEE-BCA6-6A7E527CD330}"/>
              </a:ext>
            </a:extLst>
          </p:cNvPr>
          <p:cNvPicPr>
            <a:picLocks noChangeAspect="1"/>
          </p:cNvPicPr>
          <p:nvPr/>
        </p:nvPicPr>
        <p:blipFill>
          <a:blip r:embed="rId3"/>
          <a:stretch>
            <a:fillRect/>
          </a:stretch>
        </p:blipFill>
        <p:spPr>
          <a:xfrm>
            <a:off x="6693271" y="752533"/>
            <a:ext cx="3016123" cy="3080187"/>
          </a:xfrm>
          <a:prstGeom prst="rect">
            <a:avLst/>
          </a:prstGeom>
        </p:spPr>
      </p:pic>
      <p:pic>
        <p:nvPicPr>
          <p:cNvPr id="18" name="Picture 17">
            <a:extLst>
              <a:ext uri="{FF2B5EF4-FFF2-40B4-BE49-F238E27FC236}">
                <a16:creationId xmlns:a16="http://schemas.microsoft.com/office/drawing/2014/main" id="{0AD0E840-ED13-9BD2-8B9E-9BDB62734A46}"/>
              </a:ext>
            </a:extLst>
          </p:cNvPr>
          <p:cNvPicPr>
            <a:picLocks noChangeAspect="1"/>
          </p:cNvPicPr>
          <p:nvPr/>
        </p:nvPicPr>
        <p:blipFill rotWithShape="1">
          <a:blip r:embed="rId4"/>
          <a:srcRect l="7570" t="40007" r="66953" b="27690"/>
          <a:stretch/>
        </p:blipFill>
        <p:spPr>
          <a:xfrm>
            <a:off x="1073160" y="3917741"/>
            <a:ext cx="7603480" cy="2711500"/>
          </a:xfrm>
          <a:prstGeom prst="rect">
            <a:avLst/>
          </a:prstGeom>
        </p:spPr>
      </p:pic>
    </p:spTree>
    <p:extLst>
      <p:ext uri="{BB962C8B-B14F-4D97-AF65-F5344CB8AC3E}">
        <p14:creationId xmlns:p14="http://schemas.microsoft.com/office/powerpoint/2010/main" val="3254587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31FA-B15E-9799-D1D9-624E866B697A}"/>
              </a:ext>
            </a:extLst>
          </p:cNvPr>
          <p:cNvSpPr>
            <a:spLocks noGrp="1"/>
          </p:cNvSpPr>
          <p:nvPr>
            <p:ph type="title"/>
          </p:nvPr>
        </p:nvSpPr>
        <p:spPr>
          <a:xfrm>
            <a:off x="174171" y="33453"/>
            <a:ext cx="9695545" cy="1438160"/>
          </a:xfrm>
        </p:spPr>
        <p:txBody>
          <a:bodyPr>
            <a:noAutofit/>
          </a:bodyPr>
          <a:lstStyle/>
          <a:p>
            <a:r>
              <a:rPr lang="en-GB" sz="3200" cap="none" dirty="0">
                <a:latin typeface="+mj-lt"/>
              </a:rPr>
              <a:t>Making This Fit In Primary Care: </a:t>
            </a:r>
            <a:br>
              <a:rPr lang="en-GB" sz="3200" cap="none" dirty="0">
                <a:latin typeface="+mj-lt"/>
              </a:rPr>
            </a:br>
            <a:r>
              <a:rPr lang="en-GB" sz="3200" cap="none" dirty="0">
                <a:latin typeface="+mj-lt"/>
              </a:rPr>
              <a:t>Introduction &amp; Methodology</a:t>
            </a:r>
          </a:p>
        </p:txBody>
      </p:sp>
      <p:sp>
        <p:nvSpPr>
          <p:cNvPr id="15" name="Arrow: Chevron 14">
            <a:extLst>
              <a:ext uri="{FF2B5EF4-FFF2-40B4-BE49-F238E27FC236}">
                <a16:creationId xmlns:a16="http://schemas.microsoft.com/office/drawing/2014/main" id="{C9C95115-2379-1F5C-043F-9B11746261B3}"/>
              </a:ext>
            </a:extLst>
          </p:cNvPr>
          <p:cNvSpPr/>
          <p:nvPr/>
        </p:nvSpPr>
        <p:spPr>
          <a:xfrm rot="5400000">
            <a:off x="460510" y="997388"/>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6" name="TextBox 15">
            <a:extLst>
              <a:ext uri="{FF2B5EF4-FFF2-40B4-BE49-F238E27FC236}">
                <a16:creationId xmlns:a16="http://schemas.microsoft.com/office/drawing/2014/main" id="{BE4BEB4E-5B32-2277-33C5-F11C82549CC5}"/>
              </a:ext>
            </a:extLst>
          </p:cNvPr>
          <p:cNvSpPr txBox="1"/>
          <p:nvPr/>
        </p:nvSpPr>
        <p:spPr>
          <a:xfrm>
            <a:off x="371014" y="150739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3" name="Arrow: Chevron 2">
            <a:extLst>
              <a:ext uri="{FF2B5EF4-FFF2-40B4-BE49-F238E27FC236}">
                <a16:creationId xmlns:a16="http://schemas.microsoft.com/office/drawing/2014/main" id="{77262FE6-897F-DDD7-03D9-DACDA6349493}"/>
              </a:ext>
            </a:extLst>
          </p:cNvPr>
          <p:cNvSpPr/>
          <p:nvPr/>
        </p:nvSpPr>
        <p:spPr>
          <a:xfrm rot="5400000">
            <a:off x="466606" y="1808156"/>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4" name="TextBox 3">
            <a:extLst>
              <a:ext uri="{FF2B5EF4-FFF2-40B4-BE49-F238E27FC236}">
                <a16:creationId xmlns:a16="http://schemas.microsoft.com/office/drawing/2014/main" id="{5DB0D914-CAE1-4A95-1A3C-4EE982C481B6}"/>
              </a:ext>
            </a:extLst>
          </p:cNvPr>
          <p:cNvSpPr txBox="1"/>
          <p:nvPr/>
        </p:nvSpPr>
        <p:spPr>
          <a:xfrm>
            <a:off x="340534" y="231816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8" name="Rectangle 7">
            <a:extLst>
              <a:ext uri="{FF2B5EF4-FFF2-40B4-BE49-F238E27FC236}">
                <a16:creationId xmlns:a16="http://schemas.microsoft.com/office/drawing/2014/main" id="{C80A31B0-7D5C-0BAE-8C53-9E56C82706B7}"/>
              </a:ext>
            </a:extLst>
          </p:cNvPr>
          <p:cNvSpPr/>
          <p:nvPr/>
        </p:nvSpPr>
        <p:spPr>
          <a:xfrm>
            <a:off x="2043694" y="2173501"/>
            <a:ext cx="2483063"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sp>
        <p:nvSpPr>
          <p:cNvPr id="9" name="Arrow: Chevron 8">
            <a:extLst>
              <a:ext uri="{FF2B5EF4-FFF2-40B4-BE49-F238E27FC236}">
                <a16:creationId xmlns:a16="http://schemas.microsoft.com/office/drawing/2014/main" id="{F58A6DA1-F281-F54C-4DC5-84239A0821CF}"/>
              </a:ext>
            </a:extLst>
          </p:cNvPr>
          <p:cNvSpPr/>
          <p:nvPr/>
        </p:nvSpPr>
        <p:spPr>
          <a:xfrm rot="5400000">
            <a:off x="454414" y="2618924"/>
            <a:ext cx="900000" cy="1440000"/>
          </a:xfrm>
          <a:prstGeom prst="chevron">
            <a:avLst>
              <a:gd name="adj" fmla="val 20662"/>
            </a:avLst>
          </a:prstGeom>
          <a:solidFill>
            <a:schemeClr val="accent5">
              <a:lumMod val="20000"/>
              <a:lumOff val="80000"/>
            </a:schemeClr>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0" name="TextBox 9">
            <a:extLst>
              <a:ext uri="{FF2B5EF4-FFF2-40B4-BE49-F238E27FC236}">
                <a16:creationId xmlns:a16="http://schemas.microsoft.com/office/drawing/2014/main" id="{8B9DEA5A-3022-07B5-D5D0-80E39CB5C8EC}"/>
              </a:ext>
            </a:extLst>
          </p:cNvPr>
          <p:cNvSpPr txBox="1"/>
          <p:nvPr/>
        </p:nvSpPr>
        <p:spPr>
          <a:xfrm>
            <a:off x="328342" y="3128931"/>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Q2</a:t>
            </a:r>
          </a:p>
        </p:txBody>
      </p:sp>
      <p:pic>
        <p:nvPicPr>
          <p:cNvPr id="11" name="Picture 10">
            <a:extLst>
              <a:ext uri="{FF2B5EF4-FFF2-40B4-BE49-F238E27FC236}">
                <a16:creationId xmlns:a16="http://schemas.microsoft.com/office/drawing/2014/main" id="{32111AA8-BA0C-06D0-0ECD-1C1D56707296}"/>
              </a:ext>
            </a:extLst>
          </p:cNvPr>
          <p:cNvPicPr>
            <a:picLocks noChangeAspect="1"/>
          </p:cNvPicPr>
          <p:nvPr/>
        </p:nvPicPr>
        <p:blipFill>
          <a:blip r:embed="rId3"/>
          <a:stretch>
            <a:fillRect/>
          </a:stretch>
        </p:blipFill>
        <p:spPr>
          <a:xfrm>
            <a:off x="4529188" y="1267388"/>
            <a:ext cx="5092070" cy="3387468"/>
          </a:xfrm>
          <a:prstGeom prst="rect">
            <a:avLst/>
          </a:prstGeom>
        </p:spPr>
      </p:pic>
      <p:sp>
        <p:nvSpPr>
          <p:cNvPr id="5" name="Rectangle 4">
            <a:extLst>
              <a:ext uri="{FF2B5EF4-FFF2-40B4-BE49-F238E27FC236}">
                <a16:creationId xmlns:a16="http://schemas.microsoft.com/office/drawing/2014/main" id="{962B77A1-EC47-C08B-5190-9379E857CD9F}"/>
              </a:ext>
            </a:extLst>
          </p:cNvPr>
          <p:cNvSpPr/>
          <p:nvPr/>
        </p:nvSpPr>
        <p:spPr>
          <a:xfrm>
            <a:off x="2063891" y="2720118"/>
            <a:ext cx="2453105"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Older peoples Team (urgent &amp; proactive care)</a:t>
            </a:r>
          </a:p>
        </p:txBody>
      </p:sp>
      <p:pic>
        <p:nvPicPr>
          <p:cNvPr id="12" name="Picture 11">
            <a:extLst>
              <a:ext uri="{FF2B5EF4-FFF2-40B4-BE49-F238E27FC236}">
                <a16:creationId xmlns:a16="http://schemas.microsoft.com/office/drawing/2014/main" id="{5208F8AF-7E38-BD03-3E5F-D1F20790BD13}"/>
              </a:ext>
            </a:extLst>
          </p:cNvPr>
          <p:cNvPicPr>
            <a:picLocks noChangeAspect="1"/>
          </p:cNvPicPr>
          <p:nvPr/>
        </p:nvPicPr>
        <p:blipFill rotWithShape="1">
          <a:blip r:embed="rId4"/>
          <a:srcRect l="5671" t="29425" r="76868" b="56645"/>
          <a:stretch/>
        </p:blipFill>
        <p:spPr>
          <a:xfrm>
            <a:off x="196606" y="4510459"/>
            <a:ext cx="9410102" cy="2111409"/>
          </a:xfrm>
          <a:prstGeom prst="rect">
            <a:avLst/>
          </a:prstGeom>
        </p:spPr>
      </p:pic>
      <p:sp>
        <p:nvSpPr>
          <p:cNvPr id="6" name="Rectangle 5">
            <a:extLst>
              <a:ext uri="{FF2B5EF4-FFF2-40B4-BE49-F238E27FC236}">
                <a16:creationId xmlns:a16="http://schemas.microsoft.com/office/drawing/2014/main" id="{CE621935-05B4-220A-6FF6-FB492EFB83B9}"/>
              </a:ext>
            </a:extLst>
          </p:cNvPr>
          <p:cNvSpPr/>
          <p:nvPr/>
        </p:nvSpPr>
        <p:spPr>
          <a:xfrm>
            <a:off x="2074622" y="3369115"/>
            <a:ext cx="811511"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err="1">
                <a:ln>
                  <a:noFill/>
                </a:ln>
                <a:solidFill>
                  <a:srgbClr val="535353"/>
                </a:solidFill>
                <a:effectLst/>
                <a:uFillTx/>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sp>
        <p:nvSpPr>
          <p:cNvPr id="13" name="Rectangle 12">
            <a:extLst>
              <a:ext uri="{FF2B5EF4-FFF2-40B4-BE49-F238E27FC236}">
                <a16:creationId xmlns:a16="http://schemas.microsoft.com/office/drawing/2014/main" id="{5A15DE6C-2E9D-69FD-25E5-2B6578103A82}"/>
              </a:ext>
            </a:extLst>
          </p:cNvPr>
          <p:cNvSpPr/>
          <p:nvPr/>
        </p:nvSpPr>
        <p:spPr>
          <a:xfrm>
            <a:off x="2055887" y="1294486"/>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Tree>
    <p:extLst>
      <p:ext uri="{BB962C8B-B14F-4D97-AF65-F5344CB8AC3E}">
        <p14:creationId xmlns:p14="http://schemas.microsoft.com/office/powerpoint/2010/main" val="2100373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D8550E-FB4B-547E-361D-9188AD1091E2}"/>
              </a:ext>
            </a:extLst>
          </p:cNvPr>
          <p:cNvPicPr>
            <a:picLocks noChangeAspect="1"/>
          </p:cNvPicPr>
          <p:nvPr/>
        </p:nvPicPr>
        <p:blipFill>
          <a:blip r:embed="rId4"/>
          <a:stretch>
            <a:fillRect/>
          </a:stretch>
        </p:blipFill>
        <p:spPr>
          <a:xfrm>
            <a:off x="544787" y="305075"/>
            <a:ext cx="9285013" cy="5919729"/>
          </a:xfrm>
          <a:prstGeom prst="rect">
            <a:avLst/>
          </a:prstGeom>
        </p:spPr>
      </p:pic>
      <p:sp>
        <p:nvSpPr>
          <p:cNvPr id="4" name="Rectangle 3">
            <a:extLst>
              <a:ext uri="{FF2B5EF4-FFF2-40B4-BE49-F238E27FC236}">
                <a16:creationId xmlns:a16="http://schemas.microsoft.com/office/drawing/2014/main" id="{7356B672-F40D-4D46-81AE-45ECDEA6564C}"/>
              </a:ext>
            </a:extLst>
          </p:cNvPr>
          <p:cNvSpPr/>
          <p:nvPr/>
        </p:nvSpPr>
        <p:spPr>
          <a:xfrm>
            <a:off x="3653791" y="1525972"/>
            <a:ext cx="4084319" cy="420412"/>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6" name="Arrow: Down 5">
            <a:extLst>
              <a:ext uri="{FF2B5EF4-FFF2-40B4-BE49-F238E27FC236}">
                <a16:creationId xmlns:a16="http://schemas.microsoft.com/office/drawing/2014/main" id="{859A64ED-6A00-6823-ED47-2E2077CB4B11}"/>
              </a:ext>
            </a:extLst>
          </p:cNvPr>
          <p:cNvSpPr/>
          <p:nvPr/>
        </p:nvSpPr>
        <p:spPr>
          <a:xfrm rot="5400000">
            <a:off x="7080229" y="1242786"/>
            <a:ext cx="469942" cy="89154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8" name="TextBox 7">
            <a:extLst>
              <a:ext uri="{FF2B5EF4-FFF2-40B4-BE49-F238E27FC236}">
                <a16:creationId xmlns:a16="http://schemas.microsoft.com/office/drawing/2014/main" id="{2A491FD9-A3B0-EB3D-58CD-1FD4D90E32CF}"/>
              </a:ext>
            </a:extLst>
          </p:cNvPr>
          <p:cNvSpPr txBox="1"/>
          <p:nvPr/>
        </p:nvSpPr>
        <p:spPr>
          <a:xfrm>
            <a:off x="7760970" y="1332092"/>
            <a:ext cx="194691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b="1" dirty="0">
                <a:solidFill>
                  <a:srgbClr val="535353"/>
                </a:solidFill>
                <a:latin typeface="Gill Sans Light"/>
                <a:ea typeface="Gill Sans Light"/>
                <a:cs typeface="Gill Sans Light"/>
                <a:sym typeface="Gill Sans Light"/>
              </a:rPr>
              <a:t>Tip: right click here to view the previous care and support plan</a:t>
            </a:r>
            <a:endParaRPr kumimoji="0" lang="en-GB" sz="3600" b="1"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10" name="Rectangle 9">
            <a:extLst>
              <a:ext uri="{FF2B5EF4-FFF2-40B4-BE49-F238E27FC236}">
                <a16:creationId xmlns:a16="http://schemas.microsoft.com/office/drawing/2014/main" id="{A399B469-AB4F-0362-D9F0-2AE2752CE26E}"/>
              </a:ext>
            </a:extLst>
          </p:cNvPr>
          <p:cNvSpPr/>
          <p:nvPr/>
        </p:nvSpPr>
        <p:spPr>
          <a:xfrm>
            <a:off x="651467" y="1706248"/>
            <a:ext cx="2811823" cy="221090"/>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1" name="Rectangle 10">
            <a:extLst>
              <a:ext uri="{FF2B5EF4-FFF2-40B4-BE49-F238E27FC236}">
                <a16:creationId xmlns:a16="http://schemas.microsoft.com/office/drawing/2014/main" id="{C00C6A52-4728-2A3C-C67E-391AFD2D1C9A}"/>
              </a:ext>
            </a:extLst>
          </p:cNvPr>
          <p:cNvSpPr/>
          <p:nvPr/>
        </p:nvSpPr>
        <p:spPr>
          <a:xfrm>
            <a:off x="655277" y="1458596"/>
            <a:ext cx="2808013" cy="198232"/>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2" name="Rectangle 11">
            <a:extLst>
              <a:ext uri="{FF2B5EF4-FFF2-40B4-BE49-F238E27FC236}">
                <a16:creationId xmlns:a16="http://schemas.microsoft.com/office/drawing/2014/main" id="{79939A83-0608-1383-1E9A-B24AF1D16CCF}"/>
              </a:ext>
            </a:extLst>
          </p:cNvPr>
          <p:cNvSpPr/>
          <p:nvPr/>
        </p:nvSpPr>
        <p:spPr>
          <a:xfrm>
            <a:off x="647657" y="1972948"/>
            <a:ext cx="2815633" cy="232520"/>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3" name="Rectangle 12">
            <a:extLst>
              <a:ext uri="{FF2B5EF4-FFF2-40B4-BE49-F238E27FC236}">
                <a16:creationId xmlns:a16="http://schemas.microsoft.com/office/drawing/2014/main" id="{A50486D2-F26E-4C39-141B-982F2639097F}"/>
              </a:ext>
            </a:extLst>
          </p:cNvPr>
          <p:cNvSpPr/>
          <p:nvPr/>
        </p:nvSpPr>
        <p:spPr>
          <a:xfrm>
            <a:off x="651467" y="2243458"/>
            <a:ext cx="2815633" cy="251460"/>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4" name="Rectangle 13">
            <a:extLst>
              <a:ext uri="{FF2B5EF4-FFF2-40B4-BE49-F238E27FC236}">
                <a16:creationId xmlns:a16="http://schemas.microsoft.com/office/drawing/2014/main" id="{D6F73D9A-BC50-D958-479D-D36D0AA0BF02}"/>
              </a:ext>
            </a:extLst>
          </p:cNvPr>
          <p:cNvSpPr/>
          <p:nvPr/>
        </p:nvSpPr>
        <p:spPr>
          <a:xfrm>
            <a:off x="655277" y="2521588"/>
            <a:ext cx="2815633" cy="281940"/>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5" name="Rectangle 14">
            <a:extLst>
              <a:ext uri="{FF2B5EF4-FFF2-40B4-BE49-F238E27FC236}">
                <a16:creationId xmlns:a16="http://schemas.microsoft.com/office/drawing/2014/main" id="{5C5A1403-4A94-E42D-9F86-2C0106E141F7}"/>
              </a:ext>
            </a:extLst>
          </p:cNvPr>
          <p:cNvSpPr/>
          <p:nvPr/>
        </p:nvSpPr>
        <p:spPr>
          <a:xfrm>
            <a:off x="666707" y="4887598"/>
            <a:ext cx="2796583" cy="245104"/>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6" name="Rectangle 15">
            <a:extLst>
              <a:ext uri="{FF2B5EF4-FFF2-40B4-BE49-F238E27FC236}">
                <a16:creationId xmlns:a16="http://schemas.microsoft.com/office/drawing/2014/main" id="{07148BE6-C444-8063-5393-F49FF64853B4}"/>
              </a:ext>
            </a:extLst>
          </p:cNvPr>
          <p:cNvSpPr/>
          <p:nvPr/>
        </p:nvSpPr>
        <p:spPr>
          <a:xfrm>
            <a:off x="659087" y="5154298"/>
            <a:ext cx="2804203" cy="245104"/>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7" name="Rectangle 16">
            <a:extLst>
              <a:ext uri="{FF2B5EF4-FFF2-40B4-BE49-F238E27FC236}">
                <a16:creationId xmlns:a16="http://schemas.microsoft.com/office/drawing/2014/main" id="{1C1A3BE1-F425-272C-AC4B-6489142A0A51}"/>
              </a:ext>
            </a:extLst>
          </p:cNvPr>
          <p:cNvSpPr/>
          <p:nvPr/>
        </p:nvSpPr>
        <p:spPr>
          <a:xfrm>
            <a:off x="674327" y="5523868"/>
            <a:ext cx="2777533" cy="263042"/>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8" name="TextBox 17">
            <a:extLst>
              <a:ext uri="{FF2B5EF4-FFF2-40B4-BE49-F238E27FC236}">
                <a16:creationId xmlns:a16="http://schemas.microsoft.com/office/drawing/2014/main" id="{3F00E563-6316-B43C-EB0F-1A1DF4A53FB7}"/>
              </a:ext>
            </a:extLst>
          </p:cNvPr>
          <p:cNvSpPr txBox="1"/>
          <p:nvPr/>
        </p:nvSpPr>
        <p:spPr>
          <a:xfrm>
            <a:off x="11387" y="1389492"/>
            <a:ext cx="28579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rPr>
              <a:t>1</a:t>
            </a:r>
          </a:p>
        </p:txBody>
      </p:sp>
      <p:sp>
        <p:nvSpPr>
          <p:cNvPr id="19" name="TextBox 18">
            <a:extLst>
              <a:ext uri="{FF2B5EF4-FFF2-40B4-BE49-F238E27FC236}">
                <a16:creationId xmlns:a16="http://schemas.microsoft.com/office/drawing/2014/main" id="{2861654F-CA6F-96C8-BFF8-1CD577BA2A7B}"/>
              </a:ext>
            </a:extLst>
          </p:cNvPr>
          <p:cNvSpPr txBox="1"/>
          <p:nvPr/>
        </p:nvSpPr>
        <p:spPr>
          <a:xfrm>
            <a:off x="38057" y="1636355"/>
            <a:ext cx="24384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rPr>
              <a:t>2</a:t>
            </a:r>
          </a:p>
        </p:txBody>
      </p:sp>
      <p:sp>
        <p:nvSpPr>
          <p:cNvPr id="20" name="TextBox 19">
            <a:extLst>
              <a:ext uri="{FF2B5EF4-FFF2-40B4-BE49-F238E27FC236}">
                <a16:creationId xmlns:a16="http://schemas.microsoft.com/office/drawing/2014/main" id="{9FD40D63-69BF-3693-7D39-9739A73CEF48}"/>
              </a:ext>
            </a:extLst>
          </p:cNvPr>
          <p:cNvSpPr txBox="1"/>
          <p:nvPr/>
        </p:nvSpPr>
        <p:spPr>
          <a:xfrm>
            <a:off x="49487" y="1917657"/>
            <a:ext cx="201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rPr>
              <a:t>3</a:t>
            </a:r>
          </a:p>
        </p:txBody>
      </p:sp>
      <p:sp>
        <p:nvSpPr>
          <p:cNvPr id="21" name="TextBox 20">
            <a:extLst>
              <a:ext uri="{FF2B5EF4-FFF2-40B4-BE49-F238E27FC236}">
                <a16:creationId xmlns:a16="http://schemas.microsoft.com/office/drawing/2014/main" id="{85677A28-DD63-5D78-4F6E-E842AE1AAAE5}"/>
              </a:ext>
            </a:extLst>
          </p:cNvPr>
          <p:cNvSpPr txBox="1"/>
          <p:nvPr/>
        </p:nvSpPr>
        <p:spPr>
          <a:xfrm>
            <a:off x="53297" y="2207217"/>
            <a:ext cx="201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rPr>
              <a:t>4</a:t>
            </a:r>
          </a:p>
        </p:txBody>
      </p:sp>
      <p:sp>
        <p:nvSpPr>
          <p:cNvPr id="22" name="TextBox 21">
            <a:extLst>
              <a:ext uri="{FF2B5EF4-FFF2-40B4-BE49-F238E27FC236}">
                <a16:creationId xmlns:a16="http://schemas.microsoft.com/office/drawing/2014/main" id="{DCD1A657-4E5C-F9B6-A99F-CA83507A057B}"/>
              </a:ext>
            </a:extLst>
          </p:cNvPr>
          <p:cNvSpPr txBox="1"/>
          <p:nvPr/>
        </p:nvSpPr>
        <p:spPr>
          <a:xfrm>
            <a:off x="45677" y="2473917"/>
            <a:ext cx="201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rPr>
              <a:t>5</a:t>
            </a:r>
          </a:p>
        </p:txBody>
      </p:sp>
      <p:sp>
        <p:nvSpPr>
          <p:cNvPr id="23" name="TextBox 22">
            <a:extLst>
              <a:ext uri="{FF2B5EF4-FFF2-40B4-BE49-F238E27FC236}">
                <a16:creationId xmlns:a16="http://schemas.microsoft.com/office/drawing/2014/main" id="{A756C5F8-139A-534E-A86D-DBCA38F08D71}"/>
              </a:ext>
            </a:extLst>
          </p:cNvPr>
          <p:cNvSpPr txBox="1"/>
          <p:nvPr/>
        </p:nvSpPr>
        <p:spPr>
          <a:xfrm>
            <a:off x="45677" y="4817067"/>
            <a:ext cx="201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1600" b="1" dirty="0">
                <a:solidFill>
                  <a:schemeClr val="accent5">
                    <a:lumMod val="75000"/>
                  </a:schemeClr>
                </a:solidFill>
                <a:latin typeface="Gill Sans Light"/>
                <a:ea typeface="Gill Sans Light"/>
                <a:cs typeface="Gill Sans Light"/>
                <a:sym typeface="Gill Sans Light"/>
              </a:rPr>
              <a:t>6</a:t>
            </a:r>
            <a:endPar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endParaRPr>
          </a:p>
        </p:txBody>
      </p:sp>
      <p:sp>
        <p:nvSpPr>
          <p:cNvPr id="24" name="TextBox 23">
            <a:extLst>
              <a:ext uri="{FF2B5EF4-FFF2-40B4-BE49-F238E27FC236}">
                <a16:creationId xmlns:a16="http://schemas.microsoft.com/office/drawing/2014/main" id="{782DEDFB-046B-31D6-0233-28F1431C020C}"/>
              </a:ext>
            </a:extLst>
          </p:cNvPr>
          <p:cNvSpPr txBox="1"/>
          <p:nvPr/>
        </p:nvSpPr>
        <p:spPr>
          <a:xfrm>
            <a:off x="45677" y="5079957"/>
            <a:ext cx="201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rPr>
              <a:t>7</a:t>
            </a:r>
          </a:p>
        </p:txBody>
      </p:sp>
      <p:sp>
        <p:nvSpPr>
          <p:cNvPr id="25" name="TextBox 24">
            <a:extLst>
              <a:ext uri="{FF2B5EF4-FFF2-40B4-BE49-F238E27FC236}">
                <a16:creationId xmlns:a16="http://schemas.microsoft.com/office/drawing/2014/main" id="{70FBC219-DB6F-C6B1-431C-F22092580BB4}"/>
              </a:ext>
            </a:extLst>
          </p:cNvPr>
          <p:cNvSpPr txBox="1"/>
          <p:nvPr/>
        </p:nvSpPr>
        <p:spPr>
          <a:xfrm>
            <a:off x="49487" y="5460957"/>
            <a:ext cx="2019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1600" b="1" dirty="0">
                <a:solidFill>
                  <a:schemeClr val="accent5">
                    <a:lumMod val="75000"/>
                  </a:schemeClr>
                </a:solidFill>
                <a:latin typeface="Gill Sans Light"/>
                <a:ea typeface="Gill Sans Light"/>
                <a:cs typeface="Gill Sans Light"/>
                <a:sym typeface="Gill Sans Light"/>
              </a:rPr>
              <a:t>8</a:t>
            </a:r>
            <a:endParaRPr kumimoji="0" lang="en-GB" sz="1600" b="1" i="0" u="none" strike="noStrike" cap="none" spc="0" normalizeH="0" baseline="0" dirty="0">
              <a:ln>
                <a:noFill/>
              </a:ln>
              <a:solidFill>
                <a:schemeClr val="accent5">
                  <a:lumMod val="75000"/>
                </a:schemeClr>
              </a:solidFill>
              <a:effectLst/>
              <a:uFillTx/>
              <a:latin typeface="Gill Sans Light"/>
              <a:ea typeface="Gill Sans Light"/>
              <a:cs typeface="Gill Sans Light"/>
              <a:sym typeface="Gill Sans Light"/>
            </a:endParaRPr>
          </a:p>
        </p:txBody>
      </p:sp>
      <p:sp>
        <p:nvSpPr>
          <p:cNvPr id="26" name="Arrow: Down 25">
            <a:extLst>
              <a:ext uri="{FF2B5EF4-FFF2-40B4-BE49-F238E27FC236}">
                <a16:creationId xmlns:a16="http://schemas.microsoft.com/office/drawing/2014/main" id="{D012BD93-86B1-64A2-2EA8-BB1DEEF2F9A8}"/>
              </a:ext>
            </a:extLst>
          </p:cNvPr>
          <p:cNvSpPr/>
          <p:nvPr/>
        </p:nvSpPr>
        <p:spPr>
          <a:xfrm rot="16200000">
            <a:off x="367566" y="140691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28" name="Arrow: Down 27">
            <a:extLst>
              <a:ext uri="{FF2B5EF4-FFF2-40B4-BE49-F238E27FC236}">
                <a16:creationId xmlns:a16="http://schemas.microsoft.com/office/drawing/2014/main" id="{709A04AE-F1AE-E24F-0012-34CAD337CBDE}"/>
              </a:ext>
            </a:extLst>
          </p:cNvPr>
          <p:cNvSpPr/>
          <p:nvPr/>
        </p:nvSpPr>
        <p:spPr>
          <a:xfrm rot="16200000">
            <a:off x="371376" y="166218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29" name="Arrow: Down 28">
            <a:extLst>
              <a:ext uri="{FF2B5EF4-FFF2-40B4-BE49-F238E27FC236}">
                <a16:creationId xmlns:a16="http://schemas.microsoft.com/office/drawing/2014/main" id="{26DE454F-06FF-A2F1-678C-E403A4616712}"/>
              </a:ext>
            </a:extLst>
          </p:cNvPr>
          <p:cNvSpPr/>
          <p:nvPr/>
        </p:nvSpPr>
        <p:spPr>
          <a:xfrm rot="16200000">
            <a:off x="363756" y="192888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30" name="Arrow: Down 29">
            <a:extLst>
              <a:ext uri="{FF2B5EF4-FFF2-40B4-BE49-F238E27FC236}">
                <a16:creationId xmlns:a16="http://schemas.microsoft.com/office/drawing/2014/main" id="{EFB93FDA-7D19-8A51-C436-2968E8A77D11}"/>
              </a:ext>
            </a:extLst>
          </p:cNvPr>
          <p:cNvSpPr/>
          <p:nvPr/>
        </p:nvSpPr>
        <p:spPr>
          <a:xfrm rot="16200000">
            <a:off x="356136" y="221844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31" name="Arrow: Down 30">
            <a:extLst>
              <a:ext uri="{FF2B5EF4-FFF2-40B4-BE49-F238E27FC236}">
                <a16:creationId xmlns:a16="http://schemas.microsoft.com/office/drawing/2014/main" id="{CAE13C1A-AD0A-2B2E-5A0C-467AF71EC175}"/>
              </a:ext>
            </a:extLst>
          </p:cNvPr>
          <p:cNvSpPr/>
          <p:nvPr/>
        </p:nvSpPr>
        <p:spPr>
          <a:xfrm rot="16200000">
            <a:off x="371376" y="249657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32" name="Arrow: Down 31">
            <a:extLst>
              <a:ext uri="{FF2B5EF4-FFF2-40B4-BE49-F238E27FC236}">
                <a16:creationId xmlns:a16="http://schemas.microsoft.com/office/drawing/2014/main" id="{84B1372A-0AD5-4695-BF14-072DEEB28413}"/>
              </a:ext>
            </a:extLst>
          </p:cNvPr>
          <p:cNvSpPr/>
          <p:nvPr/>
        </p:nvSpPr>
        <p:spPr>
          <a:xfrm rot="16200000">
            <a:off x="386616" y="484353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33" name="Arrow: Down 32">
            <a:extLst>
              <a:ext uri="{FF2B5EF4-FFF2-40B4-BE49-F238E27FC236}">
                <a16:creationId xmlns:a16="http://schemas.microsoft.com/office/drawing/2014/main" id="{A3986E5D-6FA4-FE6B-CDB0-8B2281DC46A8}"/>
              </a:ext>
            </a:extLst>
          </p:cNvPr>
          <p:cNvSpPr/>
          <p:nvPr/>
        </p:nvSpPr>
        <p:spPr>
          <a:xfrm rot="16200000">
            <a:off x="378996" y="509880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34" name="Arrow: Down 33">
            <a:extLst>
              <a:ext uri="{FF2B5EF4-FFF2-40B4-BE49-F238E27FC236}">
                <a16:creationId xmlns:a16="http://schemas.microsoft.com/office/drawing/2014/main" id="{FDB0E1AB-0F5C-35D3-8078-EA44DA2A6E26}"/>
              </a:ext>
            </a:extLst>
          </p:cNvPr>
          <p:cNvSpPr/>
          <p:nvPr/>
        </p:nvSpPr>
        <p:spPr>
          <a:xfrm rot="16200000">
            <a:off x="371376" y="5468373"/>
            <a:ext cx="198231" cy="323850"/>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2" name="Rectangle 1">
            <a:extLst>
              <a:ext uri="{FF2B5EF4-FFF2-40B4-BE49-F238E27FC236}">
                <a16:creationId xmlns:a16="http://schemas.microsoft.com/office/drawing/2014/main" id="{F87C4441-04F3-6229-D580-B6A01D382DF0}"/>
              </a:ext>
            </a:extLst>
          </p:cNvPr>
          <p:cNvSpPr/>
          <p:nvPr/>
        </p:nvSpPr>
        <p:spPr>
          <a:xfrm>
            <a:off x="3697607" y="3875387"/>
            <a:ext cx="4084318" cy="1204569"/>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1145764213"/>
      </p:ext>
    </p:extLst>
  </p:cSld>
  <p:clrMapOvr>
    <a:masterClrMapping/>
  </p:clrMapOvr>
  <p:transition spd="med" advTm="226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p:bldP spid="24" grpId="0"/>
      <p:bldP spid="25" grpId="0"/>
      <p:bldP spid="26" grpId="0" animBg="1"/>
      <p:bldP spid="28" grpId="0" animBg="1"/>
      <p:bldP spid="29" grpId="0" animBg="1"/>
      <p:bldP spid="30" grpId="0" animBg="1"/>
      <p:bldP spid="31" grpId="0" animBg="1"/>
      <p:bldP spid="32" grpId="0" animBg="1"/>
      <p:bldP spid="33" grpId="0" animBg="1"/>
      <p:bldP spid="3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31FA-B15E-9799-D1D9-624E866B697A}"/>
              </a:ext>
            </a:extLst>
          </p:cNvPr>
          <p:cNvSpPr>
            <a:spLocks noGrp="1"/>
          </p:cNvSpPr>
          <p:nvPr>
            <p:ph type="title"/>
          </p:nvPr>
        </p:nvSpPr>
        <p:spPr>
          <a:xfrm>
            <a:off x="174171" y="33453"/>
            <a:ext cx="9695545" cy="1438160"/>
          </a:xfrm>
        </p:spPr>
        <p:txBody>
          <a:bodyPr>
            <a:noAutofit/>
          </a:bodyPr>
          <a:lstStyle/>
          <a:p>
            <a:r>
              <a:rPr lang="en-GB" sz="3200" cap="none" dirty="0">
                <a:latin typeface="+mj-lt"/>
              </a:rPr>
              <a:t>Making This Fit In Primary Care: </a:t>
            </a:r>
            <a:br>
              <a:rPr lang="en-GB" sz="3200" cap="none" dirty="0">
                <a:latin typeface="+mj-lt"/>
              </a:rPr>
            </a:br>
            <a:r>
              <a:rPr lang="en-GB" sz="3200" cap="none" dirty="0">
                <a:latin typeface="+mj-lt"/>
              </a:rPr>
              <a:t>Introduction &amp; Methodology</a:t>
            </a:r>
          </a:p>
        </p:txBody>
      </p:sp>
      <p:sp>
        <p:nvSpPr>
          <p:cNvPr id="15" name="Arrow: Chevron 14">
            <a:extLst>
              <a:ext uri="{FF2B5EF4-FFF2-40B4-BE49-F238E27FC236}">
                <a16:creationId xmlns:a16="http://schemas.microsoft.com/office/drawing/2014/main" id="{C9C95115-2379-1F5C-043F-9B11746261B3}"/>
              </a:ext>
            </a:extLst>
          </p:cNvPr>
          <p:cNvSpPr/>
          <p:nvPr/>
        </p:nvSpPr>
        <p:spPr>
          <a:xfrm rot="5400000">
            <a:off x="460510" y="997388"/>
            <a:ext cx="900000" cy="1440000"/>
          </a:xfrm>
          <a:prstGeom prst="chevron">
            <a:avLst>
              <a:gd name="adj" fmla="val 20662"/>
            </a:avLst>
          </a:prstGeom>
          <a:solidFill>
            <a:srgbClr val="FF00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6" name="TextBox 15">
            <a:extLst>
              <a:ext uri="{FF2B5EF4-FFF2-40B4-BE49-F238E27FC236}">
                <a16:creationId xmlns:a16="http://schemas.microsoft.com/office/drawing/2014/main" id="{BE4BEB4E-5B32-2277-33C5-F11C82549CC5}"/>
              </a:ext>
            </a:extLst>
          </p:cNvPr>
          <p:cNvSpPr txBox="1"/>
          <p:nvPr/>
        </p:nvSpPr>
        <p:spPr>
          <a:xfrm>
            <a:off x="371014" y="1507395"/>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2018 Q4</a:t>
            </a:r>
          </a:p>
        </p:txBody>
      </p:sp>
      <p:sp>
        <p:nvSpPr>
          <p:cNvPr id="3" name="Arrow: Chevron 2">
            <a:extLst>
              <a:ext uri="{FF2B5EF4-FFF2-40B4-BE49-F238E27FC236}">
                <a16:creationId xmlns:a16="http://schemas.microsoft.com/office/drawing/2014/main" id="{77262FE6-897F-DDD7-03D9-DACDA6349493}"/>
              </a:ext>
            </a:extLst>
          </p:cNvPr>
          <p:cNvSpPr/>
          <p:nvPr/>
        </p:nvSpPr>
        <p:spPr>
          <a:xfrm rot="5400000">
            <a:off x="466606" y="1808156"/>
            <a:ext cx="900000" cy="1440000"/>
          </a:xfrm>
          <a:prstGeom prst="chevron">
            <a:avLst>
              <a:gd name="adj" fmla="val 20662"/>
            </a:avLst>
          </a:prstGeom>
          <a:solidFill>
            <a:srgbClr val="FFFF00"/>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4" name="TextBox 3">
            <a:extLst>
              <a:ext uri="{FF2B5EF4-FFF2-40B4-BE49-F238E27FC236}">
                <a16:creationId xmlns:a16="http://schemas.microsoft.com/office/drawing/2014/main" id="{5DB0D914-CAE1-4A95-1A3C-4EE982C481B6}"/>
              </a:ext>
            </a:extLst>
          </p:cNvPr>
          <p:cNvSpPr txBox="1"/>
          <p:nvPr/>
        </p:nvSpPr>
        <p:spPr>
          <a:xfrm>
            <a:off x="340534" y="2318163"/>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Q1</a:t>
            </a:r>
          </a:p>
        </p:txBody>
      </p:sp>
      <p:sp>
        <p:nvSpPr>
          <p:cNvPr id="8" name="Rectangle 7">
            <a:extLst>
              <a:ext uri="{FF2B5EF4-FFF2-40B4-BE49-F238E27FC236}">
                <a16:creationId xmlns:a16="http://schemas.microsoft.com/office/drawing/2014/main" id="{C80A31B0-7D5C-0BAE-8C53-9E56C82706B7}"/>
              </a:ext>
            </a:extLst>
          </p:cNvPr>
          <p:cNvSpPr/>
          <p:nvPr/>
        </p:nvSpPr>
        <p:spPr>
          <a:xfrm>
            <a:off x="2043694" y="2173501"/>
            <a:ext cx="2483063"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The Pathfields Tool</a:t>
            </a:r>
            <a:endParaRPr lang="en-GB" sz="1600" dirty="0">
              <a:solidFill>
                <a:srgbClr val="535353"/>
              </a:solidFill>
              <a:ea typeface="Gill Sans Light"/>
              <a:cs typeface="Gill Sans Light"/>
              <a:sym typeface="Gill Sans Light"/>
            </a:endParaRPr>
          </a:p>
        </p:txBody>
      </p:sp>
      <p:sp>
        <p:nvSpPr>
          <p:cNvPr id="9" name="Arrow: Chevron 8">
            <a:extLst>
              <a:ext uri="{FF2B5EF4-FFF2-40B4-BE49-F238E27FC236}">
                <a16:creationId xmlns:a16="http://schemas.microsoft.com/office/drawing/2014/main" id="{F58A6DA1-F281-F54C-4DC5-84239A0821CF}"/>
              </a:ext>
            </a:extLst>
          </p:cNvPr>
          <p:cNvSpPr/>
          <p:nvPr/>
        </p:nvSpPr>
        <p:spPr>
          <a:xfrm rot="5400000">
            <a:off x="454414" y="2618924"/>
            <a:ext cx="900000" cy="1440000"/>
          </a:xfrm>
          <a:prstGeom prst="chevron">
            <a:avLst>
              <a:gd name="adj" fmla="val 20662"/>
            </a:avLst>
          </a:prstGeom>
          <a:solidFill>
            <a:schemeClr val="accent5">
              <a:lumMod val="20000"/>
              <a:lumOff val="80000"/>
            </a:schemeClr>
          </a:solidFill>
          <a:ln w="25400" cap="flat">
            <a:noFill/>
            <a:prstDash val="solid"/>
            <a:roun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endParaRPr>
          </a:p>
        </p:txBody>
      </p:sp>
      <p:sp>
        <p:nvSpPr>
          <p:cNvPr id="10" name="TextBox 9">
            <a:extLst>
              <a:ext uri="{FF2B5EF4-FFF2-40B4-BE49-F238E27FC236}">
                <a16:creationId xmlns:a16="http://schemas.microsoft.com/office/drawing/2014/main" id="{8B9DEA5A-3022-07B5-D5D0-80E39CB5C8EC}"/>
              </a:ext>
            </a:extLst>
          </p:cNvPr>
          <p:cNvSpPr txBox="1"/>
          <p:nvPr/>
        </p:nvSpPr>
        <p:spPr>
          <a:xfrm>
            <a:off x="328342" y="3128931"/>
            <a:ext cx="10789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chemeClr val="tx1">
                    <a:lumMod val="50000"/>
                  </a:schemeClr>
                </a:solidFill>
                <a:effectLst/>
                <a:uFillTx/>
                <a:latin typeface="+mj-lt"/>
                <a:ea typeface="Gill Sans Light"/>
                <a:cs typeface="Gill Sans Light"/>
                <a:sym typeface="Gill Sans Light"/>
              </a:rPr>
              <a:t>2019 Q2</a:t>
            </a:r>
          </a:p>
        </p:txBody>
      </p:sp>
      <p:pic>
        <p:nvPicPr>
          <p:cNvPr id="11" name="Picture 10">
            <a:extLst>
              <a:ext uri="{FF2B5EF4-FFF2-40B4-BE49-F238E27FC236}">
                <a16:creationId xmlns:a16="http://schemas.microsoft.com/office/drawing/2014/main" id="{32111AA8-BA0C-06D0-0ECD-1C1D56707296}"/>
              </a:ext>
            </a:extLst>
          </p:cNvPr>
          <p:cNvPicPr>
            <a:picLocks noChangeAspect="1"/>
          </p:cNvPicPr>
          <p:nvPr/>
        </p:nvPicPr>
        <p:blipFill>
          <a:blip r:embed="rId3"/>
          <a:stretch>
            <a:fillRect/>
          </a:stretch>
        </p:blipFill>
        <p:spPr>
          <a:xfrm>
            <a:off x="4529188" y="1267388"/>
            <a:ext cx="5092070" cy="3387468"/>
          </a:xfrm>
          <a:prstGeom prst="rect">
            <a:avLst/>
          </a:prstGeom>
        </p:spPr>
      </p:pic>
      <p:pic>
        <p:nvPicPr>
          <p:cNvPr id="12" name="Picture 11">
            <a:extLst>
              <a:ext uri="{FF2B5EF4-FFF2-40B4-BE49-F238E27FC236}">
                <a16:creationId xmlns:a16="http://schemas.microsoft.com/office/drawing/2014/main" id="{5208F8AF-7E38-BD03-3E5F-D1F20790BD13}"/>
              </a:ext>
            </a:extLst>
          </p:cNvPr>
          <p:cNvPicPr>
            <a:picLocks noChangeAspect="1"/>
          </p:cNvPicPr>
          <p:nvPr/>
        </p:nvPicPr>
        <p:blipFill rotWithShape="1">
          <a:blip r:embed="rId4"/>
          <a:srcRect l="5671" t="29425" r="76868" b="56645"/>
          <a:stretch/>
        </p:blipFill>
        <p:spPr>
          <a:xfrm>
            <a:off x="196606" y="4510459"/>
            <a:ext cx="9410102" cy="2111409"/>
          </a:xfrm>
          <a:prstGeom prst="rect">
            <a:avLst/>
          </a:prstGeom>
        </p:spPr>
      </p:pic>
      <p:sp>
        <p:nvSpPr>
          <p:cNvPr id="6" name="Rectangle 5">
            <a:extLst>
              <a:ext uri="{FF2B5EF4-FFF2-40B4-BE49-F238E27FC236}">
                <a16:creationId xmlns:a16="http://schemas.microsoft.com/office/drawing/2014/main" id="{1D3258A7-624F-0197-1A25-FDAB059CB042}"/>
              </a:ext>
            </a:extLst>
          </p:cNvPr>
          <p:cNvSpPr/>
          <p:nvPr/>
        </p:nvSpPr>
        <p:spPr>
          <a:xfrm>
            <a:off x="7162735" y="2006996"/>
            <a:ext cx="1399142" cy="721536"/>
          </a:xfrm>
          <a:prstGeom prst="rect">
            <a:avLst/>
          </a:prstGeom>
          <a:noFill/>
          <a:ln w="254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13" name="Rectangle 12">
            <a:extLst>
              <a:ext uri="{FF2B5EF4-FFF2-40B4-BE49-F238E27FC236}">
                <a16:creationId xmlns:a16="http://schemas.microsoft.com/office/drawing/2014/main" id="{56FD5E3C-A894-C7A9-282F-4B98AD93B73A}"/>
              </a:ext>
            </a:extLst>
          </p:cNvPr>
          <p:cNvSpPr/>
          <p:nvPr/>
        </p:nvSpPr>
        <p:spPr>
          <a:xfrm>
            <a:off x="6268535" y="3205998"/>
            <a:ext cx="1399142" cy="721536"/>
          </a:xfrm>
          <a:prstGeom prst="rect">
            <a:avLst/>
          </a:prstGeom>
          <a:noFill/>
          <a:ln w="254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14" name="Rectangle 13">
            <a:extLst>
              <a:ext uri="{FF2B5EF4-FFF2-40B4-BE49-F238E27FC236}">
                <a16:creationId xmlns:a16="http://schemas.microsoft.com/office/drawing/2014/main" id="{9147F23F-A6E3-961D-849B-F2F8C3CCD787}"/>
              </a:ext>
            </a:extLst>
          </p:cNvPr>
          <p:cNvSpPr/>
          <p:nvPr/>
        </p:nvSpPr>
        <p:spPr>
          <a:xfrm>
            <a:off x="5475322" y="1917027"/>
            <a:ext cx="1399142" cy="721536"/>
          </a:xfrm>
          <a:prstGeom prst="rect">
            <a:avLst/>
          </a:prstGeom>
          <a:noFill/>
          <a:ln w="25400" cap="flat">
            <a:solidFill>
              <a:schemeClr val="accent5">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17" name="Rectangle 16">
            <a:extLst>
              <a:ext uri="{FF2B5EF4-FFF2-40B4-BE49-F238E27FC236}">
                <a16:creationId xmlns:a16="http://schemas.microsoft.com/office/drawing/2014/main" id="{CCA2A1BC-763F-9290-61CB-108D8579E96D}"/>
              </a:ext>
            </a:extLst>
          </p:cNvPr>
          <p:cNvSpPr/>
          <p:nvPr/>
        </p:nvSpPr>
        <p:spPr>
          <a:xfrm>
            <a:off x="2055887" y="1294486"/>
            <a:ext cx="2394928"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a:ln>
                  <a:noFill/>
                </a:ln>
                <a:solidFill>
                  <a:srgbClr val="535353"/>
                </a:solidFill>
                <a:effectLst/>
                <a:uFillTx/>
                <a:ea typeface="Gill Sans Light"/>
                <a:cs typeface="Gill Sans Light"/>
                <a:sym typeface="Gill Sans Light"/>
              </a:rPr>
              <a:t>Older peoples </a:t>
            </a:r>
            <a:r>
              <a:rPr lang="en-GB" sz="1600" dirty="0">
                <a:solidFill>
                  <a:srgbClr val="535353"/>
                </a:solidFill>
                <a:ea typeface="Gill Sans Light"/>
                <a:cs typeface="Gill Sans Light"/>
                <a:sym typeface="Gill Sans Light"/>
              </a:rPr>
              <a:t>Team (urgent care only)</a:t>
            </a:r>
          </a:p>
        </p:txBody>
      </p:sp>
      <p:sp>
        <p:nvSpPr>
          <p:cNvPr id="18" name="Rectangle 17">
            <a:extLst>
              <a:ext uri="{FF2B5EF4-FFF2-40B4-BE49-F238E27FC236}">
                <a16:creationId xmlns:a16="http://schemas.microsoft.com/office/drawing/2014/main" id="{95C40B5C-06EF-962A-3F43-20F095300EE3}"/>
              </a:ext>
            </a:extLst>
          </p:cNvPr>
          <p:cNvSpPr/>
          <p:nvPr/>
        </p:nvSpPr>
        <p:spPr>
          <a:xfrm>
            <a:off x="2063891" y="2720118"/>
            <a:ext cx="2453105" cy="595035"/>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1600" dirty="0">
                <a:solidFill>
                  <a:srgbClr val="535353"/>
                </a:solidFill>
                <a:ea typeface="Gill Sans Light"/>
                <a:cs typeface="Gill Sans Light"/>
                <a:sym typeface="Gill Sans Light"/>
              </a:rPr>
              <a:t>Older peoples Team (urgent &amp; proactive care)</a:t>
            </a:r>
          </a:p>
        </p:txBody>
      </p:sp>
      <p:sp>
        <p:nvSpPr>
          <p:cNvPr id="19" name="Rectangle 18">
            <a:extLst>
              <a:ext uri="{FF2B5EF4-FFF2-40B4-BE49-F238E27FC236}">
                <a16:creationId xmlns:a16="http://schemas.microsoft.com/office/drawing/2014/main" id="{4FA4B07D-18E0-A2CD-3AB1-F901DE440557}"/>
              </a:ext>
            </a:extLst>
          </p:cNvPr>
          <p:cNvSpPr/>
          <p:nvPr/>
        </p:nvSpPr>
        <p:spPr>
          <a:xfrm>
            <a:off x="2074622" y="3369115"/>
            <a:ext cx="811511" cy="348813"/>
          </a:xfrm>
          <a:prstGeom prst="rect">
            <a:avLst/>
          </a:prstGeom>
          <a:solidFill>
            <a:schemeClr val="bg1"/>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1600" i="0" u="none" strike="noStrike" cap="none" spc="0" normalizeH="0" baseline="0" dirty="0" err="1">
                <a:ln>
                  <a:noFill/>
                </a:ln>
                <a:solidFill>
                  <a:srgbClr val="535353"/>
                </a:solidFill>
                <a:effectLst/>
                <a:uFillTx/>
                <a:ea typeface="Gill Sans Light"/>
                <a:cs typeface="Gill Sans Light"/>
                <a:sym typeface="Gill Sans Light"/>
              </a:rPr>
              <a:t>iCGA</a:t>
            </a:r>
            <a:endParaRPr lang="en-GB" sz="1600" dirty="0">
              <a:solidFill>
                <a:srgbClr val="535353"/>
              </a:solidFill>
              <a:ea typeface="Gill Sans Light"/>
              <a:cs typeface="Gill Sans Light"/>
              <a:sym typeface="Gill Sans Light"/>
            </a:endParaRPr>
          </a:p>
        </p:txBody>
      </p:sp>
    </p:spTree>
    <p:extLst>
      <p:ext uri="{BB962C8B-B14F-4D97-AF65-F5344CB8AC3E}">
        <p14:creationId xmlns:p14="http://schemas.microsoft.com/office/powerpoint/2010/main" val="34186312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3"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184506-4ED3-480A-8B71-EFD958E34F8E}"/>
              </a:ext>
            </a:extLst>
          </p:cNvPr>
          <p:cNvPicPr>
            <a:picLocks noChangeAspect="1"/>
          </p:cNvPicPr>
          <p:nvPr/>
        </p:nvPicPr>
        <p:blipFill rotWithShape="1">
          <a:blip r:embed="rId4"/>
          <a:srcRect l="8933" t="17299" r="58775" b="13901"/>
          <a:stretch/>
        </p:blipFill>
        <p:spPr>
          <a:xfrm>
            <a:off x="148825" y="268550"/>
            <a:ext cx="9570237" cy="6207297"/>
          </a:xfrm>
          <a:prstGeom prst="rect">
            <a:avLst/>
          </a:prstGeom>
        </p:spPr>
      </p:pic>
      <p:sp>
        <p:nvSpPr>
          <p:cNvPr id="10" name="Rectangle 9">
            <a:extLst>
              <a:ext uri="{FF2B5EF4-FFF2-40B4-BE49-F238E27FC236}">
                <a16:creationId xmlns:a16="http://schemas.microsoft.com/office/drawing/2014/main" id="{C6E1E8DB-32C8-420D-8F87-A5304126F795}"/>
              </a:ext>
            </a:extLst>
          </p:cNvPr>
          <p:cNvSpPr/>
          <p:nvPr/>
        </p:nvSpPr>
        <p:spPr>
          <a:xfrm>
            <a:off x="1441525" y="5743178"/>
            <a:ext cx="1828799" cy="391562"/>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pic>
        <p:nvPicPr>
          <p:cNvPr id="4" name="Picture 3">
            <a:extLst>
              <a:ext uri="{FF2B5EF4-FFF2-40B4-BE49-F238E27FC236}">
                <a16:creationId xmlns:a16="http://schemas.microsoft.com/office/drawing/2014/main" id="{BBA491F8-09B4-8904-6220-6CFAB34A7BAE}"/>
              </a:ext>
            </a:extLst>
          </p:cNvPr>
          <p:cNvPicPr>
            <a:picLocks noChangeAspect="1"/>
          </p:cNvPicPr>
          <p:nvPr/>
        </p:nvPicPr>
        <p:blipFill rotWithShape="1">
          <a:blip r:embed="rId5"/>
          <a:srcRect l="2302" t="94676" r="50000"/>
          <a:stretch/>
        </p:blipFill>
        <p:spPr>
          <a:xfrm>
            <a:off x="167881" y="6459220"/>
            <a:ext cx="9579844" cy="325556"/>
          </a:xfrm>
          <a:prstGeom prst="rect">
            <a:avLst/>
          </a:prstGeom>
        </p:spPr>
      </p:pic>
      <p:pic>
        <p:nvPicPr>
          <p:cNvPr id="34" name="Picture 33">
            <a:extLst>
              <a:ext uri="{FF2B5EF4-FFF2-40B4-BE49-F238E27FC236}">
                <a16:creationId xmlns:a16="http://schemas.microsoft.com/office/drawing/2014/main" id="{58E33DAB-C3D0-A989-67D4-D12D1507C561}"/>
              </a:ext>
            </a:extLst>
          </p:cNvPr>
          <p:cNvPicPr>
            <a:picLocks noChangeAspect="1"/>
          </p:cNvPicPr>
          <p:nvPr/>
        </p:nvPicPr>
        <p:blipFill rotWithShape="1">
          <a:blip r:embed="rId6"/>
          <a:srcRect l="53049" t="18771" r="3056" b="15570"/>
          <a:stretch/>
        </p:blipFill>
        <p:spPr>
          <a:xfrm>
            <a:off x="125734" y="1128923"/>
            <a:ext cx="9654531" cy="4396247"/>
          </a:xfrm>
          <a:prstGeom prst="rect">
            <a:avLst/>
          </a:prstGeom>
        </p:spPr>
      </p:pic>
      <p:sp>
        <p:nvSpPr>
          <p:cNvPr id="9" name="Rectangle 8">
            <a:extLst>
              <a:ext uri="{FF2B5EF4-FFF2-40B4-BE49-F238E27FC236}">
                <a16:creationId xmlns:a16="http://schemas.microsoft.com/office/drawing/2014/main" id="{C61D4997-BDEA-4CDB-987A-DDECF7AB28F6}"/>
              </a:ext>
            </a:extLst>
          </p:cNvPr>
          <p:cNvSpPr/>
          <p:nvPr/>
        </p:nvSpPr>
        <p:spPr>
          <a:xfrm>
            <a:off x="294494" y="3550543"/>
            <a:ext cx="2713396" cy="1200476"/>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535353"/>
              </a:solidFill>
              <a:effectLst/>
              <a:uFillTx/>
              <a:latin typeface="Gill Sans Light"/>
              <a:ea typeface="Gill Sans Light"/>
              <a:cs typeface="Gill Sans Light"/>
              <a:sym typeface="Gill Sans Light"/>
            </a:endParaRPr>
          </a:p>
        </p:txBody>
      </p:sp>
      <p:sp>
        <p:nvSpPr>
          <p:cNvPr id="14" name="Rectangle 13">
            <a:extLst>
              <a:ext uri="{FF2B5EF4-FFF2-40B4-BE49-F238E27FC236}">
                <a16:creationId xmlns:a16="http://schemas.microsoft.com/office/drawing/2014/main" id="{97EE1278-AF20-432C-AEA9-E589FE4A0535}"/>
              </a:ext>
            </a:extLst>
          </p:cNvPr>
          <p:cNvSpPr/>
          <p:nvPr/>
        </p:nvSpPr>
        <p:spPr>
          <a:xfrm>
            <a:off x="3641200" y="1527586"/>
            <a:ext cx="1668111" cy="250925"/>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5" name="Rectangle 14">
            <a:extLst>
              <a:ext uri="{FF2B5EF4-FFF2-40B4-BE49-F238E27FC236}">
                <a16:creationId xmlns:a16="http://schemas.microsoft.com/office/drawing/2014/main" id="{1C4E68F7-B755-437D-AFB6-B24D30ABEC2B}"/>
              </a:ext>
            </a:extLst>
          </p:cNvPr>
          <p:cNvSpPr/>
          <p:nvPr/>
        </p:nvSpPr>
        <p:spPr>
          <a:xfrm>
            <a:off x="3642992" y="1895140"/>
            <a:ext cx="1668111" cy="250925"/>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6" name="Rectangle 15">
            <a:extLst>
              <a:ext uri="{FF2B5EF4-FFF2-40B4-BE49-F238E27FC236}">
                <a16:creationId xmlns:a16="http://schemas.microsoft.com/office/drawing/2014/main" id="{3223F748-DAFA-482B-BC5D-EF1E9900DD39}"/>
              </a:ext>
            </a:extLst>
          </p:cNvPr>
          <p:cNvSpPr/>
          <p:nvPr/>
        </p:nvSpPr>
        <p:spPr>
          <a:xfrm>
            <a:off x="3641200" y="2187919"/>
            <a:ext cx="1668111" cy="250925"/>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7" name="Rectangle 16">
            <a:extLst>
              <a:ext uri="{FF2B5EF4-FFF2-40B4-BE49-F238E27FC236}">
                <a16:creationId xmlns:a16="http://schemas.microsoft.com/office/drawing/2014/main" id="{33F21172-2C84-4DD7-92DA-0435BAB0913A}"/>
              </a:ext>
            </a:extLst>
          </p:cNvPr>
          <p:cNvSpPr/>
          <p:nvPr/>
        </p:nvSpPr>
        <p:spPr>
          <a:xfrm>
            <a:off x="3653750" y="2867445"/>
            <a:ext cx="1668111" cy="250925"/>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18" name="Rectangle 17">
            <a:extLst>
              <a:ext uri="{FF2B5EF4-FFF2-40B4-BE49-F238E27FC236}">
                <a16:creationId xmlns:a16="http://schemas.microsoft.com/office/drawing/2014/main" id="{C7F6A620-0759-46F0-A54B-602B7F2E5DDA}"/>
              </a:ext>
            </a:extLst>
          </p:cNvPr>
          <p:cNvSpPr/>
          <p:nvPr/>
        </p:nvSpPr>
        <p:spPr>
          <a:xfrm>
            <a:off x="6915102" y="1954836"/>
            <a:ext cx="1668111" cy="250925"/>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1973585244"/>
      </p:ext>
    </p:extLst>
  </p:cSld>
  <p:clrMapOvr>
    <a:masterClrMapping/>
  </p:clrMapOvr>
  <p:transition spd="med" advTm="792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184506-4ED3-480A-8B71-EFD958E34F8E}"/>
              </a:ext>
            </a:extLst>
          </p:cNvPr>
          <p:cNvPicPr>
            <a:picLocks noChangeAspect="1"/>
          </p:cNvPicPr>
          <p:nvPr/>
        </p:nvPicPr>
        <p:blipFill rotWithShape="1">
          <a:blip r:embed="rId4"/>
          <a:srcRect l="8933" t="17299" r="58775" b="13901"/>
          <a:stretch/>
        </p:blipFill>
        <p:spPr>
          <a:xfrm>
            <a:off x="167881" y="291410"/>
            <a:ext cx="9570237" cy="6207297"/>
          </a:xfrm>
          <a:prstGeom prst="rect">
            <a:avLst/>
          </a:prstGeom>
        </p:spPr>
      </p:pic>
      <p:pic>
        <p:nvPicPr>
          <p:cNvPr id="11" name="Picture 10">
            <a:extLst>
              <a:ext uri="{FF2B5EF4-FFF2-40B4-BE49-F238E27FC236}">
                <a16:creationId xmlns:a16="http://schemas.microsoft.com/office/drawing/2014/main" id="{1A8A9CF2-1D07-4D0A-B124-68E45EE1C0BE}"/>
              </a:ext>
            </a:extLst>
          </p:cNvPr>
          <p:cNvPicPr>
            <a:picLocks noChangeAspect="1"/>
          </p:cNvPicPr>
          <p:nvPr/>
        </p:nvPicPr>
        <p:blipFill rotWithShape="1">
          <a:blip r:embed="rId5"/>
          <a:srcRect l="67222" t="15987" r="17262" b="13777"/>
          <a:stretch/>
        </p:blipFill>
        <p:spPr>
          <a:xfrm>
            <a:off x="2572170" y="1"/>
            <a:ext cx="4976752" cy="6858000"/>
          </a:xfrm>
          <a:prstGeom prst="rect">
            <a:avLst/>
          </a:prstGeom>
        </p:spPr>
      </p:pic>
      <p:pic>
        <p:nvPicPr>
          <p:cNvPr id="14" name="Picture 13">
            <a:extLst>
              <a:ext uri="{FF2B5EF4-FFF2-40B4-BE49-F238E27FC236}">
                <a16:creationId xmlns:a16="http://schemas.microsoft.com/office/drawing/2014/main" id="{445F1242-294B-459B-A2E0-1620637372A3}"/>
              </a:ext>
            </a:extLst>
          </p:cNvPr>
          <p:cNvPicPr>
            <a:picLocks noChangeAspect="1"/>
          </p:cNvPicPr>
          <p:nvPr/>
        </p:nvPicPr>
        <p:blipFill rotWithShape="1">
          <a:blip r:embed="rId5"/>
          <a:srcRect l="13140" t="26288" r="63077" b="24161"/>
          <a:stretch/>
        </p:blipFill>
        <p:spPr>
          <a:xfrm>
            <a:off x="2573913" y="1481761"/>
            <a:ext cx="6140169" cy="3894477"/>
          </a:xfrm>
          <a:prstGeom prst="rect">
            <a:avLst/>
          </a:prstGeom>
        </p:spPr>
      </p:pic>
      <p:pic>
        <p:nvPicPr>
          <p:cNvPr id="2" name="Picture 1">
            <a:extLst>
              <a:ext uri="{FF2B5EF4-FFF2-40B4-BE49-F238E27FC236}">
                <a16:creationId xmlns:a16="http://schemas.microsoft.com/office/drawing/2014/main" id="{560B2EA7-E35B-4026-9959-8B1705BA316C}"/>
              </a:ext>
            </a:extLst>
          </p:cNvPr>
          <p:cNvPicPr>
            <a:picLocks noChangeAspect="1"/>
          </p:cNvPicPr>
          <p:nvPr/>
        </p:nvPicPr>
        <p:blipFill rotWithShape="1">
          <a:blip r:embed="rId6"/>
          <a:srcRect l="2302" t="94676" r="50000"/>
          <a:stretch/>
        </p:blipFill>
        <p:spPr>
          <a:xfrm>
            <a:off x="167881" y="6459220"/>
            <a:ext cx="9579844" cy="325556"/>
          </a:xfrm>
          <a:prstGeom prst="rect">
            <a:avLst/>
          </a:prstGeom>
        </p:spPr>
      </p:pic>
      <p:sp>
        <p:nvSpPr>
          <p:cNvPr id="7" name="Arrow: Down 6">
            <a:extLst>
              <a:ext uri="{FF2B5EF4-FFF2-40B4-BE49-F238E27FC236}">
                <a16:creationId xmlns:a16="http://schemas.microsoft.com/office/drawing/2014/main" id="{532CA8FC-1C1C-E57A-08BC-B64E0396B5B2}"/>
              </a:ext>
            </a:extLst>
          </p:cNvPr>
          <p:cNvSpPr/>
          <p:nvPr/>
        </p:nvSpPr>
        <p:spPr>
          <a:xfrm rot="16200000">
            <a:off x="2143364" y="4531767"/>
            <a:ext cx="427428" cy="1426101"/>
          </a:xfrm>
          <a:prstGeom prst="downArrow">
            <a:avLst/>
          </a:prstGeom>
          <a:solidFill>
            <a:srgbClr val="C00000"/>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
        <p:nvSpPr>
          <p:cNvPr id="9" name="Rectangle 8">
            <a:extLst>
              <a:ext uri="{FF2B5EF4-FFF2-40B4-BE49-F238E27FC236}">
                <a16:creationId xmlns:a16="http://schemas.microsoft.com/office/drawing/2014/main" id="{D2AAFD85-3177-71F5-42A4-22863EF58578}"/>
              </a:ext>
            </a:extLst>
          </p:cNvPr>
          <p:cNvSpPr/>
          <p:nvPr/>
        </p:nvSpPr>
        <p:spPr>
          <a:xfrm>
            <a:off x="3070129" y="4267200"/>
            <a:ext cx="4092671" cy="1905951"/>
          </a:xfrm>
          <a:prstGeom prst="rect">
            <a:avLst/>
          </a:prstGeom>
          <a:solidFill>
            <a:schemeClr val="accent5">
              <a:lumMod val="60000"/>
              <a:lumOff val="40000"/>
              <a:alpha val="4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535353"/>
              </a:solidFill>
              <a:effectLst/>
              <a:uFillTx/>
              <a:latin typeface="Gill Sans Light"/>
              <a:ea typeface="Gill Sans Light"/>
              <a:cs typeface="Gill Sans Light"/>
              <a:sym typeface="Gill Sans Light"/>
            </a:endParaRPr>
          </a:p>
        </p:txBody>
      </p:sp>
    </p:spTree>
    <p:custDataLst>
      <p:tags r:id="rId1"/>
    </p:custDataLst>
    <p:extLst>
      <p:ext uri="{BB962C8B-B14F-4D97-AF65-F5344CB8AC3E}">
        <p14:creationId xmlns:p14="http://schemas.microsoft.com/office/powerpoint/2010/main" val="3417600767"/>
      </p:ext>
    </p:extLst>
  </p:cSld>
  <p:clrMapOvr>
    <a:masterClrMapping/>
  </p:clrMapOvr>
  <p:transition spd="med" advTm="360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6|4.3"/>
</p:tagLst>
</file>

<file path=ppt/tags/tag10.xml><?xml version="1.0" encoding="utf-8"?>
<p:tagLst xmlns:a="http://schemas.openxmlformats.org/drawingml/2006/main" xmlns:r="http://schemas.openxmlformats.org/officeDocument/2006/relationships" xmlns:p="http://schemas.openxmlformats.org/presentationml/2006/main">
  <p:tag name="TIMING" val="|2|4.7|6.2|4.4|2.7|3.3|2.9"/>
</p:tagLst>
</file>

<file path=ppt/tags/tag11.xml><?xml version="1.0" encoding="utf-8"?>
<p:tagLst xmlns:a="http://schemas.openxmlformats.org/drawingml/2006/main" xmlns:r="http://schemas.openxmlformats.org/officeDocument/2006/relationships" xmlns:p="http://schemas.openxmlformats.org/presentationml/2006/main">
  <p:tag name="TIMING" val="|2|4.7|6.2|4.4|2.7|3.3|2.9"/>
</p:tagLst>
</file>

<file path=ppt/tags/tag12.xml><?xml version="1.0" encoding="utf-8"?>
<p:tagLst xmlns:a="http://schemas.openxmlformats.org/drawingml/2006/main" xmlns:r="http://schemas.openxmlformats.org/officeDocument/2006/relationships" xmlns:p="http://schemas.openxmlformats.org/presentationml/2006/main">
  <p:tag name="TIMING" val="|2|4.7|6.2|4.4|2.7|3.3|2.9"/>
</p:tagLst>
</file>

<file path=ppt/tags/tag13.xml><?xml version="1.0" encoding="utf-8"?>
<p:tagLst xmlns:a="http://schemas.openxmlformats.org/drawingml/2006/main" xmlns:r="http://schemas.openxmlformats.org/officeDocument/2006/relationships" xmlns:p="http://schemas.openxmlformats.org/presentationml/2006/main">
  <p:tag name="TIMING" val="|2|4.7|6.2|4.4|2.7|3.3|2.9"/>
</p:tagLst>
</file>

<file path=ppt/tags/tag14.xml><?xml version="1.0" encoding="utf-8"?>
<p:tagLst xmlns:a="http://schemas.openxmlformats.org/drawingml/2006/main" xmlns:r="http://schemas.openxmlformats.org/officeDocument/2006/relationships" xmlns:p="http://schemas.openxmlformats.org/presentationml/2006/main">
  <p:tag name="TIMING" val="|2|4.7|6.2|4.4|2.7|3.3|2.9"/>
</p:tagLst>
</file>

<file path=ppt/tags/tag15.xml><?xml version="1.0" encoding="utf-8"?>
<p:tagLst xmlns:a="http://schemas.openxmlformats.org/drawingml/2006/main" xmlns:r="http://schemas.openxmlformats.org/officeDocument/2006/relationships" xmlns:p="http://schemas.openxmlformats.org/presentationml/2006/main">
  <p:tag name="TIMING" val="|2|4.7|6.2|4.4|2.7|3.3|2.9"/>
</p:tagLst>
</file>

<file path=ppt/tags/tag16.xml><?xml version="1.0" encoding="utf-8"?>
<p:tagLst xmlns:a="http://schemas.openxmlformats.org/drawingml/2006/main" xmlns:r="http://schemas.openxmlformats.org/officeDocument/2006/relationships" xmlns:p="http://schemas.openxmlformats.org/presentationml/2006/main">
  <p:tag name="TIMING" val="|2|4.7|6.2|4.4|2.7|3.3|2.9"/>
</p:tagLst>
</file>

<file path=ppt/tags/tag17.xml><?xml version="1.0" encoding="utf-8"?>
<p:tagLst xmlns:a="http://schemas.openxmlformats.org/drawingml/2006/main" xmlns:r="http://schemas.openxmlformats.org/officeDocument/2006/relationships" xmlns:p="http://schemas.openxmlformats.org/presentationml/2006/main">
  <p:tag name="TIMING" val="|2|4.7|6.2|4.4|2.7|3.3|2.9"/>
</p:tagLst>
</file>

<file path=ppt/tags/tag2.xml><?xml version="1.0" encoding="utf-8"?>
<p:tagLst xmlns:a="http://schemas.openxmlformats.org/drawingml/2006/main" xmlns:r="http://schemas.openxmlformats.org/officeDocument/2006/relationships" xmlns:p="http://schemas.openxmlformats.org/presentationml/2006/main">
  <p:tag name="TIMING" val="|4.8|6.3|0.4|9.6|9.2|6|7.8|1.6|1|0.7|1.3|1.2|1.1"/>
</p:tagLst>
</file>

<file path=ppt/tags/tag3.xml><?xml version="1.0" encoding="utf-8"?>
<p:tagLst xmlns:a="http://schemas.openxmlformats.org/drawingml/2006/main" xmlns:r="http://schemas.openxmlformats.org/officeDocument/2006/relationships" xmlns:p="http://schemas.openxmlformats.org/presentationml/2006/main">
  <p:tag name="TIMING" val="|5.4|9.3|5"/>
</p:tagLst>
</file>

<file path=ppt/tags/tag4.xml><?xml version="1.0" encoding="utf-8"?>
<p:tagLst xmlns:a="http://schemas.openxmlformats.org/drawingml/2006/main" xmlns:r="http://schemas.openxmlformats.org/officeDocument/2006/relationships" xmlns:p="http://schemas.openxmlformats.org/presentationml/2006/main">
  <p:tag name="TIMING" val="|7|5.9"/>
</p:tagLst>
</file>

<file path=ppt/tags/tag5.xml><?xml version="1.0" encoding="utf-8"?>
<p:tagLst xmlns:a="http://schemas.openxmlformats.org/drawingml/2006/main" xmlns:r="http://schemas.openxmlformats.org/officeDocument/2006/relationships" xmlns:p="http://schemas.openxmlformats.org/presentationml/2006/main">
  <p:tag name="TIMING" val="|28.3"/>
</p:tagLst>
</file>

<file path=ppt/tags/tag6.xml><?xml version="1.0" encoding="utf-8"?>
<p:tagLst xmlns:a="http://schemas.openxmlformats.org/drawingml/2006/main" xmlns:r="http://schemas.openxmlformats.org/officeDocument/2006/relationships" xmlns:p="http://schemas.openxmlformats.org/presentationml/2006/main">
  <p:tag name="TIMING" val="|28.3"/>
</p:tagLst>
</file>

<file path=ppt/tags/tag7.xml><?xml version="1.0" encoding="utf-8"?>
<p:tagLst xmlns:a="http://schemas.openxmlformats.org/drawingml/2006/main" xmlns:r="http://schemas.openxmlformats.org/officeDocument/2006/relationships" xmlns:p="http://schemas.openxmlformats.org/presentationml/2006/main">
  <p:tag name="TIMING" val="|28.3"/>
</p:tagLst>
</file>

<file path=ppt/tags/tag8.xml><?xml version="1.0" encoding="utf-8"?>
<p:tagLst xmlns:a="http://schemas.openxmlformats.org/drawingml/2006/main" xmlns:r="http://schemas.openxmlformats.org/officeDocument/2006/relationships" xmlns:p="http://schemas.openxmlformats.org/presentationml/2006/main">
  <p:tag name="TIMING" val="|4.7"/>
</p:tagLst>
</file>

<file path=ppt/tags/tag9.xml><?xml version="1.0" encoding="utf-8"?>
<p:tagLst xmlns:a="http://schemas.openxmlformats.org/drawingml/2006/main" xmlns:r="http://schemas.openxmlformats.org/officeDocument/2006/relationships" xmlns:p="http://schemas.openxmlformats.org/presentationml/2006/main">
  <p:tag name="TIMING" val="|28.3"/>
</p:tagLst>
</file>

<file path=ppt/theme/theme1.xml><?xml version="1.0" encoding="utf-8"?>
<a:theme xmlns:a="http://schemas.openxmlformats.org/drawingml/2006/main" name="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Neue"/>
        <a:ea typeface="Helvetica Neue"/>
        <a:cs typeface="Helvetica Neue"/>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40053"/>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8052CC222B2D44B56F68B1DE4E511C" ma:contentTypeVersion="16" ma:contentTypeDescription="Create a new document." ma:contentTypeScope="" ma:versionID="62c836e651aa5803279b5841dffd0639">
  <xsd:schema xmlns:xsd="http://www.w3.org/2001/XMLSchema" xmlns:xs="http://www.w3.org/2001/XMLSchema" xmlns:p="http://schemas.microsoft.com/office/2006/metadata/properties" xmlns:ns1="http://schemas.microsoft.com/sharepoint/v3" xmlns:ns2="663f3f67-3798-47e6-bf8e-655da91c8724" xmlns:ns3="d2debbc2-b574-499b-bd69-77b06b27278a" targetNamespace="http://schemas.microsoft.com/office/2006/metadata/properties" ma:root="true" ma:fieldsID="04632a57e15ebfb3defa2453b67ed0ce" ns1:_="" ns2:_="" ns3:_="">
    <xsd:import namespace="http://schemas.microsoft.com/sharepoint/v3"/>
    <xsd:import namespace="663f3f67-3798-47e6-bf8e-655da91c8724"/>
    <xsd:import namespace="d2debbc2-b574-499b-bd69-77b06b27278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3f3f67-3798-47e6-bf8e-655da91c8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debbc2-b574-499b-bd69-77b06b27278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63f3f67-3798-47e6-bf8e-655da91c87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1C57E5-8B49-45D3-83FF-6BF8664B36B6}"/>
</file>

<file path=customXml/itemProps2.xml><?xml version="1.0" encoding="utf-8"?>
<ds:datastoreItem xmlns:ds="http://schemas.openxmlformats.org/officeDocument/2006/customXml" ds:itemID="{FE9A54F1-0F93-4BA5-832C-709F6E9A9376}"/>
</file>

<file path=customXml/itemProps3.xml><?xml version="1.0" encoding="utf-8"?>
<ds:datastoreItem xmlns:ds="http://schemas.openxmlformats.org/officeDocument/2006/customXml" ds:itemID="{3BB6B9E2-3A08-457A-9595-2BB2057EE108}"/>
</file>

<file path=docProps/app.xml><?xml version="1.0" encoding="utf-8"?>
<Properties xmlns="http://schemas.openxmlformats.org/officeDocument/2006/extended-properties" xmlns:vt="http://schemas.openxmlformats.org/officeDocument/2006/docPropsVTypes">
  <Template>Office Theme</Template>
  <TotalTime>5095</TotalTime>
  <Words>3666</Words>
  <Application>Microsoft Office PowerPoint</Application>
  <PresentationFormat>A4 Paper (210x297 mm)</PresentationFormat>
  <Paragraphs>334</Paragraphs>
  <Slides>30</Slides>
  <Notes>29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Calibri</vt:lpstr>
      <vt:lpstr>Garamond</vt:lpstr>
      <vt:lpstr>Georgia</vt:lpstr>
      <vt:lpstr>Gill Sans Light</vt:lpstr>
      <vt:lpstr>Helvetica Neue</vt:lpstr>
      <vt:lpstr>HelveticaLTStd-BoldCond</vt:lpstr>
      <vt:lpstr>HelveticaNeueLTStd-BdCn</vt:lpstr>
      <vt:lpstr>HelveticaNeueLTStd-Cn</vt:lpstr>
      <vt:lpstr>HelveticaNeueLTStd-CnO</vt:lpstr>
      <vt:lpstr>HelveticaNeueLTStd-Roman</vt:lpstr>
      <vt:lpstr>interfaceregular</vt:lpstr>
      <vt:lpstr>Times New Roman</vt:lpstr>
      <vt:lpstr>Wingdings</vt:lpstr>
      <vt:lpstr>Showroom</vt:lpstr>
      <vt:lpstr>Does proactive, community-based care in care homes improve survival?  Results of a quality improvement project</vt:lpstr>
      <vt:lpstr>Introduction: Enhanced Health in Care Home National Service Specification</vt:lpstr>
      <vt:lpstr>Making This Fit In Primary Care:  Introduction &amp; Methodology</vt:lpstr>
      <vt:lpstr>Making This Fit In Primary Care:  Introduction &amp; Methodology</vt:lpstr>
      <vt:lpstr>Making This Fit In Primary Care:  Introduction &amp; Methodology</vt:lpstr>
      <vt:lpstr>PowerPoint Presentation</vt:lpstr>
      <vt:lpstr>Making This Fit In Primary Care:  Introduction &amp;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Proactive IT-assisted CGA (i-CGA) in care homes:  does it improve survival, hospitalisation and achieving advance care planning preferences?</dc:title>
  <dc:creator>ATTWOOD, David (PATHFIELDS MEDICAL GROUP)</dc:creator>
  <cp:lastModifiedBy>ATTWOOD, David (PATHFIELDS MEDICAL GROUP)</cp:lastModifiedBy>
  <cp:revision>61</cp:revision>
  <dcterms:created xsi:type="dcterms:W3CDTF">2022-10-13T19:29:06Z</dcterms:created>
  <dcterms:modified xsi:type="dcterms:W3CDTF">2024-11-20T07:42:22Z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0x010100828052CC222B2D44B56F68B1DE4E511C</vt:lpwstr>
  </property>
</Properties>
</file>