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5" r:id="rId16"/>
    <p:sldId id="277" r:id="rId17"/>
    <p:sldId id="276" r:id="rId18"/>
    <p:sldId id="279" r:id="rId19"/>
    <p:sldId id="280" r:id="rId20"/>
    <p:sldId id="278" r:id="rId21"/>
    <p:sldId id="281" r:id="rId22"/>
    <p:sldId id="282" r:id="rId23"/>
    <p:sldId id="284" r:id="rId24"/>
    <p:sldId id="283" r:id="rId25"/>
    <p:sldId id="286" r:id="rId26"/>
    <p:sldId id="285" r:id="rId27"/>
    <p:sldId id="294" r:id="rId28"/>
    <p:sldId id="287" r:id="rId29"/>
    <p:sldId id="290" r:id="rId30"/>
    <p:sldId id="289" r:id="rId31"/>
    <p:sldId id="293"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2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RER, James (PATHFIELDS MEDICAL GROUP)" userId="60c108b4-8b3d-4391-8a9a-de0ed42d600d" providerId="ADAL" clId="{52968D28-522B-400E-8932-423C7B1908A0}"/>
    <pc:docChg chg="modSld">
      <pc:chgData name="BOORER, James (PATHFIELDS MEDICAL GROUP)" userId="60c108b4-8b3d-4391-8a9a-de0ed42d600d" providerId="ADAL" clId="{52968D28-522B-400E-8932-423C7B1908A0}" dt="2025-06-04T00:22:49.725" v="66" actId="20577"/>
      <pc:docMkLst>
        <pc:docMk/>
      </pc:docMkLst>
      <pc:sldChg chg="modSp mod">
        <pc:chgData name="BOORER, James (PATHFIELDS MEDICAL GROUP)" userId="60c108b4-8b3d-4391-8a9a-de0ed42d600d" providerId="ADAL" clId="{52968D28-522B-400E-8932-423C7B1908A0}" dt="2025-06-04T00:22:49.725" v="66" actId="20577"/>
        <pc:sldMkLst>
          <pc:docMk/>
          <pc:sldMk cId="2675590354" sldId="295"/>
        </pc:sldMkLst>
        <pc:spChg chg="mod">
          <ac:chgData name="BOORER, James (PATHFIELDS MEDICAL GROUP)" userId="60c108b4-8b3d-4391-8a9a-de0ed42d600d" providerId="ADAL" clId="{52968D28-522B-400E-8932-423C7B1908A0}" dt="2025-06-04T00:22:49.725" v="66" actId="20577"/>
          <ac:spMkLst>
            <pc:docMk/>
            <pc:sldMk cId="2675590354" sldId="295"/>
            <ac:spMk id="2" creationId="{758A818B-D3BB-27D1-08D4-6B497243C96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31913-AA98-47FA-8A17-CC177619352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7CFB5E4-4803-4B76-B142-C9B6C9FC7F86}">
      <dgm:prSet/>
      <dgm:spPr/>
      <dgm:t>
        <a:bodyPr/>
        <a:lstStyle/>
        <a:p>
          <a:pPr>
            <a:lnSpc>
              <a:spcPct val="100000"/>
            </a:lnSpc>
            <a:defRPr b="1"/>
          </a:pPr>
          <a:r>
            <a:rPr lang="en-GB"/>
            <a:t>The recall software is based of thousands of reports</a:t>
          </a:r>
          <a:endParaRPr lang="en-US"/>
        </a:p>
      </dgm:t>
    </dgm:pt>
    <dgm:pt modelId="{B621A5EE-D13A-45F4-BD10-A2A5BCC67EED}" type="parTrans" cxnId="{6CBBC1EA-01F6-424E-BD52-BE897FF0ABDF}">
      <dgm:prSet/>
      <dgm:spPr/>
      <dgm:t>
        <a:bodyPr/>
        <a:lstStyle/>
        <a:p>
          <a:endParaRPr lang="en-US"/>
        </a:p>
      </dgm:t>
    </dgm:pt>
    <dgm:pt modelId="{CC5478F7-A02A-477B-BE0A-D9E5F67F98E2}" type="sibTrans" cxnId="{6CBBC1EA-01F6-424E-BD52-BE897FF0ABDF}">
      <dgm:prSet/>
      <dgm:spPr/>
      <dgm:t>
        <a:bodyPr/>
        <a:lstStyle/>
        <a:p>
          <a:endParaRPr lang="en-US"/>
        </a:p>
      </dgm:t>
    </dgm:pt>
    <dgm:pt modelId="{A9E379E7-ED67-4762-B22E-71EA7EE05E17}">
      <dgm:prSet/>
      <dgm:spPr/>
      <dgm:t>
        <a:bodyPr/>
        <a:lstStyle/>
        <a:p>
          <a:pPr>
            <a:lnSpc>
              <a:spcPct val="100000"/>
            </a:lnSpc>
            <a:defRPr b="1"/>
          </a:pPr>
          <a:r>
            <a:rPr lang="en-GB" dirty="0"/>
            <a:t>Patient biometrics compared to guidelines and recall flexes to date and value of last test</a:t>
          </a:r>
          <a:endParaRPr lang="en-US" dirty="0"/>
        </a:p>
      </dgm:t>
    </dgm:pt>
    <dgm:pt modelId="{1EE5E91D-A953-40D5-A33A-C2DB3EA2DE91}" type="parTrans" cxnId="{203ACE2F-F22C-448B-927D-45BB6F17D651}">
      <dgm:prSet/>
      <dgm:spPr/>
      <dgm:t>
        <a:bodyPr/>
        <a:lstStyle/>
        <a:p>
          <a:endParaRPr lang="en-US"/>
        </a:p>
      </dgm:t>
    </dgm:pt>
    <dgm:pt modelId="{4E642DCB-4CA3-4A4B-A535-EF55588840D1}" type="sibTrans" cxnId="{203ACE2F-F22C-448B-927D-45BB6F17D651}">
      <dgm:prSet/>
      <dgm:spPr/>
      <dgm:t>
        <a:bodyPr/>
        <a:lstStyle/>
        <a:p>
          <a:endParaRPr lang="en-US"/>
        </a:p>
      </dgm:t>
    </dgm:pt>
    <dgm:pt modelId="{55C727D9-80AB-4AF8-86AE-6B3E26DD4FA0}">
      <dgm:prSet/>
      <dgm:spPr/>
      <dgm:t>
        <a:bodyPr/>
        <a:lstStyle/>
        <a:p>
          <a:pPr>
            <a:lnSpc>
              <a:spcPct val="100000"/>
            </a:lnSpc>
          </a:pPr>
          <a:endParaRPr lang="en-US" dirty="0"/>
        </a:p>
      </dgm:t>
    </dgm:pt>
    <dgm:pt modelId="{027A81C0-DB59-4D25-B090-D880DC89D751}" type="parTrans" cxnId="{8CDA8B62-2E4C-41A6-A305-C8FCDB1CB05F}">
      <dgm:prSet/>
      <dgm:spPr/>
      <dgm:t>
        <a:bodyPr/>
        <a:lstStyle/>
        <a:p>
          <a:endParaRPr lang="en-US"/>
        </a:p>
      </dgm:t>
    </dgm:pt>
    <dgm:pt modelId="{049B243A-D010-4AB5-912A-369F356EC4B3}" type="sibTrans" cxnId="{8CDA8B62-2E4C-41A6-A305-C8FCDB1CB05F}">
      <dgm:prSet/>
      <dgm:spPr/>
      <dgm:t>
        <a:bodyPr/>
        <a:lstStyle/>
        <a:p>
          <a:endParaRPr lang="en-US"/>
        </a:p>
      </dgm:t>
    </dgm:pt>
    <dgm:pt modelId="{0F586F76-3E21-4F06-A02F-83E546D0E51B}">
      <dgm:prSet/>
      <dgm:spPr/>
      <dgm:t>
        <a:bodyPr/>
        <a:lstStyle/>
        <a:p>
          <a:pPr>
            <a:lnSpc>
              <a:spcPct val="100000"/>
            </a:lnSpc>
          </a:pPr>
          <a:r>
            <a:rPr lang="en-GB" dirty="0" err="1"/>
            <a:t>eg</a:t>
          </a:r>
          <a:r>
            <a:rPr lang="en-GB" dirty="0"/>
            <a:t>: HbA1C recall is 6 monthly when controlled and 3 monthly when not</a:t>
          </a:r>
          <a:endParaRPr lang="en-US" dirty="0"/>
        </a:p>
      </dgm:t>
    </dgm:pt>
    <dgm:pt modelId="{5EEC3389-A170-447E-9A32-FC44D60EADB9}" type="parTrans" cxnId="{D9BE3003-F90C-4984-9E1B-6BF438F2A65D}">
      <dgm:prSet/>
      <dgm:spPr/>
      <dgm:t>
        <a:bodyPr/>
        <a:lstStyle/>
        <a:p>
          <a:endParaRPr lang="en-US"/>
        </a:p>
      </dgm:t>
    </dgm:pt>
    <dgm:pt modelId="{8D261206-550E-46D2-A22C-9D2E39872E72}" type="sibTrans" cxnId="{D9BE3003-F90C-4984-9E1B-6BF438F2A65D}">
      <dgm:prSet/>
      <dgm:spPr/>
      <dgm:t>
        <a:bodyPr/>
        <a:lstStyle/>
        <a:p>
          <a:endParaRPr lang="en-US"/>
        </a:p>
      </dgm:t>
    </dgm:pt>
    <dgm:pt modelId="{D6E4C03A-77C0-49C4-9C2A-13A535542AFE}">
      <dgm:prSet/>
      <dgm:spPr/>
      <dgm:t>
        <a:bodyPr/>
        <a:lstStyle/>
        <a:p>
          <a:pPr>
            <a:lnSpc>
              <a:spcPct val="100000"/>
            </a:lnSpc>
            <a:defRPr b="1"/>
          </a:pPr>
          <a:r>
            <a:rPr lang="en-GB" dirty="0"/>
            <a:t>Admin users invite patients in bulk using the most cost effective recall method (SMS / email)</a:t>
          </a:r>
          <a:endParaRPr lang="en-US" dirty="0"/>
        </a:p>
      </dgm:t>
    </dgm:pt>
    <dgm:pt modelId="{D4434D43-433D-480B-B6CF-6DE3E353AF62}" type="parTrans" cxnId="{EF6005A7-4733-4CCD-940A-113D06248D81}">
      <dgm:prSet/>
      <dgm:spPr/>
      <dgm:t>
        <a:bodyPr/>
        <a:lstStyle/>
        <a:p>
          <a:endParaRPr lang="en-US"/>
        </a:p>
      </dgm:t>
    </dgm:pt>
    <dgm:pt modelId="{535D429B-0256-46C7-B33B-510E5A34BA92}" type="sibTrans" cxnId="{EF6005A7-4733-4CCD-940A-113D06248D81}">
      <dgm:prSet/>
      <dgm:spPr/>
      <dgm:t>
        <a:bodyPr/>
        <a:lstStyle/>
        <a:p>
          <a:endParaRPr lang="en-US"/>
        </a:p>
      </dgm:t>
    </dgm:pt>
    <dgm:pt modelId="{1EEFFD85-980E-41F0-9154-3AF838CA82FB}">
      <dgm:prSet/>
      <dgm:spPr/>
      <dgm:t>
        <a:bodyPr/>
        <a:lstStyle/>
        <a:p>
          <a:pPr>
            <a:lnSpc>
              <a:spcPct val="100000"/>
            </a:lnSpc>
            <a:defRPr b="1"/>
          </a:pPr>
          <a:r>
            <a:rPr lang="en-GB"/>
            <a:t>Takes minutes rather than hours</a:t>
          </a:r>
          <a:endParaRPr lang="en-US"/>
        </a:p>
      </dgm:t>
    </dgm:pt>
    <dgm:pt modelId="{17AE4EED-8D95-483E-B684-C0779D00B979}" type="parTrans" cxnId="{1D280238-219E-4EE9-814C-78230558ADD4}">
      <dgm:prSet/>
      <dgm:spPr/>
      <dgm:t>
        <a:bodyPr/>
        <a:lstStyle/>
        <a:p>
          <a:endParaRPr lang="en-US"/>
        </a:p>
      </dgm:t>
    </dgm:pt>
    <dgm:pt modelId="{CC9BEB59-24C7-4C6C-A6B2-480EACE9D5B6}" type="sibTrans" cxnId="{1D280238-219E-4EE9-814C-78230558ADD4}">
      <dgm:prSet/>
      <dgm:spPr/>
      <dgm:t>
        <a:bodyPr/>
        <a:lstStyle/>
        <a:p>
          <a:endParaRPr lang="en-US"/>
        </a:p>
      </dgm:t>
    </dgm:pt>
    <dgm:pt modelId="{796DED23-BE08-4125-A214-A877AE7D1895}">
      <dgm:prSet/>
      <dgm:spPr/>
      <dgm:t>
        <a:bodyPr/>
        <a:lstStyle/>
        <a:p>
          <a:pPr>
            <a:lnSpc>
              <a:spcPct val="100000"/>
            </a:lnSpc>
            <a:defRPr b="1"/>
          </a:pPr>
          <a:r>
            <a:rPr lang="en-GB"/>
            <a:t>Simple and can be done by an apprentice</a:t>
          </a:r>
          <a:endParaRPr lang="en-US"/>
        </a:p>
      </dgm:t>
    </dgm:pt>
    <dgm:pt modelId="{A57CF6BD-2C91-4BB0-9703-51A21DD83D7E}" type="parTrans" cxnId="{EBA41FEB-E28C-4ABA-A1F7-18585B707A10}">
      <dgm:prSet/>
      <dgm:spPr/>
      <dgm:t>
        <a:bodyPr/>
        <a:lstStyle/>
        <a:p>
          <a:endParaRPr lang="en-US"/>
        </a:p>
      </dgm:t>
    </dgm:pt>
    <dgm:pt modelId="{C1BAF423-5734-4C92-A39A-DEA535A02608}" type="sibTrans" cxnId="{EBA41FEB-E28C-4ABA-A1F7-18585B707A10}">
      <dgm:prSet/>
      <dgm:spPr/>
      <dgm:t>
        <a:bodyPr/>
        <a:lstStyle/>
        <a:p>
          <a:endParaRPr lang="en-US"/>
        </a:p>
      </dgm:t>
    </dgm:pt>
    <dgm:pt modelId="{EF8862BD-17A2-4AD8-9604-97B632EB4898}" type="pres">
      <dgm:prSet presAssocID="{E4231913-AA98-47FA-8A17-CC1776193521}" presName="root" presStyleCnt="0">
        <dgm:presLayoutVars>
          <dgm:dir/>
          <dgm:resizeHandles val="exact"/>
        </dgm:presLayoutVars>
      </dgm:prSet>
      <dgm:spPr/>
    </dgm:pt>
    <dgm:pt modelId="{BA118CEB-49C8-42E5-AAF2-7B65CA178493}" type="pres">
      <dgm:prSet presAssocID="{77CFB5E4-4803-4B76-B142-C9B6C9FC7F86}" presName="compNode" presStyleCnt="0"/>
      <dgm:spPr/>
    </dgm:pt>
    <dgm:pt modelId="{290A3C1D-FAD1-4D84-B4D9-983648709E32}" type="pres">
      <dgm:prSet presAssocID="{77CFB5E4-4803-4B76-B142-C9B6C9FC7F8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60EF0B57-E3BE-49B1-98C8-5F5443F08A45}" type="pres">
      <dgm:prSet presAssocID="{77CFB5E4-4803-4B76-B142-C9B6C9FC7F86}" presName="iconSpace" presStyleCnt="0"/>
      <dgm:spPr/>
    </dgm:pt>
    <dgm:pt modelId="{48A17E31-D25B-45C2-9097-9B8D185FB9D1}" type="pres">
      <dgm:prSet presAssocID="{77CFB5E4-4803-4B76-B142-C9B6C9FC7F86}" presName="parTx" presStyleLbl="revTx" presStyleIdx="0" presStyleCnt="10">
        <dgm:presLayoutVars>
          <dgm:chMax val="0"/>
          <dgm:chPref val="0"/>
        </dgm:presLayoutVars>
      </dgm:prSet>
      <dgm:spPr/>
    </dgm:pt>
    <dgm:pt modelId="{AB204995-5485-4A9F-9597-51F1841802D7}" type="pres">
      <dgm:prSet presAssocID="{77CFB5E4-4803-4B76-B142-C9B6C9FC7F86}" presName="txSpace" presStyleCnt="0"/>
      <dgm:spPr/>
    </dgm:pt>
    <dgm:pt modelId="{C9CE87AB-3D8C-4BE4-8982-516B50DB2B1C}" type="pres">
      <dgm:prSet presAssocID="{77CFB5E4-4803-4B76-B142-C9B6C9FC7F86}" presName="desTx" presStyleLbl="revTx" presStyleIdx="1" presStyleCnt="10">
        <dgm:presLayoutVars/>
      </dgm:prSet>
      <dgm:spPr/>
    </dgm:pt>
    <dgm:pt modelId="{266F4E15-9956-4E05-BFA9-7A8CEDA23B00}" type="pres">
      <dgm:prSet presAssocID="{CC5478F7-A02A-477B-BE0A-D9E5F67F98E2}" presName="sibTrans" presStyleCnt="0"/>
      <dgm:spPr/>
    </dgm:pt>
    <dgm:pt modelId="{EA89AE73-FF5C-40DA-BBB5-FDD7355B35C9}" type="pres">
      <dgm:prSet presAssocID="{A9E379E7-ED67-4762-B22E-71EA7EE05E17}" presName="compNode" presStyleCnt="0"/>
      <dgm:spPr/>
    </dgm:pt>
    <dgm:pt modelId="{64857E77-F903-425A-926A-6BD7EC8CD6D1}" type="pres">
      <dgm:prSet presAssocID="{A9E379E7-ED67-4762-B22E-71EA7EE05E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dneys"/>
        </a:ext>
      </dgm:extLst>
    </dgm:pt>
    <dgm:pt modelId="{60AFA4DD-1023-4D4F-9884-E188BABF76E7}" type="pres">
      <dgm:prSet presAssocID="{A9E379E7-ED67-4762-B22E-71EA7EE05E17}" presName="iconSpace" presStyleCnt="0"/>
      <dgm:spPr/>
    </dgm:pt>
    <dgm:pt modelId="{C7ED958D-8734-436E-B2F1-B836D98D6C2E}" type="pres">
      <dgm:prSet presAssocID="{A9E379E7-ED67-4762-B22E-71EA7EE05E17}" presName="parTx" presStyleLbl="revTx" presStyleIdx="2" presStyleCnt="10">
        <dgm:presLayoutVars>
          <dgm:chMax val="0"/>
          <dgm:chPref val="0"/>
        </dgm:presLayoutVars>
      </dgm:prSet>
      <dgm:spPr/>
    </dgm:pt>
    <dgm:pt modelId="{790683DF-8C5C-49AC-889A-818CD55BE397}" type="pres">
      <dgm:prSet presAssocID="{A9E379E7-ED67-4762-B22E-71EA7EE05E17}" presName="txSpace" presStyleCnt="0"/>
      <dgm:spPr/>
    </dgm:pt>
    <dgm:pt modelId="{5ACC649C-C7D2-4682-98D5-1318E75EDDAC}" type="pres">
      <dgm:prSet presAssocID="{A9E379E7-ED67-4762-B22E-71EA7EE05E17}" presName="desTx" presStyleLbl="revTx" presStyleIdx="3" presStyleCnt="10" custLinFactNeighborX="-3093" custLinFactNeighborY="14299">
        <dgm:presLayoutVars/>
      </dgm:prSet>
      <dgm:spPr/>
    </dgm:pt>
    <dgm:pt modelId="{F359F0C4-E843-406B-A014-EED82A2ACDBC}" type="pres">
      <dgm:prSet presAssocID="{4E642DCB-4CA3-4A4B-A535-EF55588840D1}" presName="sibTrans" presStyleCnt="0"/>
      <dgm:spPr/>
    </dgm:pt>
    <dgm:pt modelId="{086FFEC5-2FA3-4AF6-8963-F561F7C6B468}" type="pres">
      <dgm:prSet presAssocID="{D6E4C03A-77C0-49C4-9C2A-13A535542AFE}" presName="compNode" presStyleCnt="0"/>
      <dgm:spPr/>
    </dgm:pt>
    <dgm:pt modelId="{AE4FFAAB-E973-4716-915C-0B0C7D46F4F3}" type="pres">
      <dgm:prSet presAssocID="{D6E4C03A-77C0-49C4-9C2A-13A535542AF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nvelope"/>
        </a:ext>
      </dgm:extLst>
    </dgm:pt>
    <dgm:pt modelId="{AB162D8A-C9D1-40B9-AB7B-BBB1FB3CCB2F}" type="pres">
      <dgm:prSet presAssocID="{D6E4C03A-77C0-49C4-9C2A-13A535542AFE}" presName="iconSpace" presStyleCnt="0"/>
      <dgm:spPr/>
    </dgm:pt>
    <dgm:pt modelId="{72D2095D-9472-4881-BCB8-1C205DCA061D}" type="pres">
      <dgm:prSet presAssocID="{D6E4C03A-77C0-49C4-9C2A-13A535542AFE}" presName="parTx" presStyleLbl="revTx" presStyleIdx="4" presStyleCnt="10">
        <dgm:presLayoutVars>
          <dgm:chMax val="0"/>
          <dgm:chPref val="0"/>
        </dgm:presLayoutVars>
      </dgm:prSet>
      <dgm:spPr/>
    </dgm:pt>
    <dgm:pt modelId="{4EF4B770-A9C7-4DC4-90FD-3FBF0F8DCA40}" type="pres">
      <dgm:prSet presAssocID="{D6E4C03A-77C0-49C4-9C2A-13A535542AFE}" presName="txSpace" presStyleCnt="0"/>
      <dgm:spPr/>
    </dgm:pt>
    <dgm:pt modelId="{6205FEE9-6699-426F-A641-7A408187CCF0}" type="pres">
      <dgm:prSet presAssocID="{D6E4C03A-77C0-49C4-9C2A-13A535542AFE}" presName="desTx" presStyleLbl="revTx" presStyleIdx="5" presStyleCnt="10">
        <dgm:presLayoutVars/>
      </dgm:prSet>
      <dgm:spPr/>
    </dgm:pt>
    <dgm:pt modelId="{6074D5A5-9F94-4BD8-8539-05D027705B70}" type="pres">
      <dgm:prSet presAssocID="{535D429B-0256-46C7-B33B-510E5A34BA92}" presName="sibTrans" presStyleCnt="0"/>
      <dgm:spPr/>
    </dgm:pt>
    <dgm:pt modelId="{B1BCB477-07F3-4102-8498-90BB1060CED1}" type="pres">
      <dgm:prSet presAssocID="{1EEFFD85-980E-41F0-9154-3AF838CA82FB}" presName="compNode" presStyleCnt="0"/>
      <dgm:spPr/>
    </dgm:pt>
    <dgm:pt modelId="{19E41299-B3B9-412D-BDA4-80B12886BF60}" type="pres">
      <dgm:prSet presAssocID="{1EEFFD85-980E-41F0-9154-3AF838CA82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11A2E662-0F1E-4BAB-9835-C30B5A0825A5}" type="pres">
      <dgm:prSet presAssocID="{1EEFFD85-980E-41F0-9154-3AF838CA82FB}" presName="iconSpace" presStyleCnt="0"/>
      <dgm:spPr/>
    </dgm:pt>
    <dgm:pt modelId="{5CE2E0A5-A0F1-4E8D-9982-29A6508C9213}" type="pres">
      <dgm:prSet presAssocID="{1EEFFD85-980E-41F0-9154-3AF838CA82FB}" presName="parTx" presStyleLbl="revTx" presStyleIdx="6" presStyleCnt="10">
        <dgm:presLayoutVars>
          <dgm:chMax val="0"/>
          <dgm:chPref val="0"/>
        </dgm:presLayoutVars>
      </dgm:prSet>
      <dgm:spPr/>
    </dgm:pt>
    <dgm:pt modelId="{0DF60967-1631-4656-B940-AAFE05C1E684}" type="pres">
      <dgm:prSet presAssocID="{1EEFFD85-980E-41F0-9154-3AF838CA82FB}" presName="txSpace" presStyleCnt="0"/>
      <dgm:spPr/>
    </dgm:pt>
    <dgm:pt modelId="{8408AA11-96C4-4D3C-992D-D8890A591580}" type="pres">
      <dgm:prSet presAssocID="{1EEFFD85-980E-41F0-9154-3AF838CA82FB}" presName="desTx" presStyleLbl="revTx" presStyleIdx="7" presStyleCnt="10">
        <dgm:presLayoutVars/>
      </dgm:prSet>
      <dgm:spPr/>
    </dgm:pt>
    <dgm:pt modelId="{0078DEE3-307A-4749-87EC-4EA163914058}" type="pres">
      <dgm:prSet presAssocID="{CC9BEB59-24C7-4C6C-A6B2-480EACE9D5B6}" presName="sibTrans" presStyleCnt="0"/>
      <dgm:spPr/>
    </dgm:pt>
    <dgm:pt modelId="{39A06893-70C9-4871-84E5-C194930C7B8F}" type="pres">
      <dgm:prSet presAssocID="{796DED23-BE08-4125-A214-A877AE7D1895}" presName="compNode" presStyleCnt="0"/>
      <dgm:spPr/>
    </dgm:pt>
    <dgm:pt modelId="{EA0D591A-45C0-4CEF-87E7-2EFAE4A61864}" type="pres">
      <dgm:prSet presAssocID="{796DED23-BE08-4125-A214-A877AE7D189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ick"/>
        </a:ext>
      </dgm:extLst>
    </dgm:pt>
    <dgm:pt modelId="{C155012B-B4B4-47A8-A86A-0CE481CBBBAC}" type="pres">
      <dgm:prSet presAssocID="{796DED23-BE08-4125-A214-A877AE7D1895}" presName="iconSpace" presStyleCnt="0"/>
      <dgm:spPr/>
    </dgm:pt>
    <dgm:pt modelId="{8B8461CD-F224-4BF5-B1CE-776F666BCC4E}" type="pres">
      <dgm:prSet presAssocID="{796DED23-BE08-4125-A214-A877AE7D1895}" presName="parTx" presStyleLbl="revTx" presStyleIdx="8" presStyleCnt="10">
        <dgm:presLayoutVars>
          <dgm:chMax val="0"/>
          <dgm:chPref val="0"/>
        </dgm:presLayoutVars>
      </dgm:prSet>
      <dgm:spPr/>
    </dgm:pt>
    <dgm:pt modelId="{A30A1789-0524-4CD0-BCCB-DB3D4FEDCE01}" type="pres">
      <dgm:prSet presAssocID="{796DED23-BE08-4125-A214-A877AE7D1895}" presName="txSpace" presStyleCnt="0"/>
      <dgm:spPr/>
    </dgm:pt>
    <dgm:pt modelId="{6B804E3E-4971-4525-BF83-72D9192AB258}" type="pres">
      <dgm:prSet presAssocID="{796DED23-BE08-4125-A214-A877AE7D1895}" presName="desTx" presStyleLbl="revTx" presStyleIdx="9" presStyleCnt="10">
        <dgm:presLayoutVars/>
      </dgm:prSet>
      <dgm:spPr/>
    </dgm:pt>
  </dgm:ptLst>
  <dgm:cxnLst>
    <dgm:cxn modelId="{D9BE3003-F90C-4984-9E1B-6BF438F2A65D}" srcId="{A9E379E7-ED67-4762-B22E-71EA7EE05E17}" destId="{0F586F76-3E21-4F06-A02F-83E546D0E51B}" srcOrd="1" destOrd="0" parTransId="{5EEC3389-A170-447E-9A32-FC44D60EADB9}" sibTransId="{8D261206-550E-46D2-A22C-9D2E39872E72}"/>
    <dgm:cxn modelId="{EEE36912-56DB-4B55-B78A-979B5F3AAD29}" type="presOf" srcId="{55C727D9-80AB-4AF8-86AE-6B3E26DD4FA0}" destId="{5ACC649C-C7D2-4682-98D5-1318E75EDDAC}" srcOrd="0" destOrd="0" presId="urn:microsoft.com/office/officeart/2018/2/layout/IconLabelDescriptionList"/>
    <dgm:cxn modelId="{203ACE2F-F22C-448B-927D-45BB6F17D651}" srcId="{E4231913-AA98-47FA-8A17-CC1776193521}" destId="{A9E379E7-ED67-4762-B22E-71EA7EE05E17}" srcOrd="1" destOrd="0" parTransId="{1EE5E91D-A953-40D5-A33A-C2DB3EA2DE91}" sibTransId="{4E642DCB-4CA3-4A4B-A535-EF55588840D1}"/>
    <dgm:cxn modelId="{1D280238-219E-4EE9-814C-78230558ADD4}" srcId="{E4231913-AA98-47FA-8A17-CC1776193521}" destId="{1EEFFD85-980E-41F0-9154-3AF838CA82FB}" srcOrd="3" destOrd="0" parTransId="{17AE4EED-8D95-483E-B684-C0779D00B979}" sibTransId="{CC9BEB59-24C7-4C6C-A6B2-480EACE9D5B6}"/>
    <dgm:cxn modelId="{8E10F838-66FD-4C20-99D4-FAD4743BCF61}" type="presOf" srcId="{D6E4C03A-77C0-49C4-9C2A-13A535542AFE}" destId="{72D2095D-9472-4881-BCB8-1C205DCA061D}" srcOrd="0" destOrd="0" presId="urn:microsoft.com/office/officeart/2018/2/layout/IconLabelDescriptionList"/>
    <dgm:cxn modelId="{8CDA8B62-2E4C-41A6-A305-C8FCDB1CB05F}" srcId="{A9E379E7-ED67-4762-B22E-71EA7EE05E17}" destId="{55C727D9-80AB-4AF8-86AE-6B3E26DD4FA0}" srcOrd="0" destOrd="0" parTransId="{027A81C0-DB59-4D25-B090-D880DC89D751}" sibTransId="{049B243A-D010-4AB5-912A-369F356EC4B3}"/>
    <dgm:cxn modelId="{D5629D71-0E12-477A-85F6-7B6917315A72}" type="presOf" srcId="{77CFB5E4-4803-4B76-B142-C9B6C9FC7F86}" destId="{48A17E31-D25B-45C2-9097-9B8D185FB9D1}" srcOrd="0" destOrd="0" presId="urn:microsoft.com/office/officeart/2018/2/layout/IconLabelDescriptionList"/>
    <dgm:cxn modelId="{64EB20A6-2556-42A3-80AF-4AE775418EFF}" type="presOf" srcId="{E4231913-AA98-47FA-8A17-CC1776193521}" destId="{EF8862BD-17A2-4AD8-9604-97B632EB4898}" srcOrd="0" destOrd="0" presId="urn:microsoft.com/office/officeart/2018/2/layout/IconLabelDescriptionList"/>
    <dgm:cxn modelId="{EF6005A7-4733-4CCD-940A-113D06248D81}" srcId="{E4231913-AA98-47FA-8A17-CC1776193521}" destId="{D6E4C03A-77C0-49C4-9C2A-13A535542AFE}" srcOrd="2" destOrd="0" parTransId="{D4434D43-433D-480B-B6CF-6DE3E353AF62}" sibTransId="{535D429B-0256-46C7-B33B-510E5A34BA92}"/>
    <dgm:cxn modelId="{E7CAACA8-EB62-46E4-A8A6-25D171E016CC}" type="presOf" srcId="{796DED23-BE08-4125-A214-A877AE7D1895}" destId="{8B8461CD-F224-4BF5-B1CE-776F666BCC4E}" srcOrd="0" destOrd="0" presId="urn:microsoft.com/office/officeart/2018/2/layout/IconLabelDescriptionList"/>
    <dgm:cxn modelId="{3B372EB0-C4C0-4259-80E2-E99B1AB14185}" type="presOf" srcId="{0F586F76-3E21-4F06-A02F-83E546D0E51B}" destId="{5ACC649C-C7D2-4682-98D5-1318E75EDDAC}" srcOrd="0" destOrd="1" presId="urn:microsoft.com/office/officeart/2018/2/layout/IconLabelDescriptionList"/>
    <dgm:cxn modelId="{8BF93DBF-42C2-4245-A389-75EC15880826}" type="presOf" srcId="{A9E379E7-ED67-4762-B22E-71EA7EE05E17}" destId="{C7ED958D-8734-436E-B2F1-B836D98D6C2E}" srcOrd="0" destOrd="0" presId="urn:microsoft.com/office/officeart/2018/2/layout/IconLabelDescriptionList"/>
    <dgm:cxn modelId="{6CBBC1EA-01F6-424E-BD52-BE897FF0ABDF}" srcId="{E4231913-AA98-47FA-8A17-CC1776193521}" destId="{77CFB5E4-4803-4B76-B142-C9B6C9FC7F86}" srcOrd="0" destOrd="0" parTransId="{B621A5EE-D13A-45F4-BD10-A2A5BCC67EED}" sibTransId="{CC5478F7-A02A-477B-BE0A-D9E5F67F98E2}"/>
    <dgm:cxn modelId="{EBA41FEB-E28C-4ABA-A1F7-18585B707A10}" srcId="{E4231913-AA98-47FA-8A17-CC1776193521}" destId="{796DED23-BE08-4125-A214-A877AE7D1895}" srcOrd="4" destOrd="0" parTransId="{A57CF6BD-2C91-4BB0-9703-51A21DD83D7E}" sibTransId="{C1BAF423-5734-4C92-A39A-DEA535A02608}"/>
    <dgm:cxn modelId="{E93F3EFF-1F58-4E09-AAF2-AFABB6E1EDFF}" type="presOf" srcId="{1EEFFD85-980E-41F0-9154-3AF838CA82FB}" destId="{5CE2E0A5-A0F1-4E8D-9982-29A6508C9213}" srcOrd="0" destOrd="0" presId="urn:microsoft.com/office/officeart/2018/2/layout/IconLabelDescriptionList"/>
    <dgm:cxn modelId="{73ED5F11-13A3-4AD7-9E82-E1C839D587F0}" type="presParOf" srcId="{EF8862BD-17A2-4AD8-9604-97B632EB4898}" destId="{BA118CEB-49C8-42E5-AAF2-7B65CA178493}" srcOrd="0" destOrd="0" presId="urn:microsoft.com/office/officeart/2018/2/layout/IconLabelDescriptionList"/>
    <dgm:cxn modelId="{6A1BC264-2B85-441D-8CE3-0125273E93A7}" type="presParOf" srcId="{BA118CEB-49C8-42E5-AAF2-7B65CA178493}" destId="{290A3C1D-FAD1-4D84-B4D9-983648709E32}" srcOrd="0" destOrd="0" presId="urn:microsoft.com/office/officeart/2018/2/layout/IconLabelDescriptionList"/>
    <dgm:cxn modelId="{B1692771-515E-4FDC-B4F0-B8C3F0A0A9A1}" type="presParOf" srcId="{BA118CEB-49C8-42E5-AAF2-7B65CA178493}" destId="{60EF0B57-E3BE-49B1-98C8-5F5443F08A45}" srcOrd="1" destOrd="0" presId="urn:microsoft.com/office/officeart/2018/2/layout/IconLabelDescriptionList"/>
    <dgm:cxn modelId="{8D0A4850-E0DE-4546-9590-4D14B1CE75A8}" type="presParOf" srcId="{BA118CEB-49C8-42E5-AAF2-7B65CA178493}" destId="{48A17E31-D25B-45C2-9097-9B8D185FB9D1}" srcOrd="2" destOrd="0" presId="urn:microsoft.com/office/officeart/2018/2/layout/IconLabelDescriptionList"/>
    <dgm:cxn modelId="{5B5C802C-C3BD-4E73-8C01-7B06B6B8B31E}" type="presParOf" srcId="{BA118CEB-49C8-42E5-AAF2-7B65CA178493}" destId="{AB204995-5485-4A9F-9597-51F1841802D7}" srcOrd="3" destOrd="0" presId="urn:microsoft.com/office/officeart/2018/2/layout/IconLabelDescriptionList"/>
    <dgm:cxn modelId="{E6F3F13E-7EB6-47B3-8D02-364AAA7E8651}" type="presParOf" srcId="{BA118CEB-49C8-42E5-AAF2-7B65CA178493}" destId="{C9CE87AB-3D8C-4BE4-8982-516B50DB2B1C}" srcOrd="4" destOrd="0" presId="urn:microsoft.com/office/officeart/2018/2/layout/IconLabelDescriptionList"/>
    <dgm:cxn modelId="{A16BD6FF-0EF4-4FE7-B235-BD310EEEBF2D}" type="presParOf" srcId="{EF8862BD-17A2-4AD8-9604-97B632EB4898}" destId="{266F4E15-9956-4E05-BFA9-7A8CEDA23B00}" srcOrd="1" destOrd="0" presId="urn:microsoft.com/office/officeart/2018/2/layout/IconLabelDescriptionList"/>
    <dgm:cxn modelId="{4FEDB623-4A5E-41A1-B4AE-EBBB70582277}" type="presParOf" srcId="{EF8862BD-17A2-4AD8-9604-97B632EB4898}" destId="{EA89AE73-FF5C-40DA-BBB5-FDD7355B35C9}" srcOrd="2" destOrd="0" presId="urn:microsoft.com/office/officeart/2018/2/layout/IconLabelDescriptionList"/>
    <dgm:cxn modelId="{90D9CC07-ADAE-4B31-84D5-3537CA619C86}" type="presParOf" srcId="{EA89AE73-FF5C-40DA-BBB5-FDD7355B35C9}" destId="{64857E77-F903-425A-926A-6BD7EC8CD6D1}" srcOrd="0" destOrd="0" presId="urn:microsoft.com/office/officeart/2018/2/layout/IconLabelDescriptionList"/>
    <dgm:cxn modelId="{0CE588FB-AB68-43AF-AB78-E8EB9E5815A8}" type="presParOf" srcId="{EA89AE73-FF5C-40DA-BBB5-FDD7355B35C9}" destId="{60AFA4DD-1023-4D4F-9884-E188BABF76E7}" srcOrd="1" destOrd="0" presId="urn:microsoft.com/office/officeart/2018/2/layout/IconLabelDescriptionList"/>
    <dgm:cxn modelId="{C8C92809-A2E1-4EEE-AFC0-7D2E04350B32}" type="presParOf" srcId="{EA89AE73-FF5C-40DA-BBB5-FDD7355B35C9}" destId="{C7ED958D-8734-436E-B2F1-B836D98D6C2E}" srcOrd="2" destOrd="0" presId="urn:microsoft.com/office/officeart/2018/2/layout/IconLabelDescriptionList"/>
    <dgm:cxn modelId="{97F74B99-962D-4B76-8857-8F619E0CDE5D}" type="presParOf" srcId="{EA89AE73-FF5C-40DA-BBB5-FDD7355B35C9}" destId="{790683DF-8C5C-49AC-889A-818CD55BE397}" srcOrd="3" destOrd="0" presId="urn:microsoft.com/office/officeart/2018/2/layout/IconLabelDescriptionList"/>
    <dgm:cxn modelId="{799C32B1-EABD-4485-AAB7-FC8D77547FCC}" type="presParOf" srcId="{EA89AE73-FF5C-40DA-BBB5-FDD7355B35C9}" destId="{5ACC649C-C7D2-4682-98D5-1318E75EDDAC}" srcOrd="4" destOrd="0" presId="urn:microsoft.com/office/officeart/2018/2/layout/IconLabelDescriptionList"/>
    <dgm:cxn modelId="{0FA69DF3-0647-4E47-8178-DDD0A61D176A}" type="presParOf" srcId="{EF8862BD-17A2-4AD8-9604-97B632EB4898}" destId="{F359F0C4-E843-406B-A014-EED82A2ACDBC}" srcOrd="3" destOrd="0" presId="urn:microsoft.com/office/officeart/2018/2/layout/IconLabelDescriptionList"/>
    <dgm:cxn modelId="{1C117014-CD89-4734-9421-C04E1BDB9FDF}" type="presParOf" srcId="{EF8862BD-17A2-4AD8-9604-97B632EB4898}" destId="{086FFEC5-2FA3-4AF6-8963-F561F7C6B468}" srcOrd="4" destOrd="0" presId="urn:microsoft.com/office/officeart/2018/2/layout/IconLabelDescriptionList"/>
    <dgm:cxn modelId="{0EA34547-70D9-4CE1-8B5F-96419A00FB80}" type="presParOf" srcId="{086FFEC5-2FA3-4AF6-8963-F561F7C6B468}" destId="{AE4FFAAB-E973-4716-915C-0B0C7D46F4F3}" srcOrd="0" destOrd="0" presId="urn:microsoft.com/office/officeart/2018/2/layout/IconLabelDescriptionList"/>
    <dgm:cxn modelId="{3DA5FB62-CB83-43D6-8AB9-965ABB1C9B30}" type="presParOf" srcId="{086FFEC5-2FA3-4AF6-8963-F561F7C6B468}" destId="{AB162D8A-C9D1-40B9-AB7B-BBB1FB3CCB2F}" srcOrd="1" destOrd="0" presId="urn:microsoft.com/office/officeart/2018/2/layout/IconLabelDescriptionList"/>
    <dgm:cxn modelId="{B1DC53DC-0B04-474F-9D91-2FE1CC9A0EF3}" type="presParOf" srcId="{086FFEC5-2FA3-4AF6-8963-F561F7C6B468}" destId="{72D2095D-9472-4881-BCB8-1C205DCA061D}" srcOrd="2" destOrd="0" presId="urn:microsoft.com/office/officeart/2018/2/layout/IconLabelDescriptionList"/>
    <dgm:cxn modelId="{DCA62646-82F1-4A3F-93F4-388A0A6D3A50}" type="presParOf" srcId="{086FFEC5-2FA3-4AF6-8963-F561F7C6B468}" destId="{4EF4B770-A9C7-4DC4-90FD-3FBF0F8DCA40}" srcOrd="3" destOrd="0" presId="urn:microsoft.com/office/officeart/2018/2/layout/IconLabelDescriptionList"/>
    <dgm:cxn modelId="{651E0D7F-8F07-4CED-926B-B489D4B588CE}" type="presParOf" srcId="{086FFEC5-2FA3-4AF6-8963-F561F7C6B468}" destId="{6205FEE9-6699-426F-A641-7A408187CCF0}" srcOrd="4" destOrd="0" presId="urn:microsoft.com/office/officeart/2018/2/layout/IconLabelDescriptionList"/>
    <dgm:cxn modelId="{0DF1751D-B993-4EC5-8ABA-69C4A9EC46C6}" type="presParOf" srcId="{EF8862BD-17A2-4AD8-9604-97B632EB4898}" destId="{6074D5A5-9F94-4BD8-8539-05D027705B70}" srcOrd="5" destOrd="0" presId="urn:microsoft.com/office/officeart/2018/2/layout/IconLabelDescriptionList"/>
    <dgm:cxn modelId="{8F1AE15D-45B5-430E-9EAF-D6197F33F19F}" type="presParOf" srcId="{EF8862BD-17A2-4AD8-9604-97B632EB4898}" destId="{B1BCB477-07F3-4102-8498-90BB1060CED1}" srcOrd="6" destOrd="0" presId="urn:microsoft.com/office/officeart/2018/2/layout/IconLabelDescriptionList"/>
    <dgm:cxn modelId="{2E351F61-079F-49D7-8490-DD474B825092}" type="presParOf" srcId="{B1BCB477-07F3-4102-8498-90BB1060CED1}" destId="{19E41299-B3B9-412D-BDA4-80B12886BF60}" srcOrd="0" destOrd="0" presId="urn:microsoft.com/office/officeart/2018/2/layout/IconLabelDescriptionList"/>
    <dgm:cxn modelId="{DECA371D-E80A-499C-917C-1723C0A5D28A}" type="presParOf" srcId="{B1BCB477-07F3-4102-8498-90BB1060CED1}" destId="{11A2E662-0F1E-4BAB-9835-C30B5A0825A5}" srcOrd="1" destOrd="0" presId="urn:microsoft.com/office/officeart/2018/2/layout/IconLabelDescriptionList"/>
    <dgm:cxn modelId="{C64C4CDB-2B6F-458F-A96F-899877BD7124}" type="presParOf" srcId="{B1BCB477-07F3-4102-8498-90BB1060CED1}" destId="{5CE2E0A5-A0F1-4E8D-9982-29A6508C9213}" srcOrd="2" destOrd="0" presId="urn:microsoft.com/office/officeart/2018/2/layout/IconLabelDescriptionList"/>
    <dgm:cxn modelId="{71AC885B-8003-4CAD-9C8F-EE4546E0590B}" type="presParOf" srcId="{B1BCB477-07F3-4102-8498-90BB1060CED1}" destId="{0DF60967-1631-4656-B940-AAFE05C1E684}" srcOrd="3" destOrd="0" presId="urn:microsoft.com/office/officeart/2018/2/layout/IconLabelDescriptionList"/>
    <dgm:cxn modelId="{B9EC614B-540E-4341-91A7-3CD109E031E2}" type="presParOf" srcId="{B1BCB477-07F3-4102-8498-90BB1060CED1}" destId="{8408AA11-96C4-4D3C-992D-D8890A591580}" srcOrd="4" destOrd="0" presId="urn:microsoft.com/office/officeart/2018/2/layout/IconLabelDescriptionList"/>
    <dgm:cxn modelId="{2884A245-2D78-4648-AD5D-BBBEF04EB01E}" type="presParOf" srcId="{EF8862BD-17A2-4AD8-9604-97B632EB4898}" destId="{0078DEE3-307A-4749-87EC-4EA163914058}" srcOrd="7" destOrd="0" presId="urn:microsoft.com/office/officeart/2018/2/layout/IconLabelDescriptionList"/>
    <dgm:cxn modelId="{C75C5894-5FF7-4BBE-BDD6-1D81803973F1}" type="presParOf" srcId="{EF8862BD-17A2-4AD8-9604-97B632EB4898}" destId="{39A06893-70C9-4871-84E5-C194930C7B8F}" srcOrd="8" destOrd="0" presId="urn:microsoft.com/office/officeart/2018/2/layout/IconLabelDescriptionList"/>
    <dgm:cxn modelId="{ABD77E69-9DDE-48C9-88A1-A3B6411907DB}" type="presParOf" srcId="{39A06893-70C9-4871-84E5-C194930C7B8F}" destId="{EA0D591A-45C0-4CEF-87E7-2EFAE4A61864}" srcOrd="0" destOrd="0" presId="urn:microsoft.com/office/officeart/2018/2/layout/IconLabelDescriptionList"/>
    <dgm:cxn modelId="{4C0C7E70-11F2-453E-A549-A371599D5056}" type="presParOf" srcId="{39A06893-70C9-4871-84E5-C194930C7B8F}" destId="{C155012B-B4B4-47A8-A86A-0CE481CBBBAC}" srcOrd="1" destOrd="0" presId="urn:microsoft.com/office/officeart/2018/2/layout/IconLabelDescriptionList"/>
    <dgm:cxn modelId="{DC9951A7-B3A7-4985-BA17-47FBD75C9034}" type="presParOf" srcId="{39A06893-70C9-4871-84E5-C194930C7B8F}" destId="{8B8461CD-F224-4BF5-B1CE-776F666BCC4E}" srcOrd="2" destOrd="0" presId="urn:microsoft.com/office/officeart/2018/2/layout/IconLabelDescriptionList"/>
    <dgm:cxn modelId="{5D01059D-A3FB-49EF-ACBE-C283A1BCFE2F}" type="presParOf" srcId="{39A06893-70C9-4871-84E5-C194930C7B8F}" destId="{A30A1789-0524-4CD0-BCCB-DB3D4FEDCE01}" srcOrd="3" destOrd="0" presId="urn:microsoft.com/office/officeart/2018/2/layout/IconLabelDescriptionList"/>
    <dgm:cxn modelId="{55EA0FF8-42D7-4701-B50E-47590E51DBC8}" type="presParOf" srcId="{39A06893-70C9-4871-84E5-C194930C7B8F}" destId="{6B804E3E-4971-4525-BF83-72D9192AB25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E056A-E4A1-4507-AD93-CFF141BAB91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9481848-BAC8-4BFE-A430-22C48D48D32A}">
      <dgm:prSet/>
      <dgm:spPr/>
      <dgm:t>
        <a:bodyPr/>
        <a:lstStyle/>
        <a:p>
          <a:r>
            <a:rPr lang="en-GB"/>
            <a:t>Not tick boxy </a:t>
          </a:r>
          <a:endParaRPr lang="en-US"/>
        </a:p>
      </dgm:t>
    </dgm:pt>
    <dgm:pt modelId="{BCD58690-EDD3-44F8-9246-20786CA584A8}" type="parTrans" cxnId="{A34D2037-FA37-4C92-856E-BF9220ACA35A}">
      <dgm:prSet/>
      <dgm:spPr/>
      <dgm:t>
        <a:bodyPr/>
        <a:lstStyle/>
        <a:p>
          <a:endParaRPr lang="en-US"/>
        </a:p>
      </dgm:t>
    </dgm:pt>
    <dgm:pt modelId="{766DE09D-A852-4121-B581-2FA4E5AAA329}" type="sibTrans" cxnId="{A34D2037-FA37-4C92-856E-BF9220ACA35A}">
      <dgm:prSet/>
      <dgm:spPr/>
      <dgm:t>
        <a:bodyPr/>
        <a:lstStyle/>
        <a:p>
          <a:endParaRPr lang="en-US"/>
        </a:p>
      </dgm:t>
    </dgm:pt>
    <dgm:pt modelId="{C6ED6CF2-6E91-460C-BE26-3609A07A90A6}">
      <dgm:prSet/>
      <dgm:spPr/>
      <dgm:t>
        <a:bodyPr/>
        <a:lstStyle/>
        <a:p>
          <a:pPr>
            <a:buFont typeface="Arial" panose="020B0604020202020204" pitchFamily="34" charset="0"/>
            <a:buChar char="•"/>
          </a:pPr>
          <a:r>
            <a:rPr lang="en-GB" dirty="0"/>
            <a:t>If its not a mandatory QOF code you don’t get a tick box!</a:t>
          </a:r>
          <a:endParaRPr lang="en-US" dirty="0"/>
        </a:p>
      </dgm:t>
    </dgm:pt>
    <dgm:pt modelId="{547EF61B-7E72-4AC3-8304-0D4234E7F860}" type="parTrans" cxnId="{314E73FD-345A-40D0-BF73-2724ED3A81F5}">
      <dgm:prSet/>
      <dgm:spPr/>
      <dgm:t>
        <a:bodyPr/>
        <a:lstStyle/>
        <a:p>
          <a:endParaRPr lang="en-US"/>
        </a:p>
      </dgm:t>
    </dgm:pt>
    <dgm:pt modelId="{8597D249-4388-4E4E-BD67-93EBDCDD3D21}" type="sibTrans" cxnId="{314E73FD-345A-40D0-BF73-2724ED3A81F5}">
      <dgm:prSet/>
      <dgm:spPr/>
      <dgm:t>
        <a:bodyPr/>
        <a:lstStyle/>
        <a:p>
          <a:endParaRPr lang="en-US"/>
        </a:p>
      </dgm:t>
    </dgm:pt>
    <dgm:pt modelId="{B5C987FD-53D4-4041-9724-ACAE1D68344B}">
      <dgm:prSet/>
      <dgm:spPr/>
      <dgm:t>
        <a:bodyPr/>
        <a:lstStyle/>
        <a:p>
          <a:r>
            <a:rPr lang="en-GB"/>
            <a:t>Collate all relevant information in one place </a:t>
          </a:r>
          <a:endParaRPr lang="en-US"/>
        </a:p>
      </dgm:t>
    </dgm:pt>
    <dgm:pt modelId="{11B8DCD5-3222-42BC-B27A-863655912354}" type="parTrans" cxnId="{C5CE82BE-FA94-43FD-A5CE-C9436CFD4AF4}">
      <dgm:prSet/>
      <dgm:spPr/>
      <dgm:t>
        <a:bodyPr/>
        <a:lstStyle/>
        <a:p>
          <a:endParaRPr lang="en-US"/>
        </a:p>
      </dgm:t>
    </dgm:pt>
    <dgm:pt modelId="{8D978F8F-70F1-4822-B1E8-9A5CB02D67C2}" type="sibTrans" cxnId="{C5CE82BE-FA94-43FD-A5CE-C9436CFD4AF4}">
      <dgm:prSet/>
      <dgm:spPr/>
      <dgm:t>
        <a:bodyPr/>
        <a:lstStyle/>
        <a:p>
          <a:endParaRPr lang="en-US"/>
        </a:p>
      </dgm:t>
    </dgm:pt>
    <dgm:pt modelId="{B7256A52-8AFF-4AB9-ABB1-C4ED8E5DCF12}">
      <dgm:prSet/>
      <dgm:spPr/>
      <dgm:t>
        <a:bodyPr/>
        <a:lstStyle/>
        <a:p>
          <a:r>
            <a:rPr lang="en-GB" dirty="0"/>
            <a:t>Helps clinicians make faster and safer decisions</a:t>
          </a:r>
          <a:endParaRPr lang="en-US" dirty="0"/>
        </a:p>
      </dgm:t>
    </dgm:pt>
    <dgm:pt modelId="{83BB2E4C-1621-4B46-9845-C30DC6565B47}" type="parTrans" cxnId="{2D4C34FE-BCCF-4470-9E84-BF6636FF4A9B}">
      <dgm:prSet/>
      <dgm:spPr/>
      <dgm:t>
        <a:bodyPr/>
        <a:lstStyle/>
        <a:p>
          <a:endParaRPr lang="en-US"/>
        </a:p>
      </dgm:t>
    </dgm:pt>
    <dgm:pt modelId="{6412B0F5-A290-450E-A3E0-AC9A02AE9164}" type="sibTrans" cxnId="{2D4C34FE-BCCF-4470-9E84-BF6636FF4A9B}">
      <dgm:prSet/>
      <dgm:spPr/>
      <dgm:t>
        <a:bodyPr/>
        <a:lstStyle/>
        <a:p>
          <a:endParaRPr lang="en-US"/>
        </a:p>
      </dgm:t>
    </dgm:pt>
    <dgm:pt modelId="{08A708FC-CBCC-4937-A6EF-C029B88F528E}" type="pres">
      <dgm:prSet presAssocID="{679E056A-E4A1-4507-AD93-CFF141BAB91D}" presName="Name0" presStyleCnt="0">
        <dgm:presLayoutVars>
          <dgm:dir/>
          <dgm:animLvl val="lvl"/>
          <dgm:resizeHandles val="exact"/>
        </dgm:presLayoutVars>
      </dgm:prSet>
      <dgm:spPr/>
    </dgm:pt>
    <dgm:pt modelId="{570F94B4-CD77-4032-83D8-06B9F5FA4D65}" type="pres">
      <dgm:prSet presAssocID="{D9481848-BAC8-4BFE-A430-22C48D48D32A}" presName="composite" presStyleCnt="0"/>
      <dgm:spPr/>
    </dgm:pt>
    <dgm:pt modelId="{7FF2A586-D955-4D67-8D23-6E56C4CB567E}" type="pres">
      <dgm:prSet presAssocID="{D9481848-BAC8-4BFE-A430-22C48D48D32A}" presName="parTx" presStyleLbl="alignNode1" presStyleIdx="0" presStyleCnt="2">
        <dgm:presLayoutVars>
          <dgm:chMax val="0"/>
          <dgm:chPref val="0"/>
          <dgm:bulletEnabled val="1"/>
        </dgm:presLayoutVars>
      </dgm:prSet>
      <dgm:spPr/>
    </dgm:pt>
    <dgm:pt modelId="{E8C1752C-CAF2-49C3-B50C-1A1A12DF658B}" type="pres">
      <dgm:prSet presAssocID="{D9481848-BAC8-4BFE-A430-22C48D48D32A}" presName="desTx" presStyleLbl="alignAccFollowNode1" presStyleIdx="0" presStyleCnt="2">
        <dgm:presLayoutVars>
          <dgm:bulletEnabled val="1"/>
        </dgm:presLayoutVars>
      </dgm:prSet>
      <dgm:spPr/>
    </dgm:pt>
    <dgm:pt modelId="{45266A44-DD68-4A00-80CD-C7D36CD7ADF7}" type="pres">
      <dgm:prSet presAssocID="{766DE09D-A852-4121-B581-2FA4E5AAA329}" presName="space" presStyleCnt="0"/>
      <dgm:spPr/>
    </dgm:pt>
    <dgm:pt modelId="{84228C18-3946-4598-ABAB-4493689D7D7E}" type="pres">
      <dgm:prSet presAssocID="{B5C987FD-53D4-4041-9724-ACAE1D68344B}" presName="composite" presStyleCnt="0"/>
      <dgm:spPr/>
    </dgm:pt>
    <dgm:pt modelId="{2A843A49-F94D-4700-916C-69219AB1DC4D}" type="pres">
      <dgm:prSet presAssocID="{B5C987FD-53D4-4041-9724-ACAE1D68344B}" presName="parTx" presStyleLbl="alignNode1" presStyleIdx="1" presStyleCnt="2">
        <dgm:presLayoutVars>
          <dgm:chMax val="0"/>
          <dgm:chPref val="0"/>
          <dgm:bulletEnabled val="1"/>
        </dgm:presLayoutVars>
      </dgm:prSet>
      <dgm:spPr/>
    </dgm:pt>
    <dgm:pt modelId="{61E24B25-A0FC-4E68-AE5F-24563B2C79CD}" type="pres">
      <dgm:prSet presAssocID="{B5C987FD-53D4-4041-9724-ACAE1D68344B}" presName="desTx" presStyleLbl="alignAccFollowNode1" presStyleIdx="1" presStyleCnt="2">
        <dgm:presLayoutVars>
          <dgm:bulletEnabled val="1"/>
        </dgm:presLayoutVars>
      </dgm:prSet>
      <dgm:spPr/>
    </dgm:pt>
  </dgm:ptLst>
  <dgm:cxnLst>
    <dgm:cxn modelId="{CF38C20F-5CD0-46C9-8597-59AC8E374EC0}" type="presOf" srcId="{D9481848-BAC8-4BFE-A430-22C48D48D32A}" destId="{7FF2A586-D955-4D67-8D23-6E56C4CB567E}" srcOrd="0" destOrd="0" presId="urn:microsoft.com/office/officeart/2005/8/layout/hList1"/>
    <dgm:cxn modelId="{8BD3C710-35B9-4638-8E2B-F23A78501A12}" type="presOf" srcId="{C6ED6CF2-6E91-460C-BE26-3609A07A90A6}" destId="{E8C1752C-CAF2-49C3-B50C-1A1A12DF658B}" srcOrd="0" destOrd="0" presId="urn:microsoft.com/office/officeart/2005/8/layout/hList1"/>
    <dgm:cxn modelId="{A34D2037-FA37-4C92-856E-BF9220ACA35A}" srcId="{679E056A-E4A1-4507-AD93-CFF141BAB91D}" destId="{D9481848-BAC8-4BFE-A430-22C48D48D32A}" srcOrd="0" destOrd="0" parTransId="{BCD58690-EDD3-44F8-9246-20786CA584A8}" sibTransId="{766DE09D-A852-4121-B581-2FA4E5AAA329}"/>
    <dgm:cxn modelId="{2EE7345C-3BCA-4515-AAA0-8B54A54FF189}" type="presOf" srcId="{679E056A-E4A1-4507-AD93-CFF141BAB91D}" destId="{08A708FC-CBCC-4937-A6EF-C029B88F528E}" srcOrd="0" destOrd="0" presId="urn:microsoft.com/office/officeart/2005/8/layout/hList1"/>
    <dgm:cxn modelId="{21A31743-C47A-4E76-A35D-529FD36312FD}" type="presOf" srcId="{B5C987FD-53D4-4041-9724-ACAE1D68344B}" destId="{2A843A49-F94D-4700-916C-69219AB1DC4D}" srcOrd="0" destOrd="0" presId="urn:microsoft.com/office/officeart/2005/8/layout/hList1"/>
    <dgm:cxn modelId="{C5CE82BE-FA94-43FD-A5CE-C9436CFD4AF4}" srcId="{679E056A-E4A1-4507-AD93-CFF141BAB91D}" destId="{B5C987FD-53D4-4041-9724-ACAE1D68344B}" srcOrd="1" destOrd="0" parTransId="{11B8DCD5-3222-42BC-B27A-863655912354}" sibTransId="{8D978F8F-70F1-4822-B1E8-9A5CB02D67C2}"/>
    <dgm:cxn modelId="{ECBDD0DB-7B5F-4E8A-A3AE-E74EED27EB9E}" type="presOf" srcId="{B7256A52-8AFF-4AB9-ABB1-C4ED8E5DCF12}" destId="{61E24B25-A0FC-4E68-AE5F-24563B2C79CD}" srcOrd="0" destOrd="0" presId="urn:microsoft.com/office/officeart/2005/8/layout/hList1"/>
    <dgm:cxn modelId="{314E73FD-345A-40D0-BF73-2724ED3A81F5}" srcId="{D9481848-BAC8-4BFE-A430-22C48D48D32A}" destId="{C6ED6CF2-6E91-460C-BE26-3609A07A90A6}" srcOrd="0" destOrd="0" parTransId="{547EF61B-7E72-4AC3-8304-0D4234E7F860}" sibTransId="{8597D249-4388-4E4E-BD67-93EBDCDD3D21}"/>
    <dgm:cxn modelId="{2D4C34FE-BCCF-4470-9E84-BF6636FF4A9B}" srcId="{B5C987FD-53D4-4041-9724-ACAE1D68344B}" destId="{B7256A52-8AFF-4AB9-ABB1-C4ED8E5DCF12}" srcOrd="0" destOrd="0" parTransId="{83BB2E4C-1621-4B46-9845-C30DC6565B47}" sibTransId="{6412B0F5-A290-450E-A3E0-AC9A02AE9164}"/>
    <dgm:cxn modelId="{4F81A8D2-F282-478A-B062-6D6C60ADEEFC}" type="presParOf" srcId="{08A708FC-CBCC-4937-A6EF-C029B88F528E}" destId="{570F94B4-CD77-4032-83D8-06B9F5FA4D65}" srcOrd="0" destOrd="0" presId="urn:microsoft.com/office/officeart/2005/8/layout/hList1"/>
    <dgm:cxn modelId="{71B73300-05EC-414E-B921-7FBE2D94DDDF}" type="presParOf" srcId="{570F94B4-CD77-4032-83D8-06B9F5FA4D65}" destId="{7FF2A586-D955-4D67-8D23-6E56C4CB567E}" srcOrd="0" destOrd="0" presId="urn:microsoft.com/office/officeart/2005/8/layout/hList1"/>
    <dgm:cxn modelId="{17964491-BEB5-479F-8E27-0AB0A0FA4BE4}" type="presParOf" srcId="{570F94B4-CD77-4032-83D8-06B9F5FA4D65}" destId="{E8C1752C-CAF2-49C3-B50C-1A1A12DF658B}" srcOrd="1" destOrd="0" presId="urn:microsoft.com/office/officeart/2005/8/layout/hList1"/>
    <dgm:cxn modelId="{A331293A-30D5-477E-8804-E97F12FB2693}" type="presParOf" srcId="{08A708FC-CBCC-4937-A6EF-C029B88F528E}" destId="{45266A44-DD68-4A00-80CD-C7D36CD7ADF7}" srcOrd="1" destOrd="0" presId="urn:microsoft.com/office/officeart/2005/8/layout/hList1"/>
    <dgm:cxn modelId="{F427213D-A992-457A-A909-2C591B05EA43}" type="presParOf" srcId="{08A708FC-CBCC-4937-A6EF-C029B88F528E}" destId="{84228C18-3946-4598-ABAB-4493689D7D7E}" srcOrd="2" destOrd="0" presId="urn:microsoft.com/office/officeart/2005/8/layout/hList1"/>
    <dgm:cxn modelId="{3A0C510C-6009-4A94-97D5-FE973A7F04D5}" type="presParOf" srcId="{84228C18-3946-4598-ABAB-4493689D7D7E}" destId="{2A843A49-F94D-4700-916C-69219AB1DC4D}" srcOrd="0" destOrd="0" presId="urn:microsoft.com/office/officeart/2005/8/layout/hList1"/>
    <dgm:cxn modelId="{892CA84D-133F-4BB0-8CDB-170B5A491B15}" type="presParOf" srcId="{84228C18-3946-4598-ABAB-4493689D7D7E}" destId="{61E24B25-A0FC-4E68-AE5F-24563B2C79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C2974-FA49-4676-B43E-ACEF7F3142E8}" type="doc">
      <dgm:prSet loTypeId="urn:microsoft.com/office/officeart/2005/8/layout/bProcess2" loCatId="process" qsTypeId="urn:microsoft.com/office/officeart/2005/8/quickstyle/simple5" qsCatId="simple" csTypeId="urn:microsoft.com/office/officeart/2005/8/colors/accent5_2" csCatId="accent5" phldr="1"/>
      <dgm:spPr/>
      <dgm:t>
        <a:bodyPr/>
        <a:lstStyle/>
        <a:p>
          <a:endParaRPr lang="en-US"/>
        </a:p>
      </dgm:t>
    </dgm:pt>
    <dgm:pt modelId="{4D5663E0-4A0B-4169-B7AD-CEA04568706A}">
      <dgm:prSet/>
      <dgm:spPr/>
      <dgm:t>
        <a:bodyPr/>
        <a:lstStyle/>
        <a:p>
          <a:r>
            <a:rPr lang="en-GB"/>
            <a:t>Anaemia – a thief of GP time!</a:t>
          </a:r>
          <a:endParaRPr lang="en-US"/>
        </a:p>
      </dgm:t>
    </dgm:pt>
    <dgm:pt modelId="{58B2B450-881F-43E5-ACBF-9908374E989B}" type="parTrans" cxnId="{62D83CC5-5C9D-406B-B764-429254ECC3AD}">
      <dgm:prSet/>
      <dgm:spPr/>
      <dgm:t>
        <a:bodyPr/>
        <a:lstStyle/>
        <a:p>
          <a:endParaRPr lang="en-US"/>
        </a:p>
      </dgm:t>
    </dgm:pt>
    <dgm:pt modelId="{54CE019C-4DCE-4B50-AAAC-8C213177865F}" type="sibTrans" cxnId="{62D83CC5-5C9D-406B-B764-429254ECC3AD}">
      <dgm:prSet/>
      <dgm:spPr/>
      <dgm:t>
        <a:bodyPr/>
        <a:lstStyle/>
        <a:p>
          <a:endParaRPr lang="en-US"/>
        </a:p>
      </dgm:t>
    </dgm:pt>
    <dgm:pt modelId="{B6100E1A-8F6D-44E7-8588-0424DE485196}">
      <dgm:prSet/>
      <dgm:spPr/>
      <dgm:t>
        <a:bodyPr/>
        <a:lstStyle/>
        <a:p>
          <a:r>
            <a:rPr lang="en-GB" dirty="0"/>
            <a:t>High risk (could it be cancer?)</a:t>
          </a:r>
          <a:endParaRPr lang="en-US" dirty="0"/>
        </a:p>
      </dgm:t>
    </dgm:pt>
    <dgm:pt modelId="{8AD0FF2C-2003-48FD-B2FD-76B48786E7C6}" type="parTrans" cxnId="{4C5FDBB0-7CD8-4417-AC80-D58E680BE92B}">
      <dgm:prSet/>
      <dgm:spPr/>
      <dgm:t>
        <a:bodyPr/>
        <a:lstStyle/>
        <a:p>
          <a:endParaRPr lang="en-US"/>
        </a:p>
      </dgm:t>
    </dgm:pt>
    <dgm:pt modelId="{04B74DCE-F4CA-4F8D-A41A-FB936F48DFEC}" type="sibTrans" cxnId="{4C5FDBB0-7CD8-4417-AC80-D58E680BE92B}">
      <dgm:prSet/>
      <dgm:spPr/>
      <dgm:t>
        <a:bodyPr/>
        <a:lstStyle/>
        <a:p>
          <a:endParaRPr lang="en-US"/>
        </a:p>
      </dgm:t>
    </dgm:pt>
    <dgm:pt modelId="{A200A5DE-B864-49A3-BAFA-985C6AA14205}">
      <dgm:prSet/>
      <dgm:spPr/>
      <dgm:t>
        <a:bodyPr/>
        <a:lstStyle/>
        <a:p>
          <a:r>
            <a:rPr lang="en-GB"/>
            <a:t>Have they seen a gastroenterologist?</a:t>
          </a:r>
          <a:endParaRPr lang="en-US"/>
        </a:p>
      </dgm:t>
    </dgm:pt>
    <dgm:pt modelId="{3E5E55AC-8CA1-49A3-978D-0EB4BDDC663C}" type="parTrans" cxnId="{CAEB3311-A1FB-4D1A-A296-C2B4B255D91D}">
      <dgm:prSet/>
      <dgm:spPr/>
      <dgm:t>
        <a:bodyPr/>
        <a:lstStyle/>
        <a:p>
          <a:endParaRPr lang="en-US"/>
        </a:p>
      </dgm:t>
    </dgm:pt>
    <dgm:pt modelId="{80B2B0B1-11D0-4EEC-B160-C63116D43B13}" type="sibTrans" cxnId="{CAEB3311-A1FB-4D1A-A296-C2B4B255D91D}">
      <dgm:prSet/>
      <dgm:spPr/>
      <dgm:t>
        <a:bodyPr/>
        <a:lstStyle/>
        <a:p>
          <a:endParaRPr lang="en-US"/>
        </a:p>
      </dgm:t>
    </dgm:pt>
    <dgm:pt modelId="{B0030268-1D72-4A6D-9622-B4660BA173A2}">
      <dgm:prSet/>
      <dgm:spPr/>
      <dgm:t>
        <a:bodyPr/>
        <a:lstStyle/>
        <a:p>
          <a:r>
            <a:rPr lang="en-GB"/>
            <a:t>Have they been scoped?</a:t>
          </a:r>
          <a:endParaRPr lang="en-US"/>
        </a:p>
      </dgm:t>
    </dgm:pt>
    <dgm:pt modelId="{59DF7AAD-9303-4008-B4AB-99C353D15709}" type="parTrans" cxnId="{0A25D2CA-01E0-4D47-A166-A0DA63B42478}">
      <dgm:prSet/>
      <dgm:spPr/>
      <dgm:t>
        <a:bodyPr/>
        <a:lstStyle/>
        <a:p>
          <a:endParaRPr lang="en-US"/>
        </a:p>
      </dgm:t>
    </dgm:pt>
    <dgm:pt modelId="{A8CABD1F-7A98-428F-9E85-14140F2534F2}" type="sibTrans" cxnId="{0A25D2CA-01E0-4D47-A166-A0DA63B42478}">
      <dgm:prSet/>
      <dgm:spPr/>
      <dgm:t>
        <a:bodyPr/>
        <a:lstStyle/>
        <a:p>
          <a:endParaRPr lang="en-US"/>
        </a:p>
      </dgm:t>
    </dgm:pt>
    <dgm:pt modelId="{8314D14C-A401-4275-A3AE-353B6DF2F074}">
      <dgm:prSet/>
      <dgm:spPr/>
      <dgm:t>
        <a:bodyPr/>
        <a:lstStyle/>
        <a:p>
          <a:r>
            <a:rPr lang="en-GB"/>
            <a:t>Had a qFIT?</a:t>
          </a:r>
          <a:endParaRPr lang="en-US"/>
        </a:p>
      </dgm:t>
    </dgm:pt>
    <dgm:pt modelId="{3DD3EDC9-3DB3-46BA-8DBD-ACE5B5A85138}" type="parTrans" cxnId="{7988797E-A1F7-460D-9CF4-255F04DBAE89}">
      <dgm:prSet/>
      <dgm:spPr/>
      <dgm:t>
        <a:bodyPr/>
        <a:lstStyle/>
        <a:p>
          <a:endParaRPr lang="en-US"/>
        </a:p>
      </dgm:t>
    </dgm:pt>
    <dgm:pt modelId="{1F038079-8071-4369-B903-48060622FC4B}" type="sibTrans" cxnId="{7988797E-A1F7-460D-9CF4-255F04DBAE89}">
      <dgm:prSet/>
      <dgm:spPr/>
      <dgm:t>
        <a:bodyPr/>
        <a:lstStyle/>
        <a:p>
          <a:endParaRPr lang="en-US"/>
        </a:p>
      </dgm:t>
    </dgm:pt>
    <dgm:pt modelId="{5C443D46-BA24-451B-BB74-B7E2ED1AB94B}">
      <dgm:prSet/>
      <dgm:spPr/>
      <dgm:t>
        <a:bodyPr/>
        <a:lstStyle/>
        <a:p>
          <a:r>
            <a:rPr lang="en-GB" dirty="0"/>
            <a:t>Is there another condition causing in?</a:t>
          </a:r>
          <a:endParaRPr lang="en-US" dirty="0"/>
        </a:p>
      </dgm:t>
    </dgm:pt>
    <dgm:pt modelId="{619ACE94-A42D-4AE3-8EE2-F5F9834A12A0}" type="parTrans" cxnId="{82764014-1983-4041-9EF5-54CA63ECF1E6}">
      <dgm:prSet/>
      <dgm:spPr/>
      <dgm:t>
        <a:bodyPr/>
        <a:lstStyle/>
        <a:p>
          <a:endParaRPr lang="en-US"/>
        </a:p>
      </dgm:t>
    </dgm:pt>
    <dgm:pt modelId="{18578B42-1626-423C-97A4-EEAF6DA7DFDF}" type="sibTrans" cxnId="{82764014-1983-4041-9EF5-54CA63ECF1E6}">
      <dgm:prSet/>
      <dgm:spPr/>
      <dgm:t>
        <a:bodyPr/>
        <a:lstStyle/>
        <a:p>
          <a:endParaRPr lang="en-US"/>
        </a:p>
      </dgm:t>
    </dgm:pt>
    <dgm:pt modelId="{9C7D986D-8E1E-480F-B813-3BE43BD6CEFC}" type="pres">
      <dgm:prSet presAssocID="{044C2974-FA49-4676-B43E-ACEF7F3142E8}" presName="diagram" presStyleCnt="0">
        <dgm:presLayoutVars>
          <dgm:dir/>
          <dgm:resizeHandles/>
        </dgm:presLayoutVars>
      </dgm:prSet>
      <dgm:spPr/>
    </dgm:pt>
    <dgm:pt modelId="{0ED9BA16-F984-4C4F-8EE0-A48414D8CE23}" type="pres">
      <dgm:prSet presAssocID="{4D5663E0-4A0B-4169-B7AD-CEA04568706A}" presName="firstNode" presStyleLbl="node1" presStyleIdx="0" presStyleCnt="1">
        <dgm:presLayoutVars>
          <dgm:bulletEnabled val="1"/>
        </dgm:presLayoutVars>
      </dgm:prSet>
      <dgm:spPr/>
    </dgm:pt>
  </dgm:ptLst>
  <dgm:cxnLst>
    <dgm:cxn modelId="{CAEB3311-A1FB-4D1A-A296-C2B4B255D91D}" srcId="{4D5663E0-4A0B-4169-B7AD-CEA04568706A}" destId="{A200A5DE-B864-49A3-BAFA-985C6AA14205}" srcOrd="1" destOrd="0" parTransId="{3E5E55AC-8CA1-49A3-978D-0EB4BDDC663C}" sibTransId="{80B2B0B1-11D0-4EEC-B160-C63116D43B13}"/>
    <dgm:cxn modelId="{82764014-1983-4041-9EF5-54CA63ECF1E6}" srcId="{4D5663E0-4A0B-4169-B7AD-CEA04568706A}" destId="{5C443D46-BA24-451B-BB74-B7E2ED1AB94B}" srcOrd="4" destOrd="0" parTransId="{619ACE94-A42D-4AE3-8EE2-F5F9834A12A0}" sibTransId="{18578B42-1626-423C-97A4-EEAF6DA7DFDF}"/>
    <dgm:cxn modelId="{243EAC1D-0F95-4AF7-B9B1-00FE00EB8EAB}" type="presOf" srcId="{5C443D46-BA24-451B-BB74-B7E2ED1AB94B}" destId="{0ED9BA16-F984-4C4F-8EE0-A48414D8CE23}" srcOrd="0" destOrd="5" presId="urn:microsoft.com/office/officeart/2005/8/layout/bProcess2"/>
    <dgm:cxn modelId="{96750730-A042-4D30-B1DE-4015ECC68C3B}" type="presOf" srcId="{4D5663E0-4A0B-4169-B7AD-CEA04568706A}" destId="{0ED9BA16-F984-4C4F-8EE0-A48414D8CE23}" srcOrd="0" destOrd="0" presId="urn:microsoft.com/office/officeart/2005/8/layout/bProcess2"/>
    <dgm:cxn modelId="{7988797E-A1F7-460D-9CF4-255F04DBAE89}" srcId="{4D5663E0-4A0B-4169-B7AD-CEA04568706A}" destId="{8314D14C-A401-4275-A3AE-353B6DF2F074}" srcOrd="3" destOrd="0" parTransId="{3DD3EDC9-3DB3-46BA-8DBD-ACE5B5A85138}" sibTransId="{1F038079-8071-4369-B903-48060622FC4B}"/>
    <dgm:cxn modelId="{609D9282-6D1D-41C6-BDA8-950A88772858}" type="presOf" srcId="{8314D14C-A401-4275-A3AE-353B6DF2F074}" destId="{0ED9BA16-F984-4C4F-8EE0-A48414D8CE23}" srcOrd="0" destOrd="4" presId="urn:microsoft.com/office/officeart/2005/8/layout/bProcess2"/>
    <dgm:cxn modelId="{BC2FE78A-EFBC-402C-AA1A-91C45FB5BC60}" type="presOf" srcId="{B0030268-1D72-4A6D-9622-B4660BA173A2}" destId="{0ED9BA16-F984-4C4F-8EE0-A48414D8CE23}" srcOrd="0" destOrd="3" presId="urn:microsoft.com/office/officeart/2005/8/layout/bProcess2"/>
    <dgm:cxn modelId="{4C5FDBB0-7CD8-4417-AC80-D58E680BE92B}" srcId="{4D5663E0-4A0B-4169-B7AD-CEA04568706A}" destId="{B6100E1A-8F6D-44E7-8588-0424DE485196}" srcOrd="0" destOrd="0" parTransId="{8AD0FF2C-2003-48FD-B2FD-76B48786E7C6}" sibTransId="{04B74DCE-F4CA-4F8D-A41A-FB936F48DFEC}"/>
    <dgm:cxn modelId="{CEA990B5-16F6-4E5D-AF61-41195ED22893}" type="presOf" srcId="{B6100E1A-8F6D-44E7-8588-0424DE485196}" destId="{0ED9BA16-F984-4C4F-8EE0-A48414D8CE23}" srcOrd="0" destOrd="1" presId="urn:microsoft.com/office/officeart/2005/8/layout/bProcess2"/>
    <dgm:cxn modelId="{62D83CC5-5C9D-406B-B764-429254ECC3AD}" srcId="{044C2974-FA49-4676-B43E-ACEF7F3142E8}" destId="{4D5663E0-4A0B-4169-B7AD-CEA04568706A}" srcOrd="0" destOrd="0" parTransId="{58B2B450-881F-43E5-ACBF-9908374E989B}" sibTransId="{54CE019C-4DCE-4B50-AAAC-8C213177865F}"/>
    <dgm:cxn modelId="{0A25D2CA-01E0-4D47-A166-A0DA63B42478}" srcId="{4D5663E0-4A0B-4169-B7AD-CEA04568706A}" destId="{B0030268-1D72-4A6D-9622-B4660BA173A2}" srcOrd="2" destOrd="0" parTransId="{59DF7AAD-9303-4008-B4AB-99C353D15709}" sibTransId="{A8CABD1F-7A98-428F-9E85-14140F2534F2}"/>
    <dgm:cxn modelId="{02F4CDCF-3078-4397-8E22-657DEAACA82D}" type="presOf" srcId="{044C2974-FA49-4676-B43E-ACEF7F3142E8}" destId="{9C7D986D-8E1E-480F-B813-3BE43BD6CEFC}" srcOrd="0" destOrd="0" presId="urn:microsoft.com/office/officeart/2005/8/layout/bProcess2"/>
    <dgm:cxn modelId="{DAF19FE5-003D-40C3-92F0-25F0E4A2521F}" type="presOf" srcId="{A200A5DE-B864-49A3-BAFA-985C6AA14205}" destId="{0ED9BA16-F984-4C4F-8EE0-A48414D8CE23}" srcOrd="0" destOrd="2" presId="urn:microsoft.com/office/officeart/2005/8/layout/bProcess2"/>
    <dgm:cxn modelId="{15B89575-AC29-4DF2-BD6A-07A3303F1BFC}" type="presParOf" srcId="{9C7D986D-8E1E-480F-B813-3BE43BD6CEFC}" destId="{0ED9BA16-F984-4C4F-8EE0-A48414D8CE23}" srcOrd="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A3C1D-FAD1-4D84-B4D9-983648709E32}">
      <dsp:nvSpPr>
        <dsp:cNvPr id="0" name=""/>
        <dsp:cNvSpPr/>
      </dsp:nvSpPr>
      <dsp:spPr>
        <a:xfrm>
          <a:off x="3557" y="748692"/>
          <a:ext cx="645257" cy="645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17E31-D25B-45C2-9097-9B8D185FB9D1}">
      <dsp:nvSpPr>
        <dsp:cNvPr id="0" name=""/>
        <dsp:cNvSpPr/>
      </dsp:nvSpPr>
      <dsp:spPr>
        <a:xfrm>
          <a:off x="3557" y="1508776"/>
          <a:ext cx="1843593" cy="108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a:t>The recall software is based of thousands of reports</a:t>
          </a:r>
          <a:endParaRPr lang="en-US" sz="1400" kern="1200"/>
        </a:p>
      </dsp:txBody>
      <dsp:txXfrm>
        <a:off x="3557" y="1508776"/>
        <a:ext cx="1843593" cy="1087792"/>
      </dsp:txXfrm>
    </dsp:sp>
    <dsp:sp modelId="{C9CE87AB-3D8C-4BE4-8982-516B50DB2B1C}">
      <dsp:nvSpPr>
        <dsp:cNvPr id="0" name=""/>
        <dsp:cNvSpPr/>
      </dsp:nvSpPr>
      <dsp:spPr>
        <a:xfrm>
          <a:off x="3557" y="2649976"/>
          <a:ext cx="1843593" cy="769099"/>
        </a:xfrm>
        <a:prstGeom prst="rect">
          <a:avLst/>
        </a:prstGeom>
        <a:noFill/>
        <a:ln>
          <a:noFill/>
        </a:ln>
        <a:effectLst/>
      </dsp:spPr>
      <dsp:style>
        <a:lnRef idx="0">
          <a:scrgbClr r="0" g="0" b="0"/>
        </a:lnRef>
        <a:fillRef idx="0">
          <a:scrgbClr r="0" g="0" b="0"/>
        </a:fillRef>
        <a:effectRef idx="0">
          <a:scrgbClr r="0" g="0" b="0"/>
        </a:effectRef>
        <a:fontRef idx="minor"/>
      </dsp:style>
    </dsp:sp>
    <dsp:sp modelId="{64857E77-F903-425A-926A-6BD7EC8CD6D1}">
      <dsp:nvSpPr>
        <dsp:cNvPr id="0" name=""/>
        <dsp:cNvSpPr/>
      </dsp:nvSpPr>
      <dsp:spPr>
        <a:xfrm>
          <a:off x="2169780" y="748692"/>
          <a:ext cx="645257" cy="645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D958D-8734-436E-B2F1-B836D98D6C2E}">
      <dsp:nvSpPr>
        <dsp:cNvPr id="0" name=""/>
        <dsp:cNvSpPr/>
      </dsp:nvSpPr>
      <dsp:spPr>
        <a:xfrm>
          <a:off x="2169780" y="1508776"/>
          <a:ext cx="1843593" cy="108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dirty="0"/>
            <a:t>Patient biometrics compared to guidelines and recall flexes to date and value of last test</a:t>
          </a:r>
          <a:endParaRPr lang="en-US" sz="1400" kern="1200" dirty="0"/>
        </a:p>
      </dsp:txBody>
      <dsp:txXfrm>
        <a:off x="2169780" y="1508776"/>
        <a:ext cx="1843593" cy="1087792"/>
      </dsp:txXfrm>
    </dsp:sp>
    <dsp:sp modelId="{5ACC649C-C7D2-4682-98D5-1318E75EDDAC}">
      <dsp:nvSpPr>
        <dsp:cNvPr id="0" name=""/>
        <dsp:cNvSpPr/>
      </dsp:nvSpPr>
      <dsp:spPr>
        <a:xfrm>
          <a:off x="2112758" y="2759950"/>
          <a:ext cx="1843593" cy="769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a:p>
          <a:pPr marL="0" lvl="0" indent="0" algn="l" defTabSz="488950">
            <a:lnSpc>
              <a:spcPct val="100000"/>
            </a:lnSpc>
            <a:spcBef>
              <a:spcPct val="0"/>
            </a:spcBef>
            <a:spcAft>
              <a:spcPct val="35000"/>
            </a:spcAft>
            <a:buNone/>
          </a:pPr>
          <a:r>
            <a:rPr lang="en-GB" sz="1100" kern="1200" dirty="0" err="1"/>
            <a:t>eg</a:t>
          </a:r>
          <a:r>
            <a:rPr lang="en-GB" sz="1100" kern="1200" dirty="0"/>
            <a:t>: HbA1C recall is 6 monthly when controlled and 3 monthly when not</a:t>
          </a:r>
          <a:endParaRPr lang="en-US" sz="1100" kern="1200" dirty="0"/>
        </a:p>
      </dsp:txBody>
      <dsp:txXfrm>
        <a:off x="2112758" y="2759950"/>
        <a:ext cx="1843593" cy="769099"/>
      </dsp:txXfrm>
    </dsp:sp>
    <dsp:sp modelId="{AE4FFAAB-E973-4716-915C-0B0C7D46F4F3}">
      <dsp:nvSpPr>
        <dsp:cNvPr id="0" name=""/>
        <dsp:cNvSpPr/>
      </dsp:nvSpPr>
      <dsp:spPr>
        <a:xfrm>
          <a:off x="4336003" y="748692"/>
          <a:ext cx="645257" cy="645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2095D-9472-4881-BCB8-1C205DCA061D}">
      <dsp:nvSpPr>
        <dsp:cNvPr id="0" name=""/>
        <dsp:cNvSpPr/>
      </dsp:nvSpPr>
      <dsp:spPr>
        <a:xfrm>
          <a:off x="4336003" y="1508776"/>
          <a:ext cx="1843593" cy="108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dirty="0"/>
            <a:t>Admin users invite patients in bulk using the most cost effective recall method (SMS / email)</a:t>
          </a:r>
          <a:endParaRPr lang="en-US" sz="1400" kern="1200" dirty="0"/>
        </a:p>
      </dsp:txBody>
      <dsp:txXfrm>
        <a:off x="4336003" y="1508776"/>
        <a:ext cx="1843593" cy="1087792"/>
      </dsp:txXfrm>
    </dsp:sp>
    <dsp:sp modelId="{6205FEE9-6699-426F-A641-7A408187CCF0}">
      <dsp:nvSpPr>
        <dsp:cNvPr id="0" name=""/>
        <dsp:cNvSpPr/>
      </dsp:nvSpPr>
      <dsp:spPr>
        <a:xfrm>
          <a:off x="4336003" y="2649976"/>
          <a:ext cx="1843593" cy="769099"/>
        </a:xfrm>
        <a:prstGeom prst="rect">
          <a:avLst/>
        </a:prstGeom>
        <a:noFill/>
        <a:ln>
          <a:noFill/>
        </a:ln>
        <a:effectLst/>
      </dsp:spPr>
      <dsp:style>
        <a:lnRef idx="0">
          <a:scrgbClr r="0" g="0" b="0"/>
        </a:lnRef>
        <a:fillRef idx="0">
          <a:scrgbClr r="0" g="0" b="0"/>
        </a:fillRef>
        <a:effectRef idx="0">
          <a:scrgbClr r="0" g="0" b="0"/>
        </a:effectRef>
        <a:fontRef idx="minor"/>
      </dsp:style>
    </dsp:sp>
    <dsp:sp modelId="{19E41299-B3B9-412D-BDA4-80B12886BF60}">
      <dsp:nvSpPr>
        <dsp:cNvPr id="0" name=""/>
        <dsp:cNvSpPr/>
      </dsp:nvSpPr>
      <dsp:spPr>
        <a:xfrm>
          <a:off x="6502225" y="748692"/>
          <a:ext cx="645257" cy="645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2E0A5-A0F1-4E8D-9982-29A6508C9213}">
      <dsp:nvSpPr>
        <dsp:cNvPr id="0" name=""/>
        <dsp:cNvSpPr/>
      </dsp:nvSpPr>
      <dsp:spPr>
        <a:xfrm>
          <a:off x="6502225" y="1508776"/>
          <a:ext cx="1843593" cy="108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a:t>Takes minutes rather than hours</a:t>
          </a:r>
          <a:endParaRPr lang="en-US" sz="1400" kern="1200"/>
        </a:p>
      </dsp:txBody>
      <dsp:txXfrm>
        <a:off x="6502225" y="1508776"/>
        <a:ext cx="1843593" cy="1087792"/>
      </dsp:txXfrm>
    </dsp:sp>
    <dsp:sp modelId="{8408AA11-96C4-4D3C-992D-D8890A591580}">
      <dsp:nvSpPr>
        <dsp:cNvPr id="0" name=""/>
        <dsp:cNvSpPr/>
      </dsp:nvSpPr>
      <dsp:spPr>
        <a:xfrm>
          <a:off x="6502225" y="2649976"/>
          <a:ext cx="1843593" cy="769099"/>
        </a:xfrm>
        <a:prstGeom prst="rect">
          <a:avLst/>
        </a:prstGeom>
        <a:noFill/>
        <a:ln>
          <a:noFill/>
        </a:ln>
        <a:effectLst/>
      </dsp:spPr>
      <dsp:style>
        <a:lnRef idx="0">
          <a:scrgbClr r="0" g="0" b="0"/>
        </a:lnRef>
        <a:fillRef idx="0">
          <a:scrgbClr r="0" g="0" b="0"/>
        </a:fillRef>
        <a:effectRef idx="0">
          <a:scrgbClr r="0" g="0" b="0"/>
        </a:effectRef>
        <a:fontRef idx="minor"/>
      </dsp:style>
    </dsp:sp>
    <dsp:sp modelId="{EA0D591A-45C0-4CEF-87E7-2EFAE4A61864}">
      <dsp:nvSpPr>
        <dsp:cNvPr id="0" name=""/>
        <dsp:cNvSpPr/>
      </dsp:nvSpPr>
      <dsp:spPr>
        <a:xfrm>
          <a:off x="8668448" y="748692"/>
          <a:ext cx="645257" cy="645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461CD-F224-4BF5-B1CE-776F666BCC4E}">
      <dsp:nvSpPr>
        <dsp:cNvPr id="0" name=""/>
        <dsp:cNvSpPr/>
      </dsp:nvSpPr>
      <dsp:spPr>
        <a:xfrm>
          <a:off x="8668448" y="1508776"/>
          <a:ext cx="1843593" cy="108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a:t>Simple and can be done by an apprentice</a:t>
          </a:r>
          <a:endParaRPr lang="en-US" sz="1400" kern="1200"/>
        </a:p>
      </dsp:txBody>
      <dsp:txXfrm>
        <a:off x="8668448" y="1508776"/>
        <a:ext cx="1843593" cy="1087792"/>
      </dsp:txXfrm>
    </dsp:sp>
    <dsp:sp modelId="{6B804E3E-4971-4525-BF83-72D9192AB258}">
      <dsp:nvSpPr>
        <dsp:cNvPr id="0" name=""/>
        <dsp:cNvSpPr/>
      </dsp:nvSpPr>
      <dsp:spPr>
        <a:xfrm>
          <a:off x="8668448" y="2649976"/>
          <a:ext cx="1843593" cy="76909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2A586-D955-4D67-8D23-6E56C4CB567E}">
      <dsp:nvSpPr>
        <dsp:cNvPr id="0" name=""/>
        <dsp:cNvSpPr/>
      </dsp:nvSpPr>
      <dsp:spPr>
        <a:xfrm>
          <a:off x="53" y="265549"/>
          <a:ext cx="5106412" cy="124504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GB" sz="3400" kern="1200"/>
            <a:t>Not tick boxy </a:t>
          </a:r>
          <a:endParaRPr lang="en-US" sz="3400" kern="1200"/>
        </a:p>
      </dsp:txBody>
      <dsp:txXfrm>
        <a:off x="53" y="265549"/>
        <a:ext cx="5106412" cy="1245041"/>
      </dsp:txXfrm>
    </dsp:sp>
    <dsp:sp modelId="{E8C1752C-CAF2-49C3-B50C-1A1A12DF658B}">
      <dsp:nvSpPr>
        <dsp:cNvPr id="0" name=""/>
        <dsp:cNvSpPr/>
      </dsp:nvSpPr>
      <dsp:spPr>
        <a:xfrm>
          <a:off x="53" y="1510590"/>
          <a:ext cx="5106412" cy="191326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Font typeface="Arial" panose="020B0604020202020204" pitchFamily="34" charset="0"/>
            <a:buChar char="•"/>
          </a:pPr>
          <a:r>
            <a:rPr lang="en-GB" sz="3400" kern="1200" dirty="0"/>
            <a:t>If its not a mandatory QOF code you don’t get a tick box!</a:t>
          </a:r>
          <a:endParaRPr lang="en-US" sz="3400" kern="1200" dirty="0"/>
        </a:p>
      </dsp:txBody>
      <dsp:txXfrm>
        <a:off x="53" y="1510590"/>
        <a:ext cx="5106412" cy="1913265"/>
      </dsp:txXfrm>
    </dsp:sp>
    <dsp:sp modelId="{2A843A49-F94D-4700-916C-69219AB1DC4D}">
      <dsp:nvSpPr>
        <dsp:cNvPr id="0" name=""/>
        <dsp:cNvSpPr/>
      </dsp:nvSpPr>
      <dsp:spPr>
        <a:xfrm>
          <a:off x="5821363" y="265549"/>
          <a:ext cx="5106412" cy="1245041"/>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GB" sz="3400" kern="1200"/>
            <a:t>Collate all relevant information in one place </a:t>
          </a:r>
          <a:endParaRPr lang="en-US" sz="3400" kern="1200"/>
        </a:p>
      </dsp:txBody>
      <dsp:txXfrm>
        <a:off x="5821363" y="265549"/>
        <a:ext cx="5106412" cy="1245041"/>
      </dsp:txXfrm>
    </dsp:sp>
    <dsp:sp modelId="{61E24B25-A0FC-4E68-AE5F-24563B2C79CD}">
      <dsp:nvSpPr>
        <dsp:cNvPr id="0" name=""/>
        <dsp:cNvSpPr/>
      </dsp:nvSpPr>
      <dsp:spPr>
        <a:xfrm>
          <a:off x="5821363" y="1510590"/>
          <a:ext cx="5106412" cy="1913265"/>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GB" sz="3400" kern="1200" dirty="0"/>
            <a:t>Helps clinicians make faster and safer decisions</a:t>
          </a:r>
          <a:endParaRPr lang="en-US" sz="3400" kern="1200" dirty="0"/>
        </a:p>
      </dsp:txBody>
      <dsp:txXfrm>
        <a:off x="5821363" y="1510590"/>
        <a:ext cx="5106412" cy="1913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9BA16-F984-4C4F-8EE0-A48414D8CE23}">
      <dsp:nvSpPr>
        <dsp:cNvPr id="0" name=""/>
        <dsp:cNvSpPr/>
      </dsp:nvSpPr>
      <dsp:spPr>
        <a:xfrm>
          <a:off x="670806" y="1661"/>
          <a:ext cx="3635965" cy="363596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GB" sz="1900" kern="1200"/>
            <a:t>Anaemia – a thief of GP time!</a:t>
          </a:r>
          <a:endParaRPr lang="en-US" sz="1900" kern="1200"/>
        </a:p>
        <a:p>
          <a:pPr marL="114300" lvl="1" indent="-114300" algn="l" defTabSz="666750">
            <a:lnSpc>
              <a:spcPct val="90000"/>
            </a:lnSpc>
            <a:spcBef>
              <a:spcPct val="0"/>
            </a:spcBef>
            <a:spcAft>
              <a:spcPct val="15000"/>
            </a:spcAft>
            <a:buChar char="•"/>
          </a:pPr>
          <a:r>
            <a:rPr lang="en-GB" sz="1500" kern="1200" dirty="0"/>
            <a:t>High risk (could it be cancer?)</a:t>
          </a:r>
          <a:endParaRPr lang="en-US" sz="1500" kern="1200" dirty="0"/>
        </a:p>
        <a:p>
          <a:pPr marL="114300" lvl="1" indent="-114300" algn="l" defTabSz="666750">
            <a:lnSpc>
              <a:spcPct val="90000"/>
            </a:lnSpc>
            <a:spcBef>
              <a:spcPct val="0"/>
            </a:spcBef>
            <a:spcAft>
              <a:spcPct val="15000"/>
            </a:spcAft>
            <a:buChar char="•"/>
          </a:pPr>
          <a:r>
            <a:rPr lang="en-GB" sz="1500" kern="1200"/>
            <a:t>Have they seen a gastroenterologist?</a:t>
          </a:r>
          <a:endParaRPr lang="en-US" sz="1500" kern="1200"/>
        </a:p>
        <a:p>
          <a:pPr marL="114300" lvl="1" indent="-114300" algn="l" defTabSz="666750">
            <a:lnSpc>
              <a:spcPct val="90000"/>
            </a:lnSpc>
            <a:spcBef>
              <a:spcPct val="0"/>
            </a:spcBef>
            <a:spcAft>
              <a:spcPct val="15000"/>
            </a:spcAft>
            <a:buChar char="•"/>
          </a:pPr>
          <a:r>
            <a:rPr lang="en-GB" sz="1500" kern="1200"/>
            <a:t>Have they been scoped?</a:t>
          </a:r>
          <a:endParaRPr lang="en-US" sz="1500" kern="1200"/>
        </a:p>
        <a:p>
          <a:pPr marL="114300" lvl="1" indent="-114300" algn="l" defTabSz="666750">
            <a:lnSpc>
              <a:spcPct val="90000"/>
            </a:lnSpc>
            <a:spcBef>
              <a:spcPct val="0"/>
            </a:spcBef>
            <a:spcAft>
              <a:spcPct val="15000"/>
            </a:spcAft>
            <a:buChar char="•"/>
          </a:pPr>
          <a:r>
            <a:rPr lang="en-GB" sz="1500" kern="1200"/>
            <a:t>Had a qFIT?</a:t>
          </a:r>
          <a:endParaRPr lang="en-US" sz="1500" kern="1200"/>
        </a:p>
        <a:p>
          <a:pPr marL="114300" lvl="1" indent="-114300" algn="l" defTabSz="666750">
            <a:lnSpc>
              <a:spcPct val="90000"/>
            </a:lnSpc>
            <a:spcBef>
              <a:spcPct val="0"/>
            </a:spcBef>
            <a:spcAft>
              <a:spcPct val="15000"/>
            </a:spcAft>
            <a:buChar char="•"/>
          </a:pPr>
          <a:r>
            <a:rPr lang="en-GB" sz="1500" kern="1200" dirty="0"/>
            <a:t>Is there another condition causing in?</a:t>
          </a:r>
          <a:endParaRPr lang="en-US" sz="1500" kern="1200" dirty="0"/>
        </a:p>
      </dsp:txBody>
      <dsp:txXfrm>
        <a:off x="1203281" y="534136"/>
        <a:ext cx="2571015" cy="257101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EE85-4BC4-B9F8-CD0B-F11521035E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4D219AD-8633-BB89-D620-E24C1C8180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C88FEAF-404B-0637-AEE8-7242E3F63115}"/>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5" name="Footer Placeholder 4">
            <a:extLst>
              <a:ext uri="{FF2B5EF4-FFF2-40B4-BE49-F238E27FC236}">
                <a16:creationId xmlns:a16="http://schemas.microsoft.com/office/drawing/2014/main" id="{A46ADC25-3E48-869E-E863-D3F240DB3B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3EE3E-053D-4812-24A7-227F17763FDE}"/>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382386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0A7B-E467-31C2-A55F-153346D5C84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2C4688D-D20B-734B-8A15-A0234DC31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F61C88-97A3-31FB-5691-3C5674D9F2DE}"/>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5" name="Footer Placeholder 4">
            <a:extLst>
              <a:ext uri="{FF2B5EF4-FFF2-40B4-BE49-F238E27FC236}">
                <a16:creationId xmlns:a16="http://schemas.microsoft.com/office/drawing/2014/main" id="{E0DDA4D5-165D-6A2F-50AA-48A9A21B8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5C583-E8D1-6CB1-A5ED-E2455F5C7E0E}"/>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390914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263632-FF93-9A90-CF2C-9654EAAEB9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2156E1D-B470-658D-5519-68B6FE562C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8BAE2C-A5A1-3955-945A-E9F583B52AFA}"/>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5" name="Footer Placeholder 4">
            <a:extLst>
              <a:ext uri="{FF2B5EF4-FFF2-40B4-BE49-F238E27FC236}">
                <a16:creationId xmlns:a16="http://schemas.microsoft.com/office/drawing/2014/main" id="{736540D4-FE9B-EA39-4439-A91422A67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FCB22E-D731-2487-43E1-3F4019B39754}"/>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380821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9EBF-8D6A-ACDD-8445-A4B0A7D0CC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2DD082-FAD4-6572-27C4-429E5BD5C9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ABEEE6-76E6-BF0D-7A70-E6F51546124C}"/>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5" name="Footer Placeholder 4">
            <a:extLst>
              <a:ext uri="{FF2B5EF4-FFF2-40B4-BE49-F238E27FC236}">
                <a16:creationId xmlns:a16="http://schemas.microsoft.com/office/drawing/2014/main" id="{349F0826-8638-3A59-41C1-2D48C958E8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C9C7D-CAE0-2125-2202-FE0661FAD9C6}"/>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120342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FD5D-B8D5-AE3B-076F-EFAF021CAA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B3B561-367A-3896-C61E-7896528305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70D5E3-E29B-03E3-87E6-3DA0B24AF414}"/>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5" name="Footer Placeholder 4">
            <a:extLst>
              <a:ext uri="{FF2B5EF4-FFF2-40B4-BE49-F238E27FC236}">
                <a16:creationId xmlns:a16="http://schemas.microsoft.com/office/drawing/2014/main" id="{EE244ACF-15F6-8E3F-8529-99575C60F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8DC5D-6EFA-B95C-6B50-C04EFFD4A709}"/>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181289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507D-5E27-4AC0-895E-02E87F94663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7449474-AB33-5D46-A99A-162D43E325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F80222F-2FC3-C093-9EF9-852B074265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C4D28F9-E3A1-663B-F9F7-BF4BCFAE911B}"/>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6" name="Footer Placeholder 5">
            <a:extLst>
              <a:ext uri="{FF2B5EF4-FFF2-40B4-BE49-F238E27FC236}">
                <a16:creationId xmlns:a16="http://schemas.microsoft.com/office/drawing/2014/main" id="{86707231-D7B5-91F0-CB09-08448641C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A0B646-8E87-F8A2-8AA0-1C0A168711D4}"/>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254624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4AA7-53EE-3CE6-7EA1-7A2504D1D34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F0F98DF-67D8-0FD2-5900-CC3F8F9AA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61403D-793C-9045-5411-6D3868F574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3AF08E-690A-DB87-CC47-A76A0129E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B419B5D-2492-2CE9-9880-ECCD52C207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022F835-99DA-88DD-6C5A-35A8293C0CDA}"/>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8" name="Footer Placeholder 7">
            <a:extLst>
              <a:ext uri="{FF2B5EF4-FFF2-40B4-BE49-F238E27FC236}">
                <a16:creationId xmlns:a16="http://schemas.microsoft.com/office/drawing/2014/main" id="{591C45D5-FEB4-7E48-6F32-A3E94B374D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020A15-2878-5D20-D0AD-3D4AC21DF670}"/>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119019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476E-15DF-A287-1AD6-F6D3AADF6B7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D966096-733C-1AD4-8663-6295E537183E}"/>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4" name="Footer Placeholder 3">
            <a:extLst>
              <a:ext uri="{FF2B5EF4-FFF2-40B4-BE49-F238E27FC236}">
                <a16:creationId xmlns:a16="http://schemas.microsoft.com/office/drawing/2014/main" id="{E7687D54-4521-F7AC-A45C-FE87DA5F4A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06E381-BF45-C704-41DA-368468814B77}"/>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132358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C55C6-2441-4D3D-25AB-269D066BBF92}"/>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3" name="Footer Placeholder 2">
            <a:extLst>
              <a:ext uri="{FF2B5EF4-FFF2-40B4-BE49-F238E27FC236}">
                <a16:creationId xmlns:a16="http://schemas.microsoft.com/office/drawing/2014/main" id="{CDE88864-ED3C-68EB-A3CC-10D616C8E9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CA03E8-DA2D-60DF-336D-3E4B3431751F}"/>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366084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A418-AD01-D0A3-E684-3C1248FE86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153B5C-B844-2E05-A392-C819185121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D4CE6BF-982C-5385-5298-BB273E483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0D2617-C375-CDB3-263D-6157C47C179E}"/>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6" name="Footer Placeholder 5">
            <a:extLst>
              <a:ext uri="{FF2B5EF4-FFF2-40B4-BE49-F238E27FC236}">
                <a16:creationId xmlns:a16="http://schemas.microsoft.com/office/drawing/2014/main" id="{844B9ABF-2989-10F0-5A5D-AABCA69D8D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4C76F6-693D-EBB6-52B0-960A0795BBC5}"/>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406355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A5AE-D915-4165-B0F7-C69C4681E4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F943079-3D03-C5D7-2AAF-EC7BB3596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E69FAE-A24A-BE8E-C64B-0E7AAAF84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EEF98D-0EFC-D312-A251-8E379684513F}"/>
              </a:ext>
            </a:extLst>
          </p:cNvPr>
          <p:cNvSpPr>
            <a:spLocks noGrp="1"/>
          </p:cNvSpPr>
          <p:nvPr>
            <p:ph type="dt" sz="half" idx="10"/>
          </p:nvPr>
        </p:nvSpPr>
        <p:spPr/>
        <p:txBody>
          <a:bodyPr/>
          <a:lstStyle/>
          <a:p>
            <a:fld id="{ED4B9209-4534-4CB3-9B85-6C3EA600D7EC}" type="datetimeFigureOut">
              <a:rPr lang="en-GB" smtClean="0"/>
              <a:t>03/06/2025</a:t>
            </a:fld>
            <a:endParaRPr lang="en-GB"/>
          </a:p>
        </p:txBody>
      </p:sp>
      <p:sp>
        <p:nvSpPr>
          <p:cNvPr id="6" name="Footer Placeholder 5">
            <a:extLst>
              <a:ext uri="{FF2B5EF4-FFF2-40B4-BE49-F238E27FC236}">
                <a16:creationId xmlns:a16="http://schemas.microsoft.com/office/drawing/2014/main" id="{D313E432-0682-6C17-56A1-2ABC41D91F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51F3B9-D31B-A02B-F537-52ECCEA93129}"/>
              </a:ext>
            </a:extLst>
          </p:cNvPr>
          <p:cNvSpPr>
            <a:spLocks noGrp="1"/>
          </p:cNvSpPr>
          <p:nvPr>
            <p:ph type="sldNum" sz="quarter" idx="12"/>
          </p:nvPr>
        </p:nvSpPr>
        <p:spPr/>
        <p:txBody>
          <a:bodyPr/>
          <a:lstStyle/>
          <a:p>
            <a:fld id="{C15B3952-D5BD-42F0-A1F2-9299C60C1D8A}" type="slidenum">
              <a:rPr lang="en-GB" smtClean="0"/>
              <a:t>‹#›</a:t>
            </a:fld>
            <a:endParaRPr lang="en-GB"/>
          </a:p>
        </p:txBody>
      </p:sp>
    </p:spTree>
    <p:extLst>
      <p:ext uri="{BB962C8B-B14F-4D97-AF65-F5344CB8AC3E}">
        <p14:creationId xmlns:p14="http://schemas.microsoft.com/office/powerpoint/2010/main" val="345293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5FE51-E231-B266-FDA2-90C23B8E4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9303A6-C238-E69E-6ED5-E034EAE39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AF0117-8D5E-7E4D-17E2-7DC8B3A102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4B9209-4534-4CB3-9B85-6C3EA600D7EC}" type="datetimeFigureOut">
              <a:rPr lang="en-GB" smtClean="0"/>
              <a:t>03/06/2025</a:t>
            </a:fld>
            <a:endParaRPr lang="en-GB"/>
          </a:p>
        </p:txBody>
      </p:sp>
      <p:sp>
        <p:nvSpPr>
          <p:cNvPr id="5" name="Footer Placeholder 4">
            <a:extLst>
              <a:ext uri="{FF2B5EF4-FFF2-40B4-BE49-F238E27FC236}">
                <a16:creationId xmlns:a16="http://schemas.microsoft.com/office/drawing/2014/main" id="{59B0B213-717D-CEEC-2158-83A6BFFDB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C3C6A6E-0725-EE49-8CB7-74818B6E5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5B3952-D5BD-42F0-A1F2-9299C60C1D8A}" type="slidenum">
              <a:rPr lang="en-GB" smtClean="0"/>
              <a:t>‹#›</a:t>
            </a:fld>
            <a:endParaRPr lang="en-GB"/>
          </a:p>
        </p:txBody>
      </p:sp>
    </p:spTree>
    <p:extLst>
      <p:ext uri="{BB962C8B-B14F-4D97-AF65-F5344CB8AC3E}">
        <p14:creationId xmlns:p14="http://schemas.microsoft.com/office/powerpoint/2010/main" val="11782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C2BDA-4E72-E09D-B39F-C7D9613EC7F4}"/>
              </a:ext>
            </a:extLst>
          </p:cNvPr>
          <p:cNvSpPr>
            <a:spLocks noGrp="1"/>
          </p:cNvSpPr>
          <p:nvPr>
            <p:ph type="ctrTitle"/>
          </p:nvPr>
        </p:nvSpPr>
        <p:spPr>
          <a:xfrm>
            <a:off x="804672" y="5434228"/>
            <a:ext cx="10640754" cy="775845"/>
          </a:xfrm>
        </p:spPr>
        <p:txBody>
          <a:bodyPr anchor="ctr">
            <a:normAutofit fontScale="90000"/>
          </a:bodyPr>
          <a:lstStyle/>
          <a:p>
            <a:pPr algn="l"/>
            <a:r>
              <a:rPr lang="en-GB" sz="4000" dirty="0">
                <a:solidFill>
                  <a:schemeClr val="tx2"/>
                </a:solidFill>
              </a:rPr>
              <a:t>THS enables you to provide better &amp; more efficient care</a:t>
            </a:r>
          </a:p>
        </p:txBody>
      </p:sp>
      <p:sp>
        <p:nvSpPr>
          <p:cNvPr id="3" name="Subtitle 2">
            <a:extLst>
              <a:ext uri="{FF2B5EF4-FFF2-40B4-BE49-F238E27FC236}">
                <a16:creationId xmlns:a16="http://schemas.microsoft.com/office/drawing/2014/main" id="{51A8FFCB-3909-711C-D253-63A50AEB9E5E}"/>
              </a:ext>
            </a:extLst>
          </p:cNvPr>
          <p:cNvSpPr>
            <a:spLocks noGrp="1"/>
          </p:cNvSpPr>
          <p:nvPr>
            <p:ph type="subTitle" idx="1"/>
          </p:nvPr>
        </p:nvSpPr>
        <p:spPr>
          <a:xfrm>
            <a:off x="804672" y="4980231"/>
            <a:ext cx="9163757" cy="450447"/>
          </a:xfrm>
        </p:spPr>
        <p:txBody>
          <a:bodyPr anchor="ctr">
            <a:normAutofit/>
          </a:bodyPr>
          <a:lstStyle/>
          <a:p>
            <a:pPr algn="l"/>
            <a:r>
              <a:rPr lang="en-GB" sz="2000" dirty="0">
                <a:solidFill>
                  <a:schemeClr val="tx2"/>
                </a:solidFill>
              </a:rPr>
              <a:t>Dr James Boorer</a:t>
            </a:r>
          </a:p>
        </p:txBody>
      </p:sp>
      <p:grpSp>
        <p:nvGrpSpPr>
          <p:cNvPr id="14" name="Group 1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15" name="Freeform: Shape 14">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logo for a health service&#10;&#10;AI-generated content may be incorrect.">
            <a:extLst>
              <a:ext uri="{FF2B5EF4-FFF2-40B4-BE49-F238E27FC236}">
                <a16:creationId xmlns:a16="http://schemas.microsoft.com/office/drawing/2014/main" id="{F926AABE-E756-B277-AAF1-2BA0EDFD6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38" y="558748"/>
            <a:ext cx="8121244" cy="3471832"/>
          </a:xfrm>
          <a:prstGeom prst="rect">
            <a:avLst/>
          </a:prstGeom>
        </p:spPr>
      </p:pic>
      <p:grpSp>
        <p:nvGrpSpPr>
          <p:cNvPr id="20" name="Group 19">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21" name="Freeform: Shape 2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239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507BB-7366-D206-2D14-DC64F8EC3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DF2EA-3D54-B4CD-56C5-6A61C11A81F2}"/>
              </a:ext>
            </a:extLst>
          </p:cNvPr>
          <p:cNvSpPr>
            <a:spLocks noGrp="1"/>
          </p:cNvSpPr>
          <p:nvPr>
            <p:ph type="title"/>
          </p:nvPr>
        </p:nvSpPr>
        <p:spPr>
          <a:xfrm>
            <a:off x="914400" y="2103437"/>
            <a:ext cx="1712068" cy="1325563"/>
          </a:xfrm>
        </p:spPr>
        <p:txBody>
          <a:bodyPr>
            <a:normAutofit/>
          </a:bodyPr>
          <a:lstStyle/>
          <a:p>
            <a:r>
              <a:rPr lang="en-GB" sz="5400" b="1" dirty="0"/>
              <a:t>2023</a:t>
            </a:r>
          </a:p>
        </p:txBody>
      </p:sp>
      <p:sp>
        <p:nvSpPr>
          <p:cNvPr id="3" name="Content Placeholder 2">
            <a:extLst>
              <a:ext uri="{FF2B5EF4-FFF2-40B4-BE49-F238E27FC236}">
                <a16:creationId xmlns:a16="http://schemas.microsoft.com/office/drawing/2014/main" id="{800B78EF-CBCA-6569-DBD0-DA394DF9F619}"/>
              </a:ext>
            </a:extLst>
          </p:cNvPr>
          <p:cNvSpPr>
            <a:spLocks noGrp="1"/>
          </p:cNvSpPr>
          <p:nvPr>
            <p:ph idx="1"/>
          </p:nvPr>
        </p:nvSpPr>
        <p:spPr>
          <a:xfrm>
            <a:off x="2626468" y="2451513"/>
            <a:ext cx="8727332" cy="3297437"/>
          </a:xfrm>
        </p:spPr>
        <p:txBody>
          <a:bodyPr>
            <a:normAutofit/>
          </a:bodyPr>
          <a:lstStyle/>
          <a:p>
            <a:pPr marL="0" indent="0">
              <a:buNone/>
            </a:pPr>
            <a:r>
              <a:rPr lang="en-GB" dirty="0"/>
              <a:t>Diabetes and hypertension performance much improved despite the COVID pandemic, leading regional hypertension league tables by some margin</a:t>
            </a:r>
          </a:p>
          <a:p>
            <a:pPr marL="0" indent="0">
              <a:buNone/>
            </a:pPr>
            <a:r>
              <a:rPr lang="en-GB" dirty="0"/>
              <a:t>NHSE Diabetes (covid) Recovery &amp; Innovation Fund bid:</a:t>
            </a:r>
          </a:p>
          <a:p>
            <a:pPr marL="0" indent="0">
              <a:buNone/>
            </a:pPr>
            <a:r>
              <a:rPr lang="en-GB" dirty="0"/>
              <a:t>£194K awarded to support an expanded pilot in Devon</a:t>
            </a:r>
          </a:p>
          <a:p>
            <a:pPr marL="0" indent="0">
              <a:buNone/>
            </a:pPr>
            <a:r>
              <a:rPr lang="en-GB" dirty="0"/>
              <a:t>Ongoing expansion of capabilities, reports, dashboards</a:t>
            </a:r>
          </a:p>
          <a:p>
            <a:pPr marL="0" indent="0">
              <a:buNone/>
            </a:pPr>
            <a:endParaRPr lang="en-GB" dirty="0"/>
          </a:p>
        </p:txBody>
      </p:sp>
      <p:pic>
        <p:nvPicPr>
          <p:cNvPr id="4" name="Picture 3">
            <a:extLst>
              <a:ext uri="{FF2B5EF4-FFF2-40B4-BE49-F238E27FC236}">
                <a16:creationId xmlns:a16="http://schemas.microsoft.com/office/drawing/2014/main" id="{CA030632-8FEC-88B3-0CF9-7B8A157D8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10719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CEEA-A929-E362-A0F3-50D2A3489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8E90F-8144-31CD-16A4-8F4EB8887E4E}"/>
              </a:ext>
            </a:extLst>
          </p:cNvPr>
          <p:cNvSpPr>
            <a:spLocks noGrp="1"/>
          </p:cNvSpPr>
          <p:nvPr>
            <p:ph type="title"/>
          </p:nvPr>
        </p:nvSpPr>
        <p:spPr>
          <a:xfrm>
            <a:off x="914400" y="2103437"/>
            <a:ext cx="1712068" cy="1325563"/>
          </a:xfrm>
        </p:spPr>
        <p:txBody>
          <a:bodyPr>
            <a:normAutofit/>
          </a:bodyPr>
          <a:lstStyle/>
          <a:p>
            <a:r>
              <a:rPr lang="en-GB" sz="5400" b="1" dirty="0"/>
              <a:t>2024</a:t>
            </a:r>
          </a:p>
        </p:txBody>
      </p:sp>
      <p:sp>
        <p:nvSpPr>
          <p:cNvPr id="3" name="Content Placeholder 2">
            <a:extLst>
              <a:ext uri="{FF2B5EF4-FFF2-40B4-BE49-F238E27FC236}">
                <a16:creationId xmlns:a16="http://schemas.microsoft.com/office/drawing/2014/main" id="{4D6B2130-4E01-D901-B70E-8FA778C7C329}"/>
              </a:ext>
            </a:extLst>
          </p:cNvPr>
          <p:cNvSpPr>
            <a:spLocks noGrp="1"/>
          </p:cNvSpPr>
          <p:nvPr>
            <p:ph idx="1"/>
          </p:nvPr>
        </p:nvSpPr>
        <p:spPr>
          <a:xfrm>
            <a:off x="2626468" y="2451513"/>
            <a:ext cx="8727332" cy="3297437"/>
          </a:xfrm>
        </p:spPr>
        <p:txBody>
          <a:bodyPr>
            <a:normAutofit/>
          </a:bodyPr>
          <a:lstStyle/>
          <a:p>
            <a:pPr marL="0" indent="0">
              <a:buNone/>
            </a:pPr>
            <a:r>
              <a:rPr lang="en-GB" dirty="0"/>
              <a:t>Slow uptake in many parts of Devon</a:t>
            </a:r>
          </a:p>
          <a:p>
            <a:pPr marL="0" indent="0">
              <a:buNone/>
            </a:pPr>
            <a:r>
              <a:rPr lang="en-GB" dirty="0"/>
              <a:t>Those that did adopt and use excelled</a:t>
            </a:r>
          </a:p>
          <a:p>
            <a:pPr marL="0" indent="0">
              <a:buNone/>
            </a:pPr>
            <a:endParaRPr lang="en-GB" dirty="0"/>
          </a:p>
        </p:txBody>
      </p:sp>
      <p:pic>
        <p:nvPicPr>
          <p:cNvPr id="4" name="Picture 3">
            <a:extLst>
              <a:ext uri="{FF2B5EF4-FFF2-40B4-BE49-F238E27FC236}">
                <a16:creationId xmlns:a16="http://schemas.microsoft.com/office/drawing/2014/main" id="{B3322C99-310D-24E3-CA39-9BE304F7C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15178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10A33A-E964-CE2A-16FB-9E9498F98720}"/>
              </a:ext>
            </a:extLst>
          </p:cNvPr>
          <p:cNvPicPr>
            <a:picLocks noChangeAspect="1"/>
          </p:cNvPicPr>
          <p:nvPr/>
        </p:nvPicPr>
        <p:blipFill>
          <a:blip r:embed="rId2"/>
          <a:stretch>
            <a:fillRect/>
          </a:stretch>
        </p:blipFill>
        <p:spPr>
          <a:xfrm>
            <a:off x="814714" y="1034269"/>
            <a:ext cx="4706520" cy="3913971"/>
          </a:xfrm>
          <a:prstGeom prst="rect">
            <a:avLst/>
          </a:prstGeom>
        </p:spPr>
      </p:pic>
      <p:pic>
        <p:nvPicPr>
          <p:cNvPr id="5" name="Picture 4">
            <a:extLst>
              <a:ext uri="{FF2B5EF4-FFF2-40B4-BE49-F238E27FC236}">
                <a16:creationId xmlns:a16="http://schemas.microsoft.com/office/drawing/2014/main" id="{FD24597C-BD5B-004E-DB13-604AC9F8C829}"/>
              </a:ext>
            </a:extLst>
          </p:cNvPr>
          <p:cNvPicPr>
            <a:picLocks noChangeAspect="1"/>
          </p:cNvPicPr>
          <p:nvPr/>
        </p:nvPicPr>
        <p:blipFill>
          <a:blip r:embed="rId3"/>
          <a:stretch>
            <a:fillRect/>
          </a:stretch>
        </p:blipFill>
        <p:spPr>
          <a:xfrm>
            <a:off x="5838715" y="1034269"/>
            <a:ext cx="4950381" cy="3913971"/>
          </a:xfrm>
          <a:prstGeom prst="rect">
            <a:avLst/>
          </a:prstGeom>
        </p:spPr>
      </p:pic>
      <p:pic>
        <p:nvPicPr>
          <p:cNvPr id="6" name="Picture 5">
            <a:extLst>
              <a:ext uri="{FF2B5EF4-FFF2-40B4-BE49-F238E27FC236}">
                <a16:creationId xmlns:a16="http://schemas.microsoft.com/office/drawing/2014/main" id="{C0B9ACC4-A786-68A2-50B9-BD4AF29A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58330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CA042-C84F-680A-7011-61F0B9686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94D09-626F-C333-7B2F-989D8DCEEA22}"/>
              </a:ext>
            </a:extLst>
          </p:cNvPr>
          <p:cNvSpPr>
            <a:spLocks noGrp="1"/>
          </p:cNvSpPr>
          <p:nvPr>
            <p:ph type="title"/>
          </p:nvPr>
        </p:nvSpPr>
        <p:spPr>
          <a:xfrm>
            <a:off x="914400" y="2103437"/>
            <a:ext cx="1712068" cy="1325563"/>
          </a:xfrm>
        </p:spPr>
        <p:txBody>
          <a:bodyPr>
            <a:normAutofit/>
          </a:bodyPr>
          <a:lstStyle/>
          <a:p>
            <a:r>
              <a:rPr lang="en-GB" sz="5400" b="1" dirty="0"/>
              <a:t>2025</a:t>
            </a:r>
          </a:p>
        </p:txBody>
      </p:sp>
      <p:sp>
        <p:nvSpPr>
          <p:cNvPr id="3" name="Content Placeholder 2">
            <a:extLst>
              <a:ext uri="{FF2B5EF4-FFF2-40B4-BE49-F238E27FC236}">
                <a16:creationId xmlns:a16="http://schemas.microsoft.com/office/drawing/2014/main" id="{FFA78842-DD2A-3462-CAC5-1D9577204E49}"/>
              </a:ext>
            </a:extLst>
          </p:cNvPr>
          <p:cNvSpPr>
            <a:spLocks noGrp="1"/>
          </p:cNvSpPr>
          <p:nvPr>
            <p:ph idx="1"/>
          </p:nvPr>
        </p:nvSpPr>
        <p:spPr>
          <a:xfrm>
            <a:off x="2626468" y="2451513"/>
            <a:ext cx="8727332" cy="3297437"/>
          </a:xfrm>
        </p:spPr>
        <p:txBody>
          <a:bodyPr>
            <a:normAutofit lnSpcReduction="10000"/>
          </a:bodyPr>
          <a:lstStyle/>
          <a:p>
            <a:pPr marL="0" indent="0">
              <a:buNone/>
            </a:pPr>
            <a:r>
              <a:rPr lang="en-GB" dirty="0"/>
              <a:t>We want more people to join us</a:t>
            </a:r>
          </a:p>
          <a:p>
            <a:pPr marL="0" indent="0">
              <a:buNone/>
            </a:pPr>
            <a:r>
              <a:rPr lang="en-GB" dirty="0"/>
              <a:t>We want to transform Devon into the best performing ICB for LTC care and CDV prevention</a:t>
            </a:r>
          </a:p>
          <a:p>
            <a:pPr marL="0" indent="0">
              <a:buNone/>
            </a:pPr>
            <a:r>
              <a:rPr lang="en-GB" dirty="0"/>
              <a:t>We want to help you stop people with hypertension and other conditions suffering strokes, heart attacks and dying</a:t>
            </a:r>
          </a:p>
          <a:p>
            <a:pPr marL="0" indent="0">
              <a:buNone/>
            </a:pPr>
            <a:r>
              <a:rPr lang="en-GB" dirty="0"/>
              <a:t>Free to use in Devon until 01/04/2028 and after this time price matched to Ardens / Competitors</a:t>
            </a:r>
          </a:p>
        </p:txBody>
      </p:sp>
      <p:pic>
        <p:nvPicPr>
          <p:cNvPr id="10" name="Picture 9">
            <a:extLst>
              <a:ext uri="{FF2B5EF4-FFF2-40B4-BE49-F238E27FC236}">
                <a16:creationId xmlns:a16="http://schemas.microsoft.com/office/drawing/2014/main" id="{1FA25A03-F13D-FA2C-A849-EB2BB6F8F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7932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2F46-4C90-E82C-73FE-7A5799ABAA99}"/>
              </a:ext>
            </a:extLst>
          </p:cNvPr>
          <p:cNvSpPr>
            <a:spLocks noGrp="1"/>
          </p:cNvSpPr>
          <p:nvPr>
            <p:ph type="title"/>
          </p:nvPr>
        </p:nvSpPr>
        <p:spPr/>
        <p:txBody>
          <a:bodyPr/>
          <a:lstStyle/>
          <a:p>
            <a:r>
              <a:rPr lang="en-GB"/>
              <a:t>So how does it work? Recall</a:t>
            </a:r>
            <a:endParaRPr lang="en-GB" dirty="0"/>
          </a:p>
        </p:txBody>
      </p:sp>
      <p:graphicFrame>
        <p:nvGraphicFramePr>
          <p:cNvPr id="29" name="Content Placeholder 2">
            <a:extLst>
              <a:ext uri="{FF2B5EF4-FFF2-40B4-BE49-F238E27FC236}">
                <a16:creationId xmlns:a16="http://schemas.microsoft.com/office/drawing/2014/main" id="{CA759CE7-114A-FB04-123E-051F400502F3}"/>
              </a:ext>
            </a:extLst>
          </p:cNvPr>
          <p:cNvGraphicFramePr>
            <a:graphicFrameLocks noGrp="1"/>
          </p:cNvGraphicFramePr>
          <p:nvPr>
            <p:ph idx="1"/>
            <p:extLst>
              <p:ext uri="{D42A27DB-BD31-4B8C-83A1-F6EECF244321}">
                <p14:modId xmlns:p14="http://schemas.microsoft.com/office/powerpoint/2010/main" val="2010476132"/>
              </p:ext>
            </p:extLst>
          </p:nvPr>
        </p:nvGraphicFramePr>
        <p:xfrm>
          <a:off x="838200" y="1825625"/>
          <a:ext cx="10515600" cy="4167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778A7FD-9699-F2CE-DC51-8F2A99303125}"/>
              </a:ext>
            </a:extLst>
          </p:cNvPr>
          <p:cNvPicPr>
            <a:picLocks noChangeAspect="1"/>
          </p:cNvPicPr>
          <p:nvPr/>
        </p:nvPicPr>
        <p:blipFill>
          <a:blip r:embed="rId7"/>
          <a:stretch>
            <a:fillRect/>
          </a:stretch>
        </p:blipFill>
        <p:spPr>
          <a:xfrm>
            <a:off x="9423361" y="495766"/>
            <a:ext cx="1725318" cy="737680"/>
          </a:xfrm>
          <a:prstGeom prst="rect">
            <a:avLst/>
          </a:prstGeom>
        </p:spPr>
      </p:pic>
    </p:spTree>
    <p:extLst>
      <p:ext uri="{BB962C8B-B14F-4D97-AF65-F5344CB8AC3E}">
        <p14:creationId xmlns:p14="http://schemas.microsoft.com/office/powerpoint/2010/main" val="384460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8B24A-7D71-0130-B3CC-B7D65ADA4A35}"/>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Nurse / HCAs get a pop up detailing what tests are due</a:t>
            </a:r>
          </a:p>
        </p:txBody>
      </p:sp>
      <p:pic>
        <p:nvPicPr>
          <p:cNvPr id="6" name="Picture 5">
            <a:extLst>
              <a:ext uri="{FF2B5EF4-FFF2-40B4-BE49-F238E27FC236}">
                <a16:creationId xmlns:a16="http://schemas.microsoft.com/office/drawing/2014/main" id="{FE72CF8E-BDCD-43D9-DFC0-50FA5831CF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6826" y="1293388"/>
            <a:ext cx="7072819" cy="3982866"/>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805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6289CD-8653-0E50-7F27-3CD8BDBECB23}"/>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18A3C7CD-4C44-C033-02E9-A811D1571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6BFA8-41D8-B383-DF16-BC84869B51AF}"/>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If you want to know why a patient is being recalled</a:t>
            </a:r>
          </a:p>
        </p:txBody>
      </p:sp>
      <p:pic>
        <p:nvPicPr>
          <p:cNvPr id="5" name="Picture 4">
            <a:extLst>
              <a:ext uri="{FF2B5EF4-FFF2-40B4-BE49-F238E27FC236}">
                <a16:creationId xmlns:a16="http://schemas.microsoft.com/office/drawing/2014/main" id="{54666052-6E5B-9D84-BF0A-BD4232142D94}"/>
              </a:ext>
            </a:extLst>
          </p:cNvPr>
          <p:cNvPicPr>
            <a:picLocks noChangeAspect="1"/>
          </p:cNvPicPr>
          <p:nvPr/>
        </p:nvPicPr>
        <p:blipFill>
          <a:blip r:embed="rId2"/>
          <a:stretch>
            <a:fillRect/>
          </a:stretch>
        </p:blipFill>
        <p:spPr>
          <a:xfrm>
            <a:off x="4871799" y="797668"/>
            <a:ext cx="6856891" cy="5262664"/>
          </a:xfrm>
          <a:prstGeom prst="rect">
            <a:avLst/>
          </a:prstGeom>
        </p:spPr>
      </p:pic>
    </p:spTree>
    <p:extLst>
      <p:ext uri="{BB962C8B-B14F-4D97-AF65-F5344CB8AC3E}">
        <p14:creationId xmlns:p14="http://schemas.microsoft.com/office/powerpoint/2010/main" val="198476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0BBA0E-92FE-B4E5-235B-16ABE2D220FE}"/>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654F6557-205C-999B-B47A-F482A27D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5136D-C8ED-65F0-2A0C-47114ADFD83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BP decision support prompts</a:t>
            </a:r>
          </a:p>
        </p:txBody>
      </p:sp>
      <p:pic>
        <p:nvPicPr>
          <p:cNvPr id="4" name="Picture 3">
            <a:extLst>
              <a:ext uri="{FF2B5EF4-FFF2-40B4-BE49-F238E27FC236}">
                <a16:creationId xmlns:a16="http://schemas.microsoft.com/office/drawing/2014/main" id="{31CEA829-B491-39A5-BDB8-945E6C3C8CFD}"/>
              </a:ext>
            </a:extLst>
          </p:cNvPr>
          <p:cNvPicPr>
            <a:picLocks noChangeAspect="1"/>
          </p:cNvPicPr>
          <p:nvPr/>
        </p:nvPicPr>
        <p:blipFill>
          <a:blip r:embed="rId2"/>
          <a:stretch>
            <a:fillRect/>
          </a:stretch>
        </p:blipFill>
        <p:spPr>
          <a:xfrm>
            <a:off x="4777316" y="808790"/>
            <a:ext cx="6780700" cy="5238090"/>
          </a:xfrm>
          <a:prstGeom prst="rect">
            <a:avLst/>
          </a:prstGeom>
        </p:spPr>
      </p:pic>
      <p:sp>
        <p:nvSpPr>
          <p:cNvPr id="3" name="Speech Bubble: Rectangle with Corners Rounded 2">
            <a:extLst>
              <a:ext uri="{FF2B5EF4-FFF2-40B4-BE49-F238E27FC236}">
                <a16:creationId xmlns:a16="http://schemas.microsoft.com/office/drawing/2014/main" id="{CCA81540-565F-A180-7F9E-8FD15D1625E4}"/>
              </a:ext>
            </a:extLst>
          </p:cNvPr>
          <p:cNvSpPr/>
          <p:nvPr/>
        </p:nvSpPr>
        <p:spPr>
          <a:xfrm>
            <a:off x="377199" y="4997514"/>
            <a:ext cx="3574578" cy="1607568"/>
          </a:xfrm>
          <a:prstGeom prst="wedgeRoundRectCallout">
            <a:avLst>
              <a:gd name="adj1" fmla="val 106560"/>
              <a:gd name="adj2" fmla="val -650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If BP entered is above QOF target the system prompts the HCA / nurse to send a task to the hypertension team to consider increasing meds</a:t>
            </a:r>
          </a:p>
        </p:txBody>
      </p:sp>
    </p:spTree>
    <p:extLst>
      <p:ext uri="{BB962C8B-B14F-4D97-AF65-F5344CB8AC3E}">
        <p14:creationId xmlns:p14="http://schemas.microsoft.com/office/powerpoint/2010/main" val="8539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8A6111-CC2F-C199-F480-9CAAA6CECE30}"/>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906E39B3-A462-3ADC-64A3-C3D55A4D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B3CE8-E6BD-F575-47C6-040102634A4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Results speak for themselves</a:t>
            </a:r>
          </a:p>
        </p:txBody>
      </p:sp>
      <p:pic>
        <p:nvPicPr>
          <p:cNvPr id="5" name="Picture 4">
            <a:extLst>
              <a:ext uri="{FF2B5EF4-FFF2-40B4-BE49-F238E27FC236}">
                <a16:creationId xmlns:a16="http://schemas.microsoft.com/office/drawing/2014/main" id="{9ABB2DB9-C823-3245-37B1-5D3EC58DA437}"/>
              </a:ext>
            </a:extLst>
          </p:cNvPr>
          <p:cNvPicPr>
            <a:picLocks noChangeAspect="1"/>
          </p:cNvPicPr>
          <p:nvPr/>
        </p:nvPicPr>
        <p:blipFill>
          <a:blip r:embed="rId2"/>
          <a:stretch>
            <a:fillRect/>
          </a:stretch>
        </p:blipFill>
        <p:spPr>
          <a:xfrm>
            <a:off x="4527804" y="1482096"/>
            <a:ext cx="7080194" cy="4578235"/>
          </a:xfrm>
          <a:prstGeom prst="rect">
            <a:avLst/>
          </a:prstGeom>
        </p:spPr>
      </p:pic>
    </p:spTree>
    <p:extLst>
      <p:ext uri="{BB962C8B-B14F-4D97-AF65-F5344CB8AC3E}">
        <p14:creationId xmlns:p14="http://schemas.microsoft.com/office/powerpoint/2010/main" val="193122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7F9D-6C10-9575-DDA6-67CE1DF4CAC7}"/>
              </a:ext>
            </a:extLst>
          </p:cNvPr>
          <p:cNvSpPr>
            <a:spLocks noGrp="1"/>
          </p:cNvSpPr>
          <p:nvPr>
            <p:ph type="title"/>
          </p:nvPr>
        </p:nvSpPr>
        <p:spPr/>
        <p:txBody>
          <a:bodyPr/>
          <a:lstStyle/>
          <a:p>
            <a:r>
              <a:rPr lang="en-GB"/>
              <a:t>Staff efficiency</a:t>
            </a:r>
            <a:endParaRPr lang="en-GB" dirty="0"/>
          </a:p>
        </p:txBody>
      </p:sp>
      <p:sp>
        <p:nvSpPr>
          <p:cNvPr id="3" name="Content Placeholder 2">
            <a:extLst>
              <a:ext uri="{FF2B5EF4-FFF2-40B4-BE49-F238E27FC236}">
                <a16:creationId xmlns:a16="http://schemas.microsoft.com/office/drawing/2014/main" id="{E6477B9A-C98F-83EE-A57F-81CF04BF2F44}"/>
              </a:ext>
            </a:extLst>
          </p:cNvPr>
          <p:cNvSpPr>
            <a:spLocks noGrp="1"/>
          </p:cNvSpPr>
          <p:nvPr>
            <p:ph idx="1"/>
          </p:nvPr>
        </p:nvSpPr>
        <p:spPr/>
        <p:txBody>
          <a:bodyPr>
            <a:normAutofit lnSpcReduction="10000"/>
          </a:bodyPr>
          <a:lstStyle/>
          <a:p>
            <a:r>
              <a:rPr lang="en-GB"/>
              <a:t>Saves huge time for admin teams managing recalls</a:t>
            </a:r>
          </a:p>
          <a:p>
            <a:r>
              <a:rPr lang="en-GB"/>
              <a:t>Potentially saves phlebotomy time </a:t>
            </a:r>
          </a:p>
          <a:p>
            <a:pPr lvl="1"/>
            <a:r>
              <a:rPr lang="en-GB"/>
              <a:t>You will significantly reduce wasted appointments but will be monitoring in line with NICE so some people will be called in more frequently</a:t>
            </a:r>
          </a:p>
          <a:p>
            <a:r>
              <a:rPr lang="en-GB"/>
              <a:t>Saves nurse review time</a:t>
            </a:r>
          </a:p>
          <a:p>
            <a:pPr lvl="1"/>
            <a:r>
              <a:rPr lang="en-GB"/>
              <a:t>Patients do not need an annual hypertension / cardiovascular / diabetes review with a nurse </a:t>
            </a:r>
          </a:p>
          <a:p>
            <a:pPr lvl="2"/>
            <a:r>
              <a:rPr lang="en-GB"/>
              <a:t>if </a:t>
            </a:r>
            <a:r>
              <a:rPr lang="en-GB" dirty="0"/>
              <a:t>their BP and biometrics are to target they can carry on as normal</a:t>
            </a:r>
          </a:p>
          <a:p>
            <a:pPr lvl="2"/>
            <a:r>
              <a:rPr lang="en-GB" dirty="0"/>
              <a:t>If their BP is high a pharmacist or pharmacy tech can discuss with them remotely</a:t>
            </a:r>
          </a:p>
          <a:p>
            <a:pPr lvl="2"/>
            <a:r>
              <a:rPr lang="en-GB" dirty="0"/>
              <a:t>If their HbA1C is high they get a nurse review (but not required if to target)</a:t>
            </a:r>
          </a:p>
          <a:p>
            <a:pPr lvl="1"/>
            <a:r>
              <a:rPr lang="en-GB"/>
              <a:t>Pathfields have not re-recruited a full time nurse due to these efficiencies (30,000 patient practice)</a:t>
            </a:r>
          </a:p>
          <a:p>
            <a:endParaRPr lang="en-GB" dirty="0"/>
          </a:p>
        </p:txBody>
      </p:sp>
    </p:spTree>
    <p:extLst>
      <p:ext uri="{BB962C8B-B14F-4D97-AF65-F5344CB8AC3E}">
        <p14:creationId xmlns:p14="http://schemas.microsoft.com/office/powerpoint/2010/main" val="59429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BC10D8-B991-A7C2-87BD-4EBE6BB0FE0E}"/>
              </a:ext>
            </a:extLst>
          </p:cNvPr>
          <p:cNvPicPr>
            <a:picLocks noChangeAspect="1"/>
          </p:cNvPicPr>
          <p:nvPr/>
        </p:nvPicPr>
        <p:blipFill>
          <a:blip r:embed="rId2"/>
          <a:srcRect t="628" b="12081"/>
          <a:stretch>
            <a:fillRect/>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5C460F8F-AEED-A4FF-3412-827FC6660242}"/>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Born out of frustration</a:t>
            </a:r>
          </a:p>
        </p:txBody>
      </p:sp>
      <p:sp>
        <p:nvSpPr>
          <p:cNvPr id="12" name="Text Placeholder 11">
            <a:extLst>
              <a:ext uri="{FF2B5EF4-FFF2-40B4-BE49-F238E27FC236}">
                <a16:creationId xmlns:a16="http://schemas.microsoft.com/office/drawing/2014/main" id="{BCBC6C15-22DC-13D4-8D6E-365EAF1C16A6}"/>
              </a:ext>
            </a:extLst>
          </p:cNvPr>
          <p:cNvSpPr>
            <a:spLocks noGrp="1"/>
          </p:cNvSpPr>
          <p:nvPr>
            <p:ph type="body" sz="half" idx="2"/>
          </p:nvPr>
        </p:nvSpPr>
        <p:spPr>
          <a:xfrm>
            <a:off x="7531610" y="2434201"/>
            <a:ext cx="3822189" cy="3742762"/>
          </a:xfrm>
        </p:spPr>
        <p:txBody>
          <a:bodyPr vert="horz" lIns="91440" tIns="45720" rIns="91440" bIns="45720" rtlCol="0">
            <a:normAutofit/>
          </a:bodyPr>
          <a:lstStyle/>
          <a:p>
            <a:pPr marL="285750" indent="-228600">
              <a:buFont typeface="Arial" panose="020B0604020202020204" pitchFamily="34" charset="0"/>
              <a:buChar char="•"/>
            </a:pPr>
            <a:r>
              <a:rPr lang="en-US" sz="1900" dirty="0" err="1"/>
              <a:t>Pathfields</a:t>
            </a:r>
            <a:r>
              <a:rPr lang="en-US" sz="1900" dirty="0"/>
              <a:t> had a complex recall system involving a lot of high level management input</a:t>
            </a:r>
          </a:p>
          <a:p>
            <a:pPr marL="285750" indent="-228600">
              <a:buFont typeface="Arial" panose="020B0604020202020204" pitchFamily="34" charset="0"/>
              <a:buChar char="•"/>
            </a:pPr>
            <a:r>
              <a:rPr lang="en-US" sz="1900" dirty="0"/>
              <a:t>People would come in for bloods but not get their QOF checks done!</a:t>
            </a:r>
          </a:p>
          <a:p>
            <a:pPr marL="285750" indent="-228600">
              <a:buFont typeface="Arial" panose="020B0604020202020204" pitchFamily="34" charset="0"/>
              <a:buChar char="•"/>
            </a:pPr>
            <a:r>
              <a:rPr lang="en-US" sz="1900" dirty="0"/>
              <a:t>People might already have had their QOF checks but be recalled anyway!</a:t>
            </a:r>
          </a:p>
          <a:p>
            <a:pPr marL="285750" indent="-228600">
              <a:buFont typeface="Arial" panose="020B0604020202020204" pitchFamily="34" charset="0"/>
              <a:buChar char="•"/>
            </a:pPr>
            <a:r>
              <a:rPr lang="en-US" sz="1900" dirty="0"/>
              <a:t>People might miss recall and then run uncontrolled for a long period</a:t>
            </a:r>
          </a:p>
        </p:txBody>
      </p:sp>
    </p:spTree>
    <p:extLst>
      <p:ext uri="{BB962C8B-B14F-4D97-AF65-F5344CB8AC3E}">
        <p14:creationId xmlns:p14="http://schemas.microsoft.com/office/powerpoint/2010/main" val="1836188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900F6-3EAA-7238-4B20-D5804869A7B6}"/>
              </a:ext>
            </a:extLst>
          </p:cNvPr>
          <p:cNvSpPr>
            <a:spLocks noGrp="1"/>
          </p:cNvSpPr>
          <p:nvPr>
            <p:ph type="title"/>
          </p:nvPr>
        </p:nvSpPr>
        <p:spPr/>
        <p:txBody>
          <a:bodyPr/>
          <a:lstStyle/>
          <a:p>
            <a:r>
              <a:rPr lang="en-GB" dirty="0"/>
              <a:t>Clinical templates</a:t>
            </a:r>
          </a:p>
        </p:txBody>
      </p:sp>
      <p:sp>
        <p:nvSpPr>
          <p:cNvPr id="5" name="Text Placeholder 4">
            <a:extLst>
              <a:ext uri="{FF2B5EF4-FFF2-40B4-BE49-F238E27FC236}">
                <a16:creationId xmlns:a16="http://schemas.microsoft.com/office/drawing/2014/main" id="{A11139E4-6DE3-8D93-A314-98C748685E9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5316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B99BEE-966D-677A-8FBC-D2915D367BBF}"/>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Clinical templates</a:t>
            </a:r>
          </a:p>
        </p:txBody>
      </p:sp>
      <p:graphicFrame>
        <p:nvGraphicFramePr>
          <p:cNvPr id="7" name="Content Placeholder 4">
            <a:extLst>
              <a:ext uri="{FF2B5EF4-FFF2-40B4-BE49-F238E27FC236}">
                <a16:creationId xmlns:a16="http://schemas.microsoft.com/office/drawing/2014/main" id="{F30A8815-EFCE-B6A7-5456-82F163EFFFE3}"/>
              </a:ext>
            </a:extLst>
          </p:cNvPr>
          <p:cNvGraphicFramePr>
            <a:graphicFrameLocks noGrp="1"/>
          </p:cNvGraphicFramePr>
          <p:nvPr>
            <p:ph idx="1"/>
            <p:extLst>
              <p:ext uri="{D42A27DB-BD31-4B8C-83A1-F6EECF244321}">
                <p14:modId xmlns:p14="http://schemas.microsoft.com/office/powerpoint/2010/main" val="73237739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46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6389B2-1F82-C5AE-1BF8-2EB307CE7DA9}"/>
              </a:ext>
            </a:extLst>
          </p:cNvPr>
          <p:cNvPicPr>
            <a:picLocks noChangeAspect="1"/>
          </p:cNvPicPr>
          <p:nvPr/>
        </p:nvPicPr>
        <p:blipFill>
          <a:blip r:embed="rId2"/>
          <a:stretch>
            <a:fillRect/>
          </a:stretch>
        </p:blipFill>
        <p:spPr>
          <a:xfrm>
            <a:off x="2204494" y="623496"/>
            <a:ext cx="7783011" cy="5611008"/>
          </a:xfrm>
          <a:prstGeom prst="rect">
            <a:avLst/>
          </a:prstGeom>
        </p:spPr>
      </p:pic>
    </p:spTree>
    <p:extLst>
      <p:ext uri="{BB962C8B-B14F-4D97-AF65-F5344CB8AC3E}">
        <p14:creationId xmlns:p14="http://schemas.microsoft.com/office/powerpoint/2010/main" val="15247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EC3041-9CD4-E0B3-DD1A-D2CBD0EC171D}"/>
              </a:ext>
            </a:extLst>
          </p:cNvPr>
          <p:cNvPicPr>
            <a:picLocks noChangeAspect="1"/>
          </p:cNvPicPr>
          <p:nvPr/>
        </p:nvPicPr>
        <p:blipFill>
          <a:blip r:embed="rId2"/>
          <a:srcRect l="17308" r="9089" b="2"/>
          <a:stretch>
            <a:fillRect/>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graphicFrame>
        <p:nvGraphicFramePr>
          <p:cNvPr id="4" name="TextBox 1">
            <a:extLst>
              <a:ext uri="{FF2B5EF4-FFF2-40B4-BE49-F238E27FC236}">
                <a16:creationId xmlns:a16="http://schemas.microsoft.com/office/drawing/2014/main" id="{1743EDF1-3B59-1C2D-C375-092C3A8D9A56}"/>
              </a:ext>
            </a:extLst>
          </p:cNvPr>
          <p:cNvGraphicFramePr/>
          <p:nvPr>
            <p:extLst>
              <p:ext uri="{D42A27DB-BD31-4B8C-83A1-F6EECF244321}">
                <p14:modId xmlns:p14="http://schemas.microsoft.com/office/powerpoint/2010/main" val="303156665"/>
              </p:ext>
            </p:extLst>
          </p:nvPr>
        </p:nvGraphicFramePr>
        <p:xfrm>
          <a:off x="6090574" y="2415756"/>
          <a:ext cx="4977578"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88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0F4063-C67B-A64D-2360-C12E8FFE7D90}"/>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1500" dirty="0"/>
              <a:t>THS draws all relevant information into one place</a:t>
            </a:r>
          </a:p>
          <a:p>
            <a:pPr marL="285750" indent="-228600">
              <a:lnSpc>
                <a:spcPct val="90000"/>
              </a:lnSpc>
              <a:spcAft>
                <a:spcPts val="600"/>
              </a:spcAft>
              <a:buFont typeface="Arial" panose="020B0604020202020204" pitchFamily="34" charset="0"/>
              <a:buChar char="•"/>
            </a:pPr>
            <a:r>
              <a:rPr lang="en-US" sz="1500" dirty="0"/>
              <a:t>Previous GP assessments of the blood count</a:t>
            </a:r>
          </a:p>
          <a:p>
            <a:pPr marL="285750" indent="-228600">
              <a:lnSpc>
                <a:spcPct val="90000"/>
              </a:lnSpc>
              <a:spcAft>
                <a:spcPts val="600"/>
              </a:spcAft>
              <a:buFont typeface="Arial" panose="020B0604020202020204" pitchFamily="34" charset="0"/>
              <a:buChar char="•"/>
            </a:pPr>
            <a:r>
              <a:rPr lang="en-US" sz="1500" dirty="0"/>
              <a:t>Key FBC metrics</a:t>
            </a:r>
          </a:p>
          <a:p>
            <a:pPr marL="285750" indent="-228600">
              <a:lnSpc>
                <a:spcPct val="90000"/>
              </a:lnSpc>
              <a:spcAft>
                <a:spcPts val="600"/>
              </a:spcAft>
              <a:buFont typeface="Arial" panose="020B0604020202020204" pitchFamily="34" charset="0"/>
              <a:buChar char="•"/>
            </a:pPr>
            <a:r>
              <a:rPr lang="en-US" sz="1500" dirty="0" err="1"/>
              <a:t>Haematinics</a:t>
            </a:r>
            <a:endParaRPr lang="en-US" sz="1500" dirty="0"/>
          </a:p>
          <a:p>
            <a:pPr marL="285750" indent="-228600">
              <a:lnSpc>
                <a:spcPct val="90000"/>
              </a:lnSpc>
              <a:spcAft>
                <a:spcPts val="600"/>
              </a:spcAft>
              <a:buFont typeface="Arial" panose="020B0604020202020204" pitchFamily="34" charset="0"/>
              <a:buChar char="•"/>
            </a:pPr>
            <a:r>
              <a:rPr lang="en-US" sz="1500" dirty="0"/>
              <a:t>Relevant diagnoses</a:t>
            </a:r>
          </a:p>
          <a:p>
            <a:pPr marL="285750" indent="-228600">
              <a:lnSpc>
                <a:spcPct val="90000"/>
              </a:lnSpc>
              <a:spcAft>
                <a:spcPts val="600"/>
              </a:spcAft>
              <a:buFont typeface="Arial" panose="020B0604020202020204" pitchFamily="34" charset="0"/>
              <a:buChar char="•"/>
            </a:pPr>
            <a:r>
              <a:rPr lang="en-US" sz="1500" dirty="0"/>
              <a:t>Letters from gastro and endoscopies</a:t>
            </a:r>
          </a:p>
          <a:p>
            <a:pPr marL="285750" indent="-228600">
              <a:lnSpc>
                <a:spcPct val="90000"/>
              </a:lnSpc>
              <a:spcAft>
                <a:spcPts val="600"/>
              </a:spcAft>
              <a:buFont typeface="Arial" panose="020B0604020202020204" pitchFamily="34" charset="0"/>
              <a:buChar char="•"/>
            </a:pPr>
            <a:r>
              <a:rPr lang="en-US" sz="1500" dirty="0"/>
              <a:t>Provides GPs with an </a:t>
            </a:r>
            <a:r>
              <a:rPr lang="en-US" sz="1500" dirty="0" err="1"/>
              <a:t>anaemia</a:t>
            </a:r>
            <a:r>
              <a:rPr lang="en-US" sz="1500" dirty="0"/>
              <a:t> questionnaire they can send to a patient in a few clicks</a:t>
            </a:r>
          </a:p>
          <a:p>
            <a:pPr indent="-228600">
              <a:lnSpc>
                <a:spcPct val="90000"/>
              </a:lnSpc>
              <a:spcAft>
                <a:spcPts val="600"/>
              </a:spcAft>
              <a:buFont typeface="Arial" panose="020B0604020202020204" pitchFamily="34" charset="0"/>
              <a:buChar char="•"/>
            </a:pPr>
            <a:endParaRPr lang="en-US" sz="1500" dirty="0"/>
          </a:p>
        </p:txBody>
      </p:sp>
      <p:pic>
        <p:nvPicPr>
          <p:cNvPr id="3" name="Picture 2">
            <a:extLst>
              <a:ext uri="{FF2B5EF4-FFF2-40B4-BE49-F238E27FC236}">
                <a16:creationId xmlns:a16="http://schemas.microsoft.com/office/drawing/2014/main" id="{990C020A-C076-E83C-EC09-1F0D64B348D6}"/>
              </a:ext>
            </a:extLst>
          </p:cNvPr>
          <p:cNvPicPr>
            <a:picLocks noChangeAspect="1"/>
          </p:cNvPicPr>
          <p:nvPr/>
        </p:nvPicPr>
        <p:blipFill>
          <a:blip r:embed="rId2"/>
          <a:stretch>
            <a:fillRect/>
          </a:stretch>
        </p:blipFill>
        <p:spPr>
          <a:xfrm>
            <a:off x="4654296" y="771068"/>
            <a:ext cx="6903720" cy="5315863"/>
          </a:xfrm>
          <a:prstGeom prst="rect">
            <a:avLst/>
          </a:prstGeom>
          <a:ln>
            <a:solidFill>
              <a:schemeClr val="tx1"/>
            </a:solidFill>
          </a:ln>
        </p:spPr>
      </p:pic>
    </p:spTree>
    <p:extLst>
      <p:ext uri="{BB962C8B-B14F-4D97-AF65-F5344CB8AC3E}">
        <p14:creationId xmlns:p14="http://schemas.microsoft.com/office/powerpoint/2010/main" val="331499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1FB93-B9A7-6B8E-1E0F-86216E4304D5}"/>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Cardiology and heart failure</a:t>
            </a:r>
          </a:p>
        </p:txBody>
      </p:sp>
      <p:sp>
        <p:nvSpPr>
          <p:cNvPr id="3" name="Text Placeholder 2">
            <a:extLst>
              <a:ext uri="{FF2B5EF4-FFF2-40B4-BE49-F238E27FC236}">
                <a16:creationId xmlns:a16="http://schemas.microsoft.com/office/drawing/2014/main" id="{861D8599-F650-73DA-14EC-928933670823}"/>
              </a:ext>
            </a:extLst>
          </p:cNvPr>
          <p:cNvSpPr>
            <a:spLocks noGrp="1"/>
          </p:cNvSpPr>
          <p:nvPr>
            <p:ph type="body" idx="1"/>
          </p:nvPr>
        </p:nvSpPr>
        <p:spPr>
          <a:xfrm>
            <a:off x="6590966" y="3428999"/>
            <a:ext cx="4805691" cy="838831"/>
          </a:xfrm>
        </p:spPr>
        <p:txBody>
          <a:bodyPr vert="horz" lIns="91440" tIns="45720" rIns="91440" bIns="45720" rtlCol="0" anchor="b">
            <a:normAutofit/>
          </a:bodyPr>
          <a:lstStyle/>
          <a:p>
            <a:endParaRPr lang="en-US" sz="2000" kern="1200">
              <a:solidFill>
                <a:schemeClr val="tx2"/>
              </a:solidFill>
              <a:latin typeface="+mn-lt"/>
              <a:ea typeface="+mn-ea"/>
              <a:cs typeface="+mn-cs"/>
            </a:endParaRPr>
          </a:p>
        </p:txBody>
      </p:sp>
      <p:pic>
        <p:nvPicPr>
          <p:cNvPr id="7" name="Graphic 6" descr="Heartbeat">
            <a:extLst>
              <a:ext uri="{FF2B5EF4-FFF2-40B4-BE49-F238E27FC236}">
                <a16:creationId xmlns:a16="http://schemas.microsoft.com/office/drawing/2014/main" id="{B97E4F04-1DFD-BF8D-4AFB-36667A39F6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98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9DE61F-47C5-DA56-A4FE-CBF2E41F3B91}"/>
              </a:ext>
            </a:extLst>
          </p:cNvPr>
          <p:cNvPicPr>
            <a:picLocks noChangeAspect="1"/>
          </p:cNvPicPr>
          <p:nvPr/>
        </p:nvPicPr>
        <p:blipFill>
          <a:blip r:embed="rId2"/>
          <a:stretch>
            <a:fillRect/>
          </a:stretch>
        </p:blipFill>
        <p:spPr>
          <a:xfrm>
            <a:off x="2612142" y="3808977"/>
            <a:ext cx="5858764" cy="2664183"/>
          </a:xfrm>
          <a:prstGeom prst="rect">
            <a:avLst/>
          </a:prstGeom>
        </p:spPr>
      </p:pic>
      <p:pic>
        <p:nvPicPr>
          <p:cNvPr id="3" name="Picture 2">
            <a:extLst>
              <a:ext uri="{FF2B5EF4-FFF2-40B4-BE49-F238E27FC236}">
                <a16:creationId xmlns:a16="http://schemas.microsoft.com/office/drawing/2014/main" id="{FA1F0B6F-A8E3-CCF0-CC20-128CBCA401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2142" y="759142"/>
            <a:ext cx="5727700" cy="2596515"/>
          </a:xfrm>
          <a:prstGeom prst="rect">
            <a:avLst/>
          </a:prstGeom>
          <a:noFill/>
          <a:ln>
            <a:solidFill>
              <a:prstClr val="black"/>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980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17B2F6-83DA-966F-C5FF-69AED952CB96}"/>
            </a:ext>
          </a:extLst>
        </p:cNvPr>
        <p:cNvGrpSpPr/>
        <p:nvPr/>
      </p:nvGrpSpPr>
      <p:grpSpPr>
        <a:xfrm>
          <a:off x="0" y="0"/>
          <a:ext cx="0" cy="0"/>
          <a:chOff x="0" y="0"/>
          <a:chExt cx="0" cy="0"/>
        </a:xfrm>
      </p:grpSpPr>
      <p:sp>
        <p:nvSpPr>
          <p:cNvPr id="8" name="Down Arrow 7">
            <a:extLst>
              <a:ext uri="{FF2B5EF4-FFF2-40B4-BE49-F238E27FC236}">
                <a16:creationId xmlns:a16="http://schemas.microsoft.com/office/drawing/2014/main" id="{92365689-55C7-CDD8-CDE1-B190BB7F7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1DB089-952F-43D7-314D-80F6DE4ADF02}"/>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nSpc>
                <a:spcPct val="90000"/>
              </a:lnSpc>
              <a:spcBef>
                <a:spcPct val="0"/>
              </a:spcBef>
              <a:spcAft>
                <a:spcPts val="600"/>
              </a:spcAft>
            </a:pPr>
            <a:r>
              <a:rPr lang="en-US" sz="2800" kern="1200" dirty="0">
                <a:solidFill>
                  <a:srgbClr val="FFFFFF"/>
                </a:solidFill>
                <a:latin typeface="+mj-lt"/>
                <a:ea typeface="+mj-ea"/>
                <a:cs typeface="+mj-cs"/>
              </a:rPr>
              <a:t>Heart failure</a:t>
            </a:r>
            <a:r>
              <a:rPr lang="en-US" sz="2800" dirty="0">
                <a:solidFill>
                  <a:srgbClr val="FFFFFF"/>
                </a:solidFill>
                <a:latin typeface="+mj-lt"/>
                <a:ea typeface="+mj-ea"/>
                <a:cs typeface="+mj-cs"/>
              </a:rPr>
              <a:t>: </a:t>
            </a:r>
          </a:p>
          <a:p>
            <a:pPr>
              <a:lnSpc>
                <a:spcPct val="90000"/>
              </a:lnSpc>
              <a:spcBef>
                <a:spcPct val="0"/>
              </a:spcBef>
              <a:spcAft>
                <a:spcPts val="600"/>
              </a:spcAft>
            </a:pPr>
            <a:r>
              <a:rPr lang="en-US" sz="2400" dirty="0">
                <a:solidFill>
                  <a:srgbClr val="FFFFFF"/>
                </a:solidFill>
                <a:latin typeface="+mj-lt"/>
                <a:ea typeface="+mj-ea"/>
                <a:cs typeface="+mj-cs"/>
              </a:rPr>
              <a:t>As prescribing improves patient symptoms reduce</a:t>
            </a:r>
            <a:endParaRPr lang="en-US" sz="24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29794065-FD36-B582-C709-E41F072F3395}"/>
              </a:ext>
            </a:extLst>
          </p:cNvPr>
          <p:cNvPicPr>
            <a:picLocks noChangeAspect="1"/>
          </p:cNvPicPr>
          <p:nvPr/>
        </p:nvPicPr>
        <p:blipFill>
          <a:blip r:embed="rId2"/>
          <a:stretch>
            <a:fillRect/>
          </a:stretch>
        </p:blipFill>
        <p:spPr>
          <a:xfrm>
            <a:off x="4854102" y="85355"/>
            <a:ext cx="4680111" cy="3330783"/>
          </a:xfrm>
          <a:prstGeom prst="rect">
            <a:avLst/>
          </a:prstGeom>
        </p:spPr>
      </p:pic>
      <p:pic>
        <p:nvPicPr>
          <p:cNvPr id="6" name="Picture 5">
            <a:extLst>
              <a:ext uri="{FF2B5EF4-FFF2-40B4-BE49-F238E27FC236}">
                <a16:creationId xmlns:a16="http://schemas.microsoft.com/office/drawing/2014/main" id="{17DB4B05-C575-BFC4-7CB7-A8B76EB99F54}"/>
              </a:ext>
            </a:extLst>
          </p:cNvPr>
          <p:cNvPicPr>
            <a:picLocks noChangeAspect="1"/>
          </p:cNvPicPr>
          <p:nvPr/>
        </p:nvPicPr>
        <p:blipFill>
          <a:blip r:embed="rId3"/>
          <a:stretch>
            <a:fillRect/>
          </a:stretch>
        </p:blipFill>
        <p:spPr>
          <a:xfrm>
            <a:off x="4854102" y="3429000"/>
            <a:ext cx="4680111" cy="3354205"/>
          </a:xfrm>
          <a:prstGeom prst="rect">
            <a:avLst/>
          </a:prstGeom>
        </p:spPr>
      </p:pic>
    </p:spTree>
    <p:extLst>
      <p:ext uri="{BB962C8B-B14F-4D97-AF65-F5344CB8AC3E}">
        <p14:creationId xmlns:p14="http://schemas.microsoft.com/office/powerpoint/2010/main" val="212285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2AF8D9B-6B08-A686-65FE-DCC74A9051BD}"/>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4000" kern="1200" dirty="0">
                <a:solidFill>
                  <a:schemeClr val="tx2"/>
                </a:solidFill>
                <a:latin typeface="+mj-lt"/>
                <a:ea typeface="+mj-ea"/>
                <a:cs typeface="+mj-cs"/>
              </a:rPr>
              <a:t>Lipid </a:t>
            </a:r>
            <a:r>
              <a:rPr lang="en-US" sz="4000" kern="1200" dirty="0" err="1">
                <a:solidFill>
                  <a:schemeClr val="tx2"/>
                </a:solidFill>
                <a:latin typeface="+mj-lt"/>
                <a:ea typeface="+mj-ea"/>
                <a:cs typeface="+mj-cs"/>
              </a:rPr>
              <a:t>optimisation</a:t>
            </a:r>
            <a:endParaRPr lang="en-US" sz="4000" kern="120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3615CDAB-B0B8-EAF9-A010-996CE7D11277}"/>
              </a:ext>
            </a:extLst>
          </p:cNvPr>
          <p:cNvSpPr>
            <a:spLocks noGrp="1"/>
          </p:cNvSpPr>
          <p:nvPr>
            <p:ph type="body" idx="1"/>
          </p:nvPr>
        </p:nvSpPr>
        <p:spPr>
          <a:xfrm>
            <a:off x="8342357" y="1638300"/>
            <a:ext cx="3330531" cy="3581400"/>
          </a:xfrm>
        </p:spPr>
        <p:txBody>
          <a:bodyPr vert="horz" lIns="91440" tIns="45720" rIns="91440" bIns="45720" rtlCol="0" anchor="ctr">
            <a:normAutofit/>
          </a:bodyPr>
          <a:lstStyle/>
          <a:p>
            <a:endParaRPr lang="en-US" sz="2400" kern="1200">
              <a:solidFill>
                <a:schemeClr val="tx2"/>
              </a:solidFill>
              <a:latin typeface="+mn-lt"/>
              <a:ea typeface="+mn-ea"/>
              <a:cs typeface="+mn-cs"/>
            </a:endParaRPr>
          </a:p>
        </p:txBody>
      </p:sp>
    </p:spTree>
    <p:extLst>
      <p:ext uri="{BB962C8B-B14F-4D97-AF65-F5344CB8AC3E}">
        <p14:creationId xmlns:p14="http://schemas.microsoft.com/office/powerpoint/2010/main" val="382597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E65708-50A8-6857-ADB0-221D61CF3F98}"/>
            </a:ext>
          </a:extLst>
        </p:cNvPr>
        <p:cNvGrpSpPr/>
        <p:nvPr/>
      </p:nvGrpSpPr>
      <p:grpSpPr>
        <a:xfrm>
          <a:off x="0" y="0"/>
          <a:ext cx="0" cy="0"/>
          <a:chOff x="0" y="0"/>
          <a:chExt cx="0" cy="0"/>
        </a:xfrm>
      </p:grpSpPr>
      <p:sp>
        <p:nvSpPr>
          <p:cNvPr id="8" name="Down Arrow 7">
            <a:extLst>
              <a:ext uri="{FF2B5EF4-FFF2-40B4-BE49-F238E27FC236}">
                <a16:creationId xmlns:a16="http://schemas.microsoft.com/office/drawing/2014/main" id="{3D127BE3-ABA1-09F7-BAB1-ECBDB089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E8E51A-A167-0A0C-F17E-D2AD02477846}"/>
              </a:ext>
            </a:extLst>
          </p:cNvPr>
          <p:cNvSpPr txBox="1"/>
          <p:nvPr/>
        </p:nvSpPr>
        <p:spPr>
          <a:xfrm>
            <a:off x="1028700" y="1967266"/>
            <a:ext cx="2628900" cy="2547257"/>
          </a:xfrm>
          <a:prstGeom prst="rect">
            <a:avLst/>
          </a:prstGeom>
          <a:noFill/>
        </p:spPr>
        <p:txBody>
          <a:bodyPr vert="horz" lIns="91440" tIns="45720" rIns="91440" bIns="45720" rtlCol="0" anchor="ctr">
            <a:normAutofit fontScale="92500" lnSpcReduction="20000"/>
          </a:bodyPr>
          <a:lstStyle/>
          <a:p>
            <a:pPr>
              <a:lnSpc>
                <a:spcPct val="90000"/>
              </a:lnSpc>
              <a:spcBef>
                <a:spcPct val="0"/>
              </a:spcBef>
              <a:spcAft>
                <a:spcPts val="600"/>
              </a:spcAft>
            </a:pPr>
            <a:r>
              <a:rPr lang="en-US" sz="2800" dirty="0">
                <a:solidFill>
                  <a:srgbClr val="FFFFFF"/>
                </a:solidFill>
                <a:latin typeface="+mj-lt"/>
                <a:ea typeface="+mj-ea"/>
                <a:cs typeface="+mj-cs"/>
              </a:rPr>
              <a:t>“Force” clinicians to Q-Risk and if &gt; 10% send an automated, personalized  letter to the patient offering statin therapy</a:t>
            </a:r>
            <a:endParaRPr lang="en-US" sz="28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8CA788A4-2C8F-BE4A-B3A6-9D0E150EC454}"/>
              </a:ext>
            </a:extLst>
          </p:cNvPr>
          <p:cNvPicPr>
            <a:picLocks noChangeAspect="1"/>
          </p:cNvPicPr>
          <p:nvPr/>
        </p:nvPicPr>
        <p:blipFill>
          <a:blip r:embed="rId2"/>
          <a:stretch>
            <a:fillRect/>
          </a:stretch>
        </p:blipFill>
        <p:spPr>
          <a:xfrm>
            <a:off x="5052440" y="1688802"/>
            <a:ext cx="5407621" cy="3218967"/>
          </a:xfrm>
          <a:prstGeom prst="rect">
            <a:avLst/>
          </a:prstGeom>
        </p:spPr>
      </p:pic>
    </p:spTree>
    <p:extLst>
      <p:ext uri="{BB962C8B-B14F-4D97-AF65-F5344CB8AC3E}">
        <p14:creationId xmlns:p14="http://schemas.microsoft.com/office/powerpoint/2010/main" val="347882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E3786-F3B7-FB29-3B70-4A9DFA64C9C6}"/>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Expensive &amp; wasteful</a:t>
            </a:r>
          </a:p>
        </p:txBody>
      </p:sp>
      <p:sp>
        <p:nvSpPr>
          <p:cNvPr id="4" name="Text Placeholder 3">
            <a:extLst>
              <a:ext uri="{FF2B5EF4-FFF2-40B4-BE49-F238E27FC236}">
                <a16:creationId xmlns:a16="http://schemas.microsoft.com/office/drawing/2014/main" id="{C160F9B8-AFFB-5A0B-4432-DE96B396D8E7}"/>
              </a:ext>
            </a:extLst>
          </p:cNvPr>
          <p:cNvSpPr>
            <a:spLocks noGrp="1"/>
          </p:cNvSpPr>
          <p:nvPr>
            <p:ph type="body" sz="half" idx="2"/>
          </p:nvPr>
        </p:nvSpPr>
        <p:spPr>
          <a:xfrm>
            <a:off x="836680" y="2405067"/>
            <a:ext cx="6002110" cy="3729034"/>
          </a:xfrm>
        </p:spPr>
        <p:txBody>
          <a:bodyPr vert="horz" lIns="91440" tIns="45720" rIns="91440" bIns="45720" rtlCol="0">
            <a:normAutofit/>
          </a:bodyPr>
          <a:lstStyle/>
          <a:p>
            <a:pPr marL="342900" indent="-342900">
              <a:buFont typeface="Arial" panose="020B0604020202020204" pitchFamily="34" charset="0"/>
              <a:buChar char="•"/>
            </a:pPr>
            <a:r>
              <a:rPr lang="en-US" sz="2000" dirty="0"/>
              <a:t>People attended more phlebotomy appointments than required</a:t>
            </a:r>
          </a:p>
          <a:p>
            <a:pPr marL="342900" indent="-342900">
              <a:buFont typeface="Arial" panose="020B0604020202020204" pitchFamily="34" charset="0"/>
              <a:buChar char="•"/>
            </a:pPr>
            <a:r>
              <a:rPr lang="en-US" sz="2000" dirty="0"/>
              <a:t>We processed bloods that were not needed</a:t>
            </a:r>
          </a:p>
          <a:p>
            <a:pPr marL="342900" indent="-342900">
              <a:buFont typeface="Arial" panose="020B0604020202020204" pitchFamily="34" charset="0"/>
              <a:buChar char="•"/>
            </a:pPr>
            <a:r>
              <a:rPr lang="en-US" sz="2000" dirty="0"/>
              <a:t>We were loosing senior management time to this work</a:t>
            </a:r>
          </a:p>
          <a:p>
            <a:pPr marL="342900" indent="-342900">
              <a:buFont typeface="Arial" panose="020B0604020202020204" pitchFamily="34" charset="0"/>
              <a:buChar char="•"/>
            </a:pPr>
            <a:r>
              <a:rPr lang="en-US" sz="2000" dirty="0"/>
              <a:t>Our QOF performance / income was very average</a:t>
            </a:r>
          </a:p>
          <a:p>
            <a:pPr marL="342900" indent="-3429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656FD6B3-DFAE-7933-B0D4-A282C14599DB}"/>
              </a:ext>
            </a:extLst>
          </p:cNvPr>
          <p:cNvPicPr>
            <a:picLocks noChangeAspect="1"/>
          </p:cNvPicPr>
          <p:nvPr/>
        </p:nvPicPr>
        <p:blipFill>
          <a:blip r:embed="rId2"/>
          <a:srcRect l="2158" r="125"/>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2894114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C38D66-BE74-E184-3856-2DBEC79C619C}"/>
              </a:ext>
            </a:extLst>
          </p:cNvPr>
          <p:cNvSpPr txBox="1"/>
          <p:nvPr/>
        </p:nvSpPr>
        <p:spPr>
          <a:xfrm>
            <a:off x="1028700" y="1967266"/>
            <a:ext cx="2628900" cy="2547257"/>
          </a:xfrm>
          <a:prstGeom prst="rect">
            <a:avLst/>
          </a:prstGeom>
          <a:noFill/>
        </p:spPr>
        <p:txBody>
          <a:bodyPr vert="horz" lIns="91440" tIns="45720" rIns="91440" bIns="45720" rtlCol="0" anchor="ctr">
            <a:normAutofit fontScale="92500"/>
          </a:bodyPr>
          <a:lstStyle/>
          <a:p>
            <a:pPr>
              <a:lnSpc>
                <a:spcPct val="90000"/>
              </a:lnSpc>
              <a:spcBef>
                <a:spcPct val="0"/>
              </a:spcBef>
              <a:spcAft>
                <a:spcPts val="600"/>
              </a:spcAft>
            </a:pPr>
            <a:r>
              <a:rPr lang="en-US" sz="2800" kern="1200" dirty="0">
                <a:solidFill>
                  <a:srgbClr val="FFFFFF"/>
                </a:solidFill>
                <a:latin typeface="+mj-lt"/>
                <a:ea typeface="+mj-ea"/>
                <a:cs typeface="+mj-cs"/>
              </a:rPr>
              <a:t>Statin template</a:t>
            </a:r>
            <a:r>
              <a:rPr lang="en-US" sz="2800" dirty="0">
                <a:solidFill>
                  <a:srgbClr val="FFFFFF"/>
                </a:solidFill>
                <a:latin typeface="+mj-lt"/>
                <a:ea typeface="+mj-ea"/>
                <a:cs typeface="+mj-cs"/>
              </a:rPr>
              <a:t>: </a:t>
            </a:r>
          </a:p>
          <a:p>
            <a:pPr marL="457200" indent="-457200">
              <a:lnSpc>
                <a:spcPct val="90000"/>
              </a:lnSpc>
              <a:spcBef>
                <a:spcPct val="0"/>
              </a:spcBef>
              <a:spcAft>
                <a:spcPts val="600"/>
              </a:spcAft>
              <a:buFont typeface="Arial" panose="020B0604020202020204" pitchFamily="34" charset="0"/>
              <a:buChar char="•"/>
            </a:pPr>
            <a:r>
              <a:rPr lang="en-US" sz="2400" dirty="0">
                <a:solidFill>
                  <a:srgbClr val="FFFFFF"/>
                </a:solidFill>
                <a:latin typeface="+mj-lt"/>
                <a:ea typeface="+mj-ea"/>
                <a:cs typeface="+mj-cs"/>
              </a:rPr>
              <a:t>P</a:t>
            </a:r>
            <a:r>
              <a:rPr lang="en-US" sz="2400" kern="1200" dirty="0">
                <a:solidFill>
                  <a:srgbClr val="FFFFFF"/>
                </a:solidFill>
                <a:latin typeface="+mj-lt"/>
                <a:ea typeface="+mj-ea"/>
                <a:cs typeface="+mj-cs"/>
              </a:rPr>
              <a:t>rompts to </a:t>
            </a:r>
            <a:r>
              <a:rPr lang="en-US" sz="2400" kern="1200" dirty="0" err="1">
                <a:solidFill>
                  <a:srgbClr val="FFFFFF"/>
                </a:solidFill>
                <a:latin typeface="+mj-lt"/>
                <a:ea typeface="+mj-ea"/>
                <a:cs typeface="+mj-cs"/>
              </a:rPr>
              <a:t>uptitrate</a:t>
            </a:r>
            <a:r>
              <a:rPr lang="en-US" sz="2400" kern="1200" dirty="0">
                <a:solidFill>
                  <a:srgbClr val="FFFFFF"/>
                </a:solidFill>
                <a:latin typeface="+mj-lt"/>
                <a:ea typeface="+mj-ea"/>
                <a:cs typeface="+mj-cs"/>
              </a:rPr>
              <a:t> therapy if indicated</a:t>
            </a:r>
          </a:p>
          <a:p>
            <a:pPr marL="457200" indent="-457200">
              <a:lnSpc>
                <a:spcPct val="90000"/>
              </a:lnSpc>
              <a:spcBef>
                <a:spcPct val="0"/>
              </a:spcBef>
              <a:spcAft>
                <a:spcPts val="600"/>
              </a:spcAft>
              <a:buFont typeface="Arial" panose="020B0604020202020204" pitchFamily="34" charset="0"/>
              <a:buChar char="•"/>
            </a:pPr>
            <a:r>
              <a:rPr lang="en-US" sz="2400" dirty="0">
                <a:solidFill>
                  <a:srgbClr val="FFFFFF"/>
                </a:solidFill>
                <a:latin typeface="+mj-lt"/>
                <a:ea typeface="+mj-ea"/>
                <a:cs typeface="+mj-cs"/>
              </a:rPr>
              <a:t>Manages </a:t>
            </a:r>
            <a:r>
              <a:rPr lang="en-US" sz="2400" dirty="0" err="1">
                <a:solidFill>
                  <a:srgbClr val="FFFFFF"/>
                </a:solidFill>
                <a:latin typeface="+mj-lt"/>
                <a:ea typeface="+mj-ea"/>
                <a:cs typeface="+mj-cs"/>
              </a:rPr>
              <a:t>Inclisiran</a:t>
            </a:r>
            <a:r>
              <a:rPr lang="en-US" sz="2400" dirty="0">
                <a:solidFill>
                  <a:srgbClr val="FFFFFF"/>
                </a:solidFill>
                <a:latin typeface="+mj-lt"/>
                <a:ea typeface="+mj-ea"/>
                <a:cs typeface="+mj-cs"/>
              </a:rPr>
              <a:t> recalls</a:t>
            </a:r>
            <a:endParaRPr lang="en-US" sz="2400" kern="1200" dirty="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0BB1E3B2-4370-B589-7C7A-8787973CD785}"/>
              </a:ext>
            </a:extLst>
          </p:cNvPr>
          <p:cNvPicPr>
            <a:picLocks noChangeAspect="1"/>
          </p:cNvPicPr>
          <p:nvPr/>
        </p:nvPicPr>
        <p:blipFill>
          <a:blip r:embed="rId2"/>
          <a:stretch>
            <a:fillRect/>
          </a:stretch>
        </p:blipFill>
        <p:spPr>
          <a:xfrm>
            <a:off x="4777316" y="825742"/>
            <a:ext cx="6780700" cy="5204187"/>
          </a:xfrm>
          <a:prstGeom prst="rect">
            <a:avLst/>
          </a:prstGeom>
        </p:spPr>
      </p:pic>
    </p:spTree>
    <p:extLst>
      <p:ext uri="{BB962C8B-B14F-4D97-AF65-F5344CB8AC3E}">
        <p14:creationId xmlns:p14="http://schemas.microsoft.com/office/powerpoint/2010/main" val="335241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29096B-1A31-AF0C-31D1-0E00EAD5E064}"/>
            </a:ext>
          </a:extLst>
        </p:cNvPr>
        <p:cNvGrpSpPr/>
        <p:nvPr/>
      </p:nvGrpSpPr>
      <p:grpSpPr>
        <a:xfrm>
          <a:off x="0" y="0"/>
          <a:ext cx="0" cy="0"/>
          <a:chOff x="0" y="0"/>
          <a:chExt cx="0" cy="0"/>
        </a:xfrm>
      </p:grpSpPr>
      <p:sp>
        <p:nvSpPr>
          <p:cNvPr id="8" name="Down Arrow 7">
            <a:extLst>
              <a:ext uri="{FF2B5EF4-FFF2-40B4-BE49-F238E27FC236}">
                <a16:creationId xmlns:a16="http://schemas.microsoft.com/office/drawing/2014/main" id="{1D6CC548-E006-19CC-9228-4829424FA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7BF050-CC53-23B0-FB07-2DF290FDF09F}"/>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nSpc>
                <a:spcPct val="90000"/>
              </a:lnSpc>
              <a:spcBef>
                <a:spcPct val="0"/>
              </a:spcBef>
              <a:spcAft>
                <a:spcPts val="600"/>
              </a:spcAft>
            </a:pPr>
            <a:r>
              <a:rPr lang="en-US" sz="2800" dirty="0">
                <a:solidFill>
                  <a:srgbClr val="FFFFFF"/>
                </a:solidFill>
                <a:latin typeface="+mj-lt"/>
                <a:ea typeface="+mj-ea"/>
                <a:cs typeface="+mj-cs"/>
              </a:rPr>
              <a:t>Results: </a:t>
            </a:r>
          </a:p>
          <a:p>
            <a:pPr>
              <a:lnSpc>
                <a:spcPct val="90000"/>
              </a:lnSpc>
              <a:spcBef>
                <a:spcPct val="0"/>
              </a:spcBef>
              <a:spcAft>
                <a:spcPts val="600"/>
              </a:spcAft>
            </a:pPr>
            <a:r>
              <a:rPr lang="en-US" sz="2400" dirty="0" err="1">
                <a:solidFill>
                  <a:srgbClr val="FFFFFF"/>
                </a:solidFill>
                <a:latin typeface="+mj-lt"/>
                <a:ea typeface="+mj-ea"/>
                <a:cs typeface="+mj-cs"/>
              </a:rPr>
              <a:t>Pathfields</a:t>
            </a:r>
            <a:r>
              <a:rPr lang="en-US" sz="2400" dirty="0">
                <a:solidFill>
                  <a:srgbClr val="FFFFFF"/>
                </a:solidFill>
                <a:latin typeface="+mj-lt"/>
                <a:ea typeface="+mj-ea"/>
                <a:cs typeface="+mj-cs"/>
              </a:rPr>
              <a:t> have already smashed next year’s LDL target achievement by 10%</a:t>
            </a:r>
            <a:endParaRPr lang="en-US" sz="24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C3E6FBDF-7D02-5AED-1254-0A31B8E31B6C}"/>
              </a:ext>
            </a:extLst>
          </p:cNvPr>
          <p:cNvPicPr>
            <a:picLocks noChangeAspect="1"/>
          </p:cNvPicPr>
          <p:nvPr/>
        </p:nvPicPr>
        <p:blipFill>
          <a:blip r:embed="rId2"/>
          <a:stretch>
            <a:fillRect/>
          </a:stretch>
        </p:blipFill>
        <p:spPr>
          <a:xfrm>
            <a:off x="4577336" y="1050587"/>
            <a:ext cx="7422544" cy="4942889"/>
          </a:xfrm>
          <a:prstGeom prst="rect">
            <a:avLst/>
          </a:prstGeom>
        </p:spPr>
      </p:pic>
    </p:spTree>
    <p:extLst>
      <p:ext uri="{BB962C8B-B14F-4D97-AF65-F5344CB8AC3E}">
        <p14:creationId xmlns:p14="http://schemas.microsoft.com/office/powerpoint/2010/main" val="9496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83DA-514E-C323-68C9-E56191ACA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A818B-D3BB-27D1-08D4-6B497243C969}"/>
              </a:ext>
            </a:extLst>
          </p:cNvPr>
          <p:cNvSpPr>
            <a:spLocks noGrp="1"/>
          </p:cNvSpPr>
          <p:nvPr>
            <p:ph type="ctrTitle"/>
          </p:nvPr>
        </p:nvSpPr>
        <p:spPr>
          <a:xfrm>
            <a:off x="804672" y="4707802"/>
            <a:ext cx="10640754" cy="1502271"/>
          </a:xfrm>
        </p:spPr>
        <p:txBody>
          <a:bodyPr anchor="ctr">
            <a:normAutofit/>
          </a:bodyPr>
          <a:lstStyle/>
          <a:p>
            <a:pPr algn="l"/>
            <a:r>
              <a:rPr lang="en-GB" sz="2400" dirty="0"/>
              <a:t>Free until 2028</a:t>
            </a:r>
            <a:br>
              <a:rPr lang="en-GB" sz="2400" dirty="0"/>
            </a:br>
            <a:r>
              <a:rPr lang="en-GB" sz="2400" dirty="0"/>
              <a:t>We want to help you save lives AND maximise your QOF income</a:t>
            </a:r>
            <a:br>
              <a:rPr lang="en-GB" sz="2400" dirty="0"/>
            </a:br>
            <a:r>
              <a:rPr lang="en-GB" sz="2400" dirty="0"/>
              <a:t>We have clinicians and managers who can help you deploy</a:t>
            </a:r>
            <a:br>
              <a:rPr lang="en-GB" sz="2400" dirty="0"/>
            </a:br>
            <a:r>
              <a:rPr lang="en-GB" sz="2400" dirty="0"/>
              <a:t>Questions? Recall video? Test patient? </a:t>
            </a:r>
            <a:r>
              <a:rPr lang="en-GB" sz="2400"/>
              <a:t>Dashboard?</a:t>
            </a:r>
            <a:endParaRPr lang="en-GB" sz="2400" dirty="0"/>
          </a:p>
        </p:txBody>
      </p:sp>
      <p:pic>
        <p:nvPicPr>
          <p:cNvPr id="5" name="Picture 4" descr="A logo for a health service&#10;&#10;AI-generated content may be incorrect.">
            <a:extLst>
              <a:ext uri="{FF2B5EF4-FFF2-40B4-BE49-F238E27FC236}">
                <a16:creationId xmlns:a16="http://schemas.microsoft.com/office/drawing/2014/main" id="{EADC6EDA-8601-D368-2216-CA12A4A34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38" y="558748"/>
            <a:ext cx="8121244" cy="3471832"/>
          </a:xfrm>
          <a:prstGeom prst="rect">
            <a:avLst/>
          </a:prstGeom>
        </p:spPr>
      </p:pic>
    </p:spTree>
    <p:extLst>
      <p:ext uri="{BB962C8B-B14F-4D97-AF65-F5344CB8AC3E}">
        <p14:creationId xmlns:p14="http://schemas.microsoft.com/office/powerpoint/2010/main" val="267559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2031-9E55-C925-8D70-4A57C41A7224}"/>
              </a:ext>
            </a:extLst>
          </p:cNvPr>
          <p:cNvSpPr>
            <a:spLocks noGrp="1"/>
          </p:cNvSpPr>
          <p:nvPr>
            <p:ph type="title"/>
          </p:nvPr>
        </p:nvSpPr>
        <p:spPr>
          <a:xfrm>
            <a:off x="914400" y="2103437"/>
            <a:ext cx="1712068" cy="1325563"/>
          </a:xfrm>
        </p:spPr>
        <p:txBody>
          <a:bodyPr>
            <a:normAutofit/>
          </a:bodyPr>
          <a:lstStyle/>
          <a:p>
            <a:r>
              <a:rPr lang="en-GB" sz="5400" b="1" dirty="0"/>
              <a:t>2018</a:t>
            </a:r>
          </a:p>
        </p:txBody>
      </p:sp>
      <p:sp>
        <p:nvSpPr>
          <p:cNvPr id="3" name="Content Placeholder 2">
            <a:extLst>
              <a:ext uri="{FF2B5EF4-FFF2-40B4-BE49-F238E27FC236}">
                <a16:creationId xmlns:a16="http://schemas.microsoft.com/office/drawing/2014/main" id="{BABC54A5-6174-7C1C-6A6C-BBC1DEC92BDE}"/>
              </a:ext>
            </a:extLst>
          </p:cNvPr>
          <p:cNvSpPr>
            <a:spLocks noGrp="1"/>
          </p:cNvSpPr>
          <p:nvPr>
            <p:ph idx="1"/>
          </p:nvPr>
        </p:nvSpPr>
        <p:spPr>
          <a:xfrm>
            <a:off x="2626468" y="2450068"/>
            <a:ext cx="8727332" cy="632299"/>
          </a:xfrm>
        </p:spPr>
        <p:txBody>
          <a:bodyPr>
            <a:normAutofit fontScale="92500"/>
          </a:bodyPr>
          <a:lstStyle/>
          <a:p>
            <a:pPr marL="0" indent="0">
              <a:buNone/>
            </a:pPr>
            <a:r>
              <a:rPr lang="en-GB" sz="2800" dirty="0"/>
              <a:t>Searches used to help our diabetologists review patients</a:t>
            </a:r>
          </a:p>
          <a:p>
            <a:endParaRPr lang="en-GB" dirty="0"/>
          </a:p>
        </p:txBody>
      </p:sp>
      <p:pic>
        <p:nvPicPr>
          <p:cNvPr id="4" name="Picture 3">
            <a:extLst>
              <a:ext uri="{FF2B5EF4-FFF2-40B4-BE49-F238E27FC236}">
                <a16:creationId xmlns:a16="http://schemas.microsoft.com/office/drawing/2014/main" id="{56A1C253-262A-7A76-6AE2-877D9D81E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40125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53302-74EF-A454-6BCB-E1687CCDC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593DC-3D27-0F11-023A-472B5AF0FC53}"/>
              </a:ext>
            </a:extLst>
          </p:cNvPr>
          <p:cNvSpPr>
            <a:spLocks noGrp="1"/>
          </p:cNvSpPr>
          <p:nvPr>
            <p:ph type="title"/>
          </p:nvPr>
        </p:nvSpPr>
        <p:spPr>
          <a:xfrm>
            <a:off x="914400" y="2103437"/>
            <a:ext cx="1712068" cy="1325563"/>
          </a:xfrm>
        </p:spPr>
        <p:txBody>
          <a:bodyPr>
            <a:normAutofit/>
          </a:bodyPr>
          <a:lstStyle/>
          <a:p>
            <a:r>
              <a:rPr lang="en-GB" sz="5400" b="1" dirty="0"/>
              <a:t>2019</a:t>
            </a:r>
          </a:p>
        </p:txBody>
      </p:sp>
      <p:sp>
        <p:nvSpPr>
          <p:cNvPr id="3" name="Content Placeholder 2">
            <a:extLst>
              <a:ext uri="{FF2B5EF4-FFF2-40B4-BE49-F238E27FC236}">
                <a16:creationId xmlns:a16="http://schemas.microsoft.com/office/drawing/2014/main" id="{5AEAC017-158A-E668-A7D4-82984B7776C1}"/>
              </a:ext>
            </a:extLst>
          </p:cNvPr>
          <p:cNvSpPr>
            <a:spLocks noGrp="1"/>
          </p:cNvSpPr>
          <p:nvPr>
            <p:ph idx="1"/>
          </p:nvPr>
        </p:nvSpPr>
        <p:spPr>
          <a:xfrm>
            <a:off x="2626468" y="2451514"/>
            <a:ext cx="8727332" cy="977486"/>
          </a:xfrm>
        </p:spPr>
        <p:txBody>
          <a:bodyPr>
            <a:normAutofit lnSpcReduction="10000"/>
          </a:bodyPr>
          <a:lstStyle/>
          <a:p>
            <a:pPr marL="0" indent="0">
              <a:buNone/>
            </a:pPr>
            <a:r>
              <a:rPr lang="en-GB" dirty="0"/>
              <a:t>Searches used to drive diabetes recalls</a:t>
            </a:r>
          </a:p>
          <a:p>
            <a:pPr marL="0" indent="0">
              <a:buNone/>
            </a:pPr>
            <a:r>
              <a:rPr lang="en-GB" dirty="0"/>
              <a:t>We start to record outcome data in a dashboard</a:t>
            </a:r>
          </a:p>
          <a:p>
            <a:pPr marL="0" indent="0">
              <a:buNone/>
            </a:pPr>
            <a:endParaRPr lang="en-GB" dirty="0"/>
          </a:p>
        </p:txBody>
      </p:sp>
      <p:pic>
        <p:nvPicPr>
          <p:cNvPr id="4" name="Picture 3">
            <a:extLst>
              <a:ext uri="{FF2B5EF4-FFF2-40B4-BE49-F238E27FC236}">
                <a16:creationId xmlns:a16="http://schemas.microsoft.com/office/drawing/2014/main" id="{455F552E-9DD2-DDB6-4035-D56E3F8CB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4103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338A-4252-F3C8-B880-C46305594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84B9A-0ECC-5981-1FBF-A371B26E3269}"/>
              </a:ext>
            </a:extLst>
          </p:cNvPr>
          <p:cNvSpPr>
            <a:spLocks noGrp="1"/>
          </p:cNvSpPr>
          <p:nvPr>
            <p:ph type="title"/>
          </p:nvPr>
        </p:nvSpPr>
        <p:spPr>
          <a:xfrm>
            <a:off x="914400" y="2103437"/>
            <a:ext cx="1712068" cy="1325563"/>
          </a:xfrm>
        </p:spPr>
        <p:txBody>
          <a:bodyPr>
            <a:normAutofit/>
          </a:bodyPr>
          <a:lstStyle/>
          <a:p>
            <a:r>
              <a:rPr lang="en-GB" sz="5400" b="1" dirty="0"/>
              <a:t>2020</a:t>
            </a:r>
          </a:p>
        </p:txBody>
      </p:sp>
      <p:sp>
        <p:nvSpPr>
          <p:cNvPr id="3" name="Content Placeholder 2">
            <a:extLst>
              <a:ext uri="{FF2B5EF4-FFF2-40B4-BE49-F238E27FC236}">
                <a16:creationId xmlns:a16="http://schemas.microsoft.com/office/drawing/2014/main" id="{98276440-ADAE-12B7-7C17-E71BF27B2441}"/>
              </a:ext>
            </a:extLst>
          </p:cNvPr>
          <p:cNvSpPr>
            <a:spLocks noGrp="1"/>
          </p:cNvSpPr>
          <p:nvPr>
            <p:ph idx="1"/>
          </p:nvPr>
        </p:nvSpPr>
        <p:spPr>
          <a:xfrm>
            <a:off x="2626468" y="2451514"/>
            <a:ext cx="8727332" cy="977486"/>
          </a:xfrm>
        </p:spPr>
        <p:txBody>
          <a:bodyPr>
            <a:normAutofit/>
          </a:bodyPr>
          <a:lstStyle/>
          <a:p>
            <a:pPr marL="0" indent="0">
              <a:buNone/>
            </a:pPr>
            <a:r>
              <a:rPr lang="en-GB" dirty="0"/>
              <a:t>Protocol to help ensure all bloods required for a QOF review are done when a patient comes in for a test</a:t>
            </a:r>
          </a:p>
          <a:p>
            <a:pPr marL="0" indent="0">
              <a:buNone/>
            </a:pPr>
            <a:endParaRPr lang="en-GB" dirty="0"/>
          </a:p>
        </p:txBody>
      </p:sp>
      <p:pic>
        <p:nvPicPr>
          <p:cNvPr id="4" name="Picture 3">
            <a:extLst>
              <a:ext uri="{FF2B5EF4-FFF2-40B4-BE49-F238E27FC236}">
                <a16:creationId xmlns:a16="http://schemas.microsoft.com/office/drawing/2014/main" id="{0AF32E0C-A067-4E6C-4D58-B24C60266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312132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87D5C-55EF-472B-8BA7-0A0D1FE7F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57E53-715B-8434-08EE-233C38C8109A}"/>
              </a:ext>
            </a:extLst>
          </p:cNvPr>
          <p:cNvSpPr>
            <a:spLocks noGrp="1"/>
          </p:cNvSpPr>
          <p:nvPr>
            <p:ph type="title"/>
          </p:nvPr>
        </p:nvSpPr>
        <p:spPr>
          <a:xfrm>
            <a:off x="914400" y="2103437"/>
            <a:ext cx="1712068" cy="1325563"/>
          </a:xfrm>
        </p:spPr>
        <p:txBody>
          <a:bodyPr>
            <a:normAutofit/>
          </a:bodyPr>
          <a:lstStyle/>
          <a:p>
            <a:r>
              <a:rPr lang="en-GB" sz="5400" b="1" dirty="0"/>
              <a:t>2021</a:t>
            </a:r>
          </a:p>
        </p:txBody>
      </p:sp>
      <p:sp>
        <p:nvSpPr>
          <p:cNvPr id="3" name="Content Placeholder 2">
            <a:extLst>
              <a:ext uri="{FF2B5EF4-FFF2-40B4-BE49-F238E27FC236}">
                <a16:creationId xmlns:a16="http://schemas.microsoft.com/office/drawing/2014/main" id="{D6169CC9-13ED-320D-9573-82F83B43DD64}"/>
              </a:ext>
            </a:extLst>
          </p:cNvPr>
          <p:cNvSpPr>
            <a:spLocks noGrp="1"/>
          </p:cNvSpPr>
          <p:nvPr>
            <p:ph idx="1"/>
          </p:nvPr>
        </p:nvSpPr>
        <p:spPr>
          <a:xfrm>
            <a:off x="2626468" y="2451513"/>
            <a:ext cx="8727332" cy="3385083"/>
          </a:xfrm>
        </p:spPr>
        <p:txBody>
          <a:bodyPr>
            <a:normAutofit/>
          </a:bodyPr>
          <a:lstStyle/>
          <a:p>
            <a:pPr marL="0" indent="0">
              <a:buNone/>
            </a:pPr>
            <a:r>
              <a:rPr lang="en-GB" dirty="0"/>
              <a:t>Rise of the machines: The computer takes over all blood, BP and ACR recalls at </a:t>
            </a:r>
            <a:r>
              <a:rPr lang="en-GB" dirty="0" err="1"/>
              <a:t>Pathfields</a:t>
            </a:r>
            <a:r>
              <a:rPr lang="en-GB" dirty="0"/>
              <a:t> in April 21.</a:t>
            </a:r>
          </a:p>
          <a:p>
            <a:pPr marL="0" indent="0">
              <a:buNone/>
            </a:pPr>
            <a:r>
              <a:rPr lang="en-GB" dirty="0"/>
              <a:t>Computer prompts medical team to </a:t>
            </a:r>
            <a:r>
              <a:rPr lang="en-GB" dirty="0" err="1"/>
              <a:t>uptitrate</a:t>
            </a:r>
            <a:r>
              <a:rPr lang="en-GB" dirty="0"/>
              <a:t> BP meds in people with uncontrolled hypertension.</a:t>
            </a:r>
          </a:p>
          <a:p>
            <a:pPr marL="0" indent="0">
              <a:buNone/>
            </a:pPr>
            <a:r>
              <a:rPr lang="en-GB" dirty="0"/>
              <a:t>Development of templates to support </a:t>
            </a:r>
            <a:r>
              <a:rPr lang="en-GB" dirty="0" err="1"/>
              <a:t>clinicans</a:t>
            </a:r>
            <a:r>
              <a:rPr lang="en-GB" dirty="0"/>
              <a:t> processing pathology results</a:t>
            </a:r>
          </a:p>
          <a:p>
            <a:pPr marL="0" indent="0">
              <a:buNone/>
            </a:pPr>
            <a:endParaRPr lang="en-GB" dirty="0"/>
          </a:p>
        </p:txBody>
      </p:sp>
      <p:pic>
        <p:nvPicPr>
          <p:cNvPr id="4" name="Picture 3">
            <a:extLst>
              <a:ext uri="{FF2B5EF4-FFF2-40B4-BE49-F238E27FC236}">
                <a16:creationId xmlns:a16="http://schemas.microsoft.com/office/drawing/2014/main" id="{F365B546-8E4E-8DC3-70EF-9864B287B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6309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69F5D-DC33-7990-2E66-5D808BF8F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40480-980F-7F3A-0F1C-7096240A47DE}"/>
              </a:ext>
            </a:extLst>
          </p:cNvPr>
          <p:cNvSpPr>
            <a:spLocks noGrp="1"/>
          </p:cNvSpPr>
          <p:nvPr>
            <p:ph type="title"/>
          </p:nvPr>
        </p:nvSpPr>
        <p:spPr>
          <a:xfrm>
            <a:off x="914400" y="2103437"/>
            <a:ext cx="1712068" cy="1325563"/>
          </a:xfrm>
        </p:spPr>
        <p:txBody>
          <a:bodyPr>
            <a:normAutofit/>
          </a:bodyPr>
          <a:lstStyle/>
          <a:p>
            <a:r>
              <a:rPr lang="en-GB" sz="5400" b="1" dirty="0"/>
              <a:t>2022</a:t>
            </a:r>
          </a:p>
        </p:txBody>
      </p:sp>
      <p:sp>
        <p:nvSpPr>
          <p:cNvPr id="3" name="Content Placeholder 2">
            <a:extLst>
              <a:ext uri="{FF2B5EF4-FFF2-40B4-BE49-F238E27FC236}">
                <a16:creationId xmlns:a16="http://schemas.microsoft.com/office/drawing/2014/main" id="{9DCCAAA1-5194-8705-ACA0-57DD0FFD8EFB}"/>
              </a:ext>
            </a:extLst>
          </p:cNvPr>
          <p:cNvSpPr>
            <a:spLocks noGrp="1"/>
          </p:cNvSpPr>
          <p:nvPr>
            <p:ph idx="1"/>
          </p:nvPr>
        </p:nvSpPr>
        <p:spPr>
          <a:xfrm>
            <a:off x="2626468" y="2451513"/>
            <a:ext cx="8727332" cy="3297437"/>
          </a:xfrm>
        </p:spPr>
        <p:txBody>
          <a:bodyPr>
            <a:normAutofit/>
          </a:bodyPr>
          <a:lstStyle/>
          <a:p>
            <a:pPr marL="0" indent="0">
              <a:buNone/>
            </a:pPr>
            <a:r>
              <a:rPr lang="en-GB" dirty="0"/>
              <a:t>Rise of the machines: The computer takes over all blood, BP and ACR recalls at </a:t>
            </a:r>
            <a:r>
              <a:rPr lang="en-GB" dirty="0" err="1"/>
              <a:t>Pathfields</a:t>
            </a:r>
            <a:r>
              <a:rPr lang="en-GB" dirty="0"/>
              <a:t> in April 21.</a:t>
            </a:r>
          </a:p>
          <a:p>
            <a:pPr marL="0" indent="0">
              <a:buNone/>
            </a:pPr>
            <a:r>
              <a:rPr lang="en-GB" dirty="0"/>
              <a:t>Computer prompts medical team to </a:t>
            </a:r>
            <a:r>
              <a:rPr lang="en-GB" dirty="0" err="1"/>
              <a:t>uptitrate</a:t>
            </a:r>
            <a:r>
              <a:rPr lang="en-GB" dirty="0"/>
              <a:t> BP meds in people with uncontrolled hypertension.</a:t>
            </a:r>
          </a:p>
          <a:p>
            <a:pPr marL="0" indent="0">
              <a:buNone/>
            </a:pPr>
            <a:r>
              <a:rPr lang="en-GB" dirty="0"/>
              <a:t>Nerve racking for managers and myself!</a:t>
            </a:r>
          </a:p>
          <a:p>
            <a:pPr marL="0" indent="0">
              <a:buNone/>
            </a:pPr>
            <a:r>
              <a:rPr lang="en-GB" dirty="0"/>
              <a:t>Positive results with improving QOF performance seen within 4-6 weeks!</a:t>
            </a:r>
          </a:p>
          <a:p>
            <a:pPr marL="0" indent="0">
              <a:buNone/>
            </a:pPr>
            <a:endParaRPr lang="en-GB" dirty="0"/>
          </a:p>
        </p:txBody>
      </p:sp>
      <p:pic>
        <p:nvPicPr>
          <p:cNvPr id="4" name="Picture 3">
            <a:extLst>
              <a:ext uri="{FF2B5EF4-FFF2-40B4-BE49-F238E27FC236}">
                <a16:creationId xmlns:a16="http://schemas.microsoft.com/office/drawing/2014/main" id="{7E74F26C-DD61-650B-E5DE-5E5A7AE80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74" y="5986972"/>
            <a:ext cx="1726963" cy="738756"/>
          </a:xfrm>
          <a:prstGeom prst="rect">
            <a:avLst/>
          </a:prstGeom>
        </p:spPr>
      </p:pic>
    </p:spTree>
    <p:extLst>
      <p:ext uri="{BB962C8B-B14F-4D97-AF65-F5344CB8AC3E}">
        <p14:creationId xmlns:p14="http://schemas.microsoft.com/office/powerpoint/2010/main" val="8812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ADBC18-A59A-6DED-A9A5-BAAAAB35C124}"/>
              </a:ext>
            </a:extLst>
          </p:cNvPr>
          <p:cNvPicPr>
            <a:picLocks noChangeAspect="1"/>
          </p:cNvPicPr>
          <p:nvPr/>
        </p:nvPicPr>
        <p:blipFill>
          <a:blip r:embed="rId2"/>
          <a:stretch>
            <a:fillRect/>
          </a:stretch>
        </p:blipFill>
        <p:spPr>
          <a:xfrm>
            <a:off x="656755" y="467828"/>
            <a:ext cx="8098139" cy="5181724"/>
          </a:xfrm>
          <a:prstGeom prst="rect">
            <a:avLst/>
          </a:prstGeom>
        </p:spPr>
      </p:pic>
    </p:spTree>
    <p:extLst>
      <p:ext uri="{BB962C8B-B14F-4D97-AF65-F5344CB8AC3E}">
        <p14:creationId xmlns:p14="http://schemas.microsoft.com/office/powerpoint/2010/main" val="7523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052CC222B2D44B56F68B1DE4E511C" ma:contentTypeVersion="16" ma:contentTypeDescription="Create a new document." ma:contentTypeScope="" ma:versionID="62c836e651aa5803279b5841dffd0639">
  <xsd:schema xmlns:xsd="http://www.w3.org/2001/XMLSchema" xmlns:xs="http://www.w3.org/2001/XMLSchema" xmlns:p="http://schemas.microsoft.com/office/2006/metadata/properties" xmlns:ns1="http://schemas.microsoft.com/sharepoint/v3" xmlns:ns2="663f3f67-3798-47e6-bf8e-655da91c8724" xmlns:ns3="d2debbc2-b574-499b-bd69-77b06b27278a" targetNamespace="http://schemas.microsoft.com/office/2006/metadata/properties" ma:root="true" ma:fieldsID="04632a57e15ebfb3defa2453b67ed0ce" ns1:_="" ns2:_="" ns3:_="">
    <xsd:import namespace="http://schemas.microsoft.com/sharepoint/v3"/>
    <xsd:import namespace="663f3f67-3798-47e6-bf8e-655da91c8724"/>
    <xsd:import namespace="d2debbc2-b574-499b-bd69-77b06b2727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3f3f67-3798-47e6-bf8e-655da91c8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debbc2-b574-499b-bd69-77b06b27278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63f3f67-3798-47e6-bf8e-655da91c87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44B790-00F3-45FD-82F5-A001478F05A3}"/>
</file>

<file path=customXml/itemProps2.xml><?xml version="1.0" encoding="utf-8"?>
<ds:datastoreItem xmlns:ds="http://schemas.openxmlformats.org/officeDocument/2006/customXml" ds:itemID="{CCE70B0F-F773-4316-8B3E-D760A3AE87D3}"/>
</file>

<file path=customXml/itemProps3.xml><?xml version="1.0" encoding="utf-8"?>
<ds:datastoreItem xmlns:ds="http://schemas.openxmlformats.org/officeDocument/2006/customXml" ds:itemID="{9915D488-604F-4663-B55D-3378B7DF71CC}"/>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201</TotalTime>
  <Words>846</Words>
  <Application>Microsoft Office PowerPoint</Application>
  <PresentationFormat>Widescreen</PresentationFormat>
  <Paragraphs>93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THS enables you to provide better &amp; more efficient care</vt:lpstr>
      <vt:lpstr>Born out of frustration</vt:lpstr>
      <vt:lpstr>Expensive &amp; wasteful</vt:lpstr>
      <vt:lpstr>2018</vt:lpstr>
      <vt:lpstr>2019</vt:lpstr>
      <vt:lpstr>2020</vt:lpstr>
      <vt:lpstr>2021</vt:lpstr>
      <vt:lpstr>2022</vt:lpstr>
      <vt:lpstr>PowerPoint Presentation</vt:lpstr>
      <vt:lpstr>2023</vt:lpstr>
      <vt:lpstr>2024</vt:lpstr>
      <vt:lpstr>PowerPoint Presentation</vt:lpstr>
      <vt:lpstr>2025</vt:lpstr>
      <vt:lpstr>So how does it work? Recall</vt:lpstr>
      <vt:lpstr>Nurse / HCAs get a pop up detailing what tests are due</vt:lpstr>
      <vt:lpstr>If you want to know why a patient is being recalled</vt:lpstr>
      <vt:lpstr>BP decision support prompts</vt:lpstr>
      <vt:lpstr>Results speak for themselves</vt:lpstr>
      <vt:lpstr>Staff efficiency</vt:lpstr>
      <vt:lpstr>Clinical templates</vt:lpstr>
      <vt:lpstr>Clinical templates</vt:lpstr>
      <vt:lpstr>PowerPoint Presentation</vt:lpstr>
      <vt:lpstr>PowerPoint Presentation</vt:lpstr>
      <vt:lpstr>PowerPoint Presentation</vt:lpstr>
      <vt:lpstr>Cardiology and heart failure</vt:lpstr>
      <vt:lpstr>PowerPoint Presentation</vt:lpstr>
      <vt:lpstr>PowerPoint Presentation</vt:lpstr>
      <vt:lpstr>Lipid optimisation</vt:lpstr>
      <vt:lpstr>PowerPoint Presentation</vt:lpstr>
      <vt:lpstr>PowerPoint Presentation</vt:lpstr>
      <vt:lpstr>PowerPoint Presentation</vt:lpstr>
      <vt:lpstr>Free until 2028 We want to help you save lives AND maximise your QOF income We have clinicians and managers who can help you deploy Questions? Recall video? Test patient? Dashboard?</vt:lpstr>
    </vt:vector>
  </TitlesOfParts>
  <Company>University Hospitals Plymouth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BOORER, James (PATHFIELDS MEDICAL GROUP)</dc:creator>
  <cp:lastModifiedBy>BOORER, James (PATHFIELDS MEDICAL GROUP)</cp:lastModifiedBy>
  <cp:revision>1</cp:revision>
  <dcterms:created xsi:type="dcterms:W3CDTF">2025-06-03T21:01:02Z</dcterms:created>
  <dcterms:modified xsi:type="dcterms:W3CDTF">2025-06-04T00:22:53Z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0x010100828052CC222B2D44B56F68B1DE4E511C</vt:lpwstr>
  </property>
</Properties>
</file>