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459" r:id="rId2"/>
    <p:sldId id="1613" r:id="rId3"/>
    <p:sldId id="1413" r:id="rId4"/>
    <p:sldId id="276" r:id="rId5"/>
    <p:sldId id="307" r:id="rId6"/>
    <p:sldId id="283" r:id="rId7"/>
    <p:sldId id="1318" r:id="rId8"/>
    <p:sldId id="1656" r:id="rId9"/>
    <p:sldId id="1658" r:id="rId10"/>
    <p:sldId id="1655" r:id="rId11"/>
    <p:sldId id="1414" r:id="rId12"/>
    <p:sldId id="1652" r:id="rId13"/>
    <p:sldId id="1664" r:id="rId14"/>
    <p:sldId id="1650" r:id="rId15"/>
    <p:sldId id="1679" r:id="rId16"/>
    <p:sldId id="1680" r:id="rId17"/>
    <p:sldId id="1681" r:id="rId18"/>
    <p:sldId id="1682" r:id="rId19"/>
    <p:sldId id="1665" r:id="rId20"/>
    <p:sldId id="1566" r:id="rId21"/>
    <p:sldId id="1683" r:id="rId22"/>
    <p:sldId id="1684" r:id="rId23"/>
    <p:sldId id="1666" r:id="rId24"/>
    <p:sldId id="1648" r:id="rId25"/>
    <p:sldId id="1649" r:id="rId26"/>
    <p:sldId id="1673" r:id="rId27"/>
    <p:sldId id="1676" r:id="rId28"/>
    <p:sldId id="1677" r:id="rId29"/>
    <p:sldId id="1678" r:id="rId30"/>
    <p:sldId id="1663" r:id="rId31"/>
    <p:sldId id="288" r:id="rId32"/>
    <p:sldId id="1657" r:id="rId33"/>
    <p:sldId id="134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784" autoAdjust="0"/>
  </p:normalViewPr>
  <p:slideViewPr>
    <p:cSldViewPr snapToGrid="0">
      <p:cViewPr varScale="1">
        <p:scale>
          <a:sx n="66" d="100"/>
          <a:sy n="66" d="100"/>
        </p:scale>
        <p:origin x="133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Cavin (Ardens)" userId="ba9564a8-90e4-4273-8269-cf33f8994716" providerId="ADAL" clId="{E5FE8C65-3C15-446D-A6FC-CD3BABBF56A9}"/>
    <pc:docChg chg="custSel delSld modSld">
      <pc:chgData name="Nathan Cavin (Ardens)" userId="ba9564a8-90e4-4273-8269-cf33f8994716" providerId="ADAL" clId="{E5FE8C65-3C15-446D-A6FC-CD3BABBF56A9}" dt="2025-06-04T13:50:42.160" v="457" actId="1440"/>
      <pc:docMkLst>
        <pc:docMk/>
      </pc:docMkLst>
      <pc:sldChg chg="del">
        <pc:chgData name="Nathan Cavin (Ardens)" userId="ba9564a8-90e4-4273-8269-cf33f8994716" providerId="ADAL" clId="{E5FE8C65-3C15-446D-A6FC-CD3BABBF56A9}" dt="2025-06-04T13:25:32.579" v="0" actId="47"/>
        <pc:sldMkLst>
          <pc:docMk/>
          <pc:sldMk cId="152196969" sldId="256"/>
        </pc:sldMkLst>
      </pc:sldChg>
      <pc:sldChg chg="modSp mod">
        <pc:chgData name="Nathan Cavin (Ardens)" userId="ba9564a8-90e4-4273-8269-cf33f8994716" providerId="ADAL" clId="{E5FE8C65-3C15-446D-A6FC-CD3BABBF56A9}" dt="2025-06-04T13:50:42.160" v="457" actId="1440"/>
        <pc:sldMkLst>
          <pc:docMk/>
          <pc:sldMk cId="603681122" sldId="1566"/>
        </pc:sldMkLst>
        <pc:picChg chg="mod">
          <ac:chgData name="Nathan Cavin (Ardens)" userId="ba9564a8-90e4-4273-8269-cf33f8994716" providerId="ADAL" clId="{E5FE8C65-3C15-446D-A6FC-CD3BABBF56A9}" dt="2025-06-04T13:50:42.160" v="457" actId="1440"/>
          <ac:picMkLst>
            <pc:docMk/>
            <pc:sldMk cId="603681122" sldId="1566"/>
            <ac:picMk id="4" creationId="{DCFC8D21-789D-E292-E20A-42D6394EA1ED}"/>
          </ac:picMkLst>
        </pc:picChg>
        <pc:picChg chg="mod">
          <ac:chgData name="Nathan Cavin (Ardens)" userId="ba9564a8-90e4-4273-8269-cf33f8994716" providerId="ADAL" clId="{E5FE8C65-3C15-446D-A6FC-CD3BABBF56A9}" dt="2025-06-04T13:50:38.971" v="456" actId="1440"/>
          <ac:picMkLst>
            <pc:docMk/>
            <pc:sldMk cId="603681122" sldId="1566"/>
            <ac:picMk id="12" creationId="{217348E3-2A4A-FE39-3D79-4BC921B5BEE8}"/>
          </ac:picMkLst>
        </pc:picChg>
      </pc:sldChg>
      <pc:sldChg chg="modNotesTx">
        <pc:chgData name="Nathan Cavin (Ardens)" userId="ba9564a8-90e4-4273-8269-cf33f8994716" providerId="ADAL" clId="{E5FE8C65-3C15-446D-A6FC-CD3BABBF56A9}" dt="2025-06-04T13:39:28.784" v="455" actId="20577"/>
        <pc:sldMkLst>
          <pc:docMk/>
          <pc:sldMk cId="2143233329" sldId="1648"/>
        </pc:sldMkLst>
      </pc:sldChg>
      <pc:sldChg chg="modNotesTx">
        <pc:chgData name="Nathan Cavin (Ardens)" userId="ba9564a8-90e4-4273-8269-cf33f8994716" providerId="ADAL" clId="{E5FE8C65-3C15-446D-A6FC-CD3BABBF56A9}" dt="2025-06-04T13:30:09.419" v="227" actId="20577"/>
        <pc:sldMkLst>
          <pc:docMk/>
          <pc:sldMk cId="2284172439" sldId="1650"/>
        </pc:sldMkLst>
      </pc:sldChg>
      <pc:sldChg chg="modNotesTx">
        <pc:chgData name="Nathan Cavin (Ardens)" userId="ba9564a8-90e4-4273-8269-cf33f8994716" providerId="ADAL" clId="{E5FE8C65-3C15-446D-A6FC-CD3BABBF56A9}" dt="2025-06-04T13:30:18.762" v="230" actId="20577"/>
        <pc:sldMkLst>
          <pc:docMk/>
          <pc:sldMk cId="2409636140" sldId="1679"/>
        </pc:sldMkLst>
      </pc:sldChg>
      <pc:sldChg chg="modSp mod modNotesTx">
        <pc:chgData name="Nathan Cavin (Ardens)" userId="ba9564a8-90e4-4273-8269-cf33f8994716" providerId="ADAL" clId="{E5FE8C65-3C15-446D-A6FC-CD3BABBF56A9}" dt="2025-06-04T13:30:26.645" v="232" actId="20577"/>
        <pc:sldMkLst>
          <pc:docMk/>
          <pc:sldMk cId="1125439019" sldId="1680"/>
        </pc:sldMkLst>
        <pc:picChg chg="mod">
          <ac:chgData name="Nathan Cavin (Ardens)" userId="ba9564a8-90e4-4273-8269-cf33f8994716" providerId="ADAL" clId="{E5FE8C65-3C15-446D-A6FC-CD3BABBF56A9}" dt="2025-06-04T13:27:57.027" v="1" actId="1440"/>
          <ac:picMkLst>
            <pc:docMk/>
            <pc:sldMk cId="1125439019" sldId="1680"/>
            <ac:picMk id="3" creationId="{3F95CB6B-13EB-5229-0738-C6F2D7F4B096}"/>
          </ac:picMkLst>
        </pc:picChg>
      </pc:sldChg>
      <pc:sldChg chg="modSp mod modNotesTx">
        <pc:chgData name="Nathan Cavin (Ardens)" userId="ba9564a8-90e4-4273-8269-cf33f8994716" providerId="ADAL" clId="{E5FE8C65-3C15-446D-A6FC-CD3BABBF56A9}" dt="2025-06-04T13:30:48.001" v="297" actId="20577"/>
        <pc:sldMkLst>
          <pc:docMk/>
          <pc:sldMk cId="1143451951" sldId="1681"/>
        </pc:sldMkLst>
        <pc:picChg chg="mod">
          <ac:chgData name="Nathan Cavin (Ardens)" userId="ba9564a8-90e4-4273-8269-cf33f8994716" providerId="ADAL" clId="{E5FE8C65-3C15-446D-A6FC-CD3BABBF56A9}" dt="2025-06-04T13:28:09.663" v="2" actId="1440"/>
          <ac:picMkLst>
            <pc:docMk/>
            <pc:sldMk cId="1143451951" sldId="1681"/>
            <ac:picMk id="3" creationId="{CB470A4C-5F84-25B6-14D2-3AB40AFBC9A1}"/>
          </ac:picMkLst>
        </pc:picChg>
      </pc:sldChg>
      <pc:sldChg chg="modNotesTx">
        <pc:chgData name="Nathan Cavin (Ardens)" userId="ba9564a8-90e4-4273-8269-cf33f8994716" providerId="ADAL" clId="{E5FE8C65-3C15-446D-A6FC-CD3BABBF56A9}" dt="2025-06-04T13:31:34.346" v="452" actId="20577"/>
        <pc:sldMkLst>
          <pc:docMk/>
          <pc:sldMk cId="1770622579" sldId="16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0B44F-1BFA-446B-96D7-40C9862CD864}" type="datetimeFigureOut">
              <a:rPr lang="en-GB" smtClean="0"/>
              <a:t>04/06/2025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E598D-0857-49E4-B212-29ED4CF28A7A}" type="slidenum">
              <a:rPr lang="en-GB" smtClean="0"/>
              <a:t>‹#›</a:t>
            </a:fld>
            <a:endParaRPr lang="en-GB"/>
          </a:p>
        </p:txBody>
      </p:sp>
    </p:spTree>
    <p:extLst>
      <p:ext uri="{BB962C8B-B14F-4D97-AF65-F5344CB8AC3E}">
        <p14:creationId xmlns:p14="http://schemas.microsoft.com/office/powerpoint/2010/main" val="21279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FD6DE89-F183-4B23-8B5F-AA9DA493A12C}" type="slidenum">
              <a:rPr lang="en-GB" smtClean="0"/>
              <a:t>1</a:t>
            </a:fld>
            <a:endParaRPr lang="en-GB"/>
          </a:p>
        </p:txBody>
      </p:sp>
    </p:spTree>
    <p:extLst>
      <p:ext uri="{BB962C8B-B14F-4D97-AF65-F5344CB8AC3E}">
        <p14:creationId xmlns:p14="http://schemas.microsoft.com/office/powerpoint/2010/main" val="351068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1C6E0-5630-4A49-6B70-B06AED1B7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C06B4D-F786-CD8F-EBA9-8D9EB87922C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67CAE0E-DEEA-80E9-7BB3-532DCCB2D6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assign work to other staff members easily</a:t>
            </a:r>
          </a:p>
        </p:txBody>
      </p:sp>
      <p:sp>
        <p:nvSpPr>
          <p:cNvPr id="4" name="Slide Number Placeholder 3">
            <a:extLst>
              <a:ext uri="{FF2B5EF4-FFF2-40B4-BE49-F238E27FC236}">
                <a16:creationId xmlns:a16="http://schemas.microsoft.com/office/drawing/2014/main" id="{84E3B010-9E86-F095-0604-8E7C1C7C9223}"/>
              </a:ext>
            </a:extLst>
          </p:cNvPr>
          <p:cNvSpPr>
            <a:spLocks noGrp="1"/>
          </p:cNvSpPr>
          <p:nvPr>
            <p:ph type="sldNum" sz="quarter" idx="5"/>
          </p:nvPr>
        </p:nvSpPr>
        <p:spPr/>
        <p:txBody>
          <a:bodyPr/>
          <a:lstStyle/>
          <a:p>
            <a:fld id="{20C95430-756C-4A28-A7BC-EFFA18FCAD79}" type="slidenum">
              <a:rPr lang="en-GB" smtClean="0"/>
              <a:t>16</a:t>
            </a:fld>
            <a:endParaRPr lang="en-GB"/>
          </a:p>
        </p:txBody>
      </p:sp>
    </p:spTree>
    <p:extLst>
      <p:ext uri="{BB962C8B-B14F-4D97-AF65-F5344CB8AC3E}">
        <p14:creationId xmlns:p14="http://schemas.microsoft.com/office/powerpoint/2010/main" val="313566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63E0F-774E-A556-90C2-01239FF1B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931F5-3234-3E4B-95C6-EF9387B138E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04BC162-2FD7-2694-86A3-4EEE5CD134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leave comments to plan work load and focus on specific areas</a:t>
            </a:r>
          </a:p>
        </p:txBody>
      </p:sp>
      <p:sp>
        <p:nvSpPr>
          <p:cNvPr id="4" name="Slide Number Placeholder 3">
            <a:extLst>
              <a:ext uri="{FF2B5EF4-FFF2-40B4-BE49-F238E27FC236}">
                <a16:creationId xmlns:a16="http://schemas.microsoft.com/office/drawing/2014/main" id="{7A534F5C-7C9B-A110-23E2-B585CA5CA787}"/>
              </a:ext>
            </a:extLst>
          </p:cNvPr>
          <p:cNvSpPr>
            <a:spLocks noGrp="1"/>
          </p:cNvSpPr>
          <p:nvPr>
            <p:ph type="sldNum" sz="quarter" idx="5"/>
          </p:nvPr>
        </p:nvSpPr>
        <p:spPr/>
        <p:txBody>
          <a:bodyPr/>
          <a:lstStyle/>
          <a:p>
            <a:fld id="{20C95430-756C-4A28-A7BC-EFFA18FCAD79}" type="slidenum">
              <a:rPr lang="en-GB" smtClean="0"/>
              <a:t>17</a:t>
            </a:fld>
            <a:endParaRPr lang="en-GB"/>
          </a:p>
        </p:txBody>
      </p:sp>
    </p:spTree>
    <p:extLst>
      <p:ext uri="{BB962C8B-B14F-4D97-AF65-F5344CB8AC3E}">
        <p14:creationId xmlns:p14="http://schemas.microsoft.com/office/powerpoint/2010/main" val="4077512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9008D-CAD6-E3D2-0C46-BFAEE01C25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27A26-1FC4-5210-77BD-EF7CB5541C5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749EF81-E37F-D771-01BD-F7AC0E80A1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view trend data – across ICB/PCN if working at that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set targets for Practice for ICB/PCN etc – achieve certain work by a certain time</a:t>
            </a:r>
          </a:p>
        </p:txBody>
      </p:sp>
      <p:sp>
        <p:nvSpPr>
          <p:cNvPr id="4" name="Slide Number Placeholder 3">
            <a:extLst>
              <a:ext uri="{FF2B5EF4-FFF2-40B4-BE49-F238E27FC236}">
                <a16:creationId xmlns:a16="http://schemas.microsoft.com/office/drawing/2014/main" id="{59B0285F-EDA7-4793-A87E-E039AE020A49}"/>
              </a:ext>
            </a:extLst>
          </p:cNvPr>
          <p:cNvSpPr>
            <a:spLocks noGrp="1"/>
          </p:cNvSpPr>
          <p:nvPr>
            <p:ph type="sldNum" sz="quarter" idx="5"/>
          </p:nvPr>
        </p:nvSpPr>
        <p:spPr/>
        <p:txBody>
          <a:bodyPr/>
          <a:lstStyle/>
          <a:p>
            <a:fld id="{20C95430-756C-4A28-A7BC-EFFA18FCAD79}" type="slidenum">
              <a:rPr lang="en-GB" smtClean="0"/>
              <a:t>18</a:t>
            </a:fld>
            <a:endParaRPr lang="en-GB"/>
          </a:p>
        </p:txBody>
      </p:sp>
    </p:spTree>
    <p:extLst>
      <p:ext uri="{BB962C8B-B14F-4D97-AF65-F5344CB8AC3E}">
        <p14:creationId xmlns:p14="http://schemas.microsoft.com/office/powerpoint/2010/main" val="395688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1F10D-4EC2-B03A-876A-CD6D586A75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A8C0C-B249-B5AE-EA32-1BE0AB08016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C96B65E-8810-A5C1-55F3-FD776C93A1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Local Contract data entry: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Practices who use SystmOne will find a contract specific template which is separate from the standard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template will be named accordingly and will outline the criteria of the specification and the necessary data fields to ensure accurate completion.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Practices who use EMIS Web will continue to use the standard Ardens Clinical Templates and where appropriate they will include localised content. The local content is usually represented by an additional page, which is named with an * followed by the name of the ICB or Place.</a:t>
            </a:r>
          </a:p>
        </p:txBody>
      </p:sp>
      <p:sp>
        <p:nvSpPr>
          <p:cNvPr id="4" name="Slide Number Placeholder 3">
            <a:extLst>
              <a:ext uri="{FF2B5EF4-FFF2-40B4-BE49-F238E27FC236}">
                <a16:creationId xmlns:a16="http://schemas.microsoft.com/office/drawing/2014/main" id="{D1FF75FF-EDB8-6523-B1C3-97C3099329B4}"/>
              </a:ext>
            </a:extLst>
          </p:cNvPr>
          <p:cNvSpPr>
            <a:spLocks noGrp="1"/>
          </p:cNvSpPr>
          <p:nvPr>
            <p:ph type="sldNum" sz="quarter" idx="5"/>
          </p:nvPr>
        </p:nvSpPr>
        <p:spPr/>
        <p:txBody>
          <a:bodyPr/>
          <a:lstStyle/>
          <a:p>
            <a:fld id="{20C95430-756C-4A28-A7BC-EFFA18FCAD79}" type="slidenum">
              <a:rPr lang="en-GB" smtClean="0"/>
              <a:t>20</a:t>
            </a:fld>
            <a:endParaRPr lang="en-GB"/>
          </a:p>
        </p:txBody>
      </p:sp>
    </p:spTree>
    <p:extLst>
      <p:ext uri="{BB962C8B-B14F-4D97-AF65-F5344CB8AC3E}">
        <p14:creationId xmlns:p14="http://schemas.microsoft.com/office/powerpoint/2010/main" val="134845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7D47A-FEF1-A9F4-817C-B2BE7E582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69257-0BF1-E01C-5F41-35C3F7F1D96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059E6F8-3FC2-E0D2-5552-E73615BDF5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Local Contract data entry: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Practices who use SystmOne will find a contract specific template which is separate from the standard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template will be named accordingly and will outline the criteria of the specification and the necessary data fields to ensure accurate completion.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Practices who use EMIS Web will continue to use the standard Ardens Clinical Templates and where appropriate they will include localised content. The local content is usually represented by an additional page, which is named with an * followed by the name of the ICB or Place.</a:t>
            </a:r>
          </a:p>
        </p:txBody>
      </p:sp>
      <p:sp>
        <p:nvSpPr>
          <p:cNvPr id="4" name="Slide Number Placeholder 3">
            <a:extLst>
              <a:ext uri="{FF2B5EF4-FFF2-40B4-BE49-F238E27FC236}">
                <a16:creationId xmlns:a16="http://schemas.microsoft.com/office/drawing/2014/main" id="{287C1A90-575C-89DD-A835-78A8F1DA6E57}"/>
              </a:ext>
            </a:extLst>
          </p:cNvPr>
          <p:cNvSpPr>
            <a:spLocks noGrp="1"/>
          </p:cNvSpPr>
          <p:nvPr>
            <p:ph type="sldNum" sz="quarter" idx="5"/>
          </p:nvPr>
        </p:nvSpPr>
        <p:spPr/>
        <p:txBody>
          <a:bodyPr/>
          <a:lstStyle/>
          <a:p>
            <a:fld id="{20C95430-756C-4A28-A7BC-EFFA18FCAD79}" type="slidenum">
              <a:rPr lang="en-GB" smtClean="0"/>
              <a:t>21</a:t>
            </a:fld>
            <a:endParaRPr lang="en-GB"/>
          </a:p>
        </p:txBody>
      </p:sp>
    </p:spTree>
    <p:extLst>
      <p:ext uri="{BB962C8B-B14F-4D97-AF65-F5344CB8AC3E}">
        <p14:creationId xmlns:p14="http://schemas.microsoft.com/office/powerpoint/2010/main" val="1772927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E13E7-DAE1-96E3-72DF-713CE7A2F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A812A-77EF-5F16-1BB6-A6B76D603BC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9E68288-9764-5283-AC64-E7236318F2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Local Contract data entry: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Practices who use SystmOne will find a contract specific template which is separate from the standard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template will be named accordingly and will outline the criteria of the specification and the necessary data fields to ensure accurate completion.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Practices who use EMIS Web will continue to use the standard Ardens Clinical Templates and where appropriate they will include localised content. The local content is usually represented by an additional page, which is named with an * followed by the name of the ICB or Place.</a:t>
            </a:r>
          </a:p>
        </p:txBody>
      </p:sp>
      <p:sp>
        <p:nvSpPr>
          <p:cNvPr id="4" name="Slide Number Placeholder 3">
            <a:extLst>
              <a:ext uri="{FF2B5EF4-FFF2-40B4-BE49-F238E27FC236}">
                <a16:creationId xmlns:a16="http://schemas.microsoft.com/office/drawing/2014/main" id="{A3779CA2-0177-7CBF-D1F2-0D3016499CA4}"/>
              </a:ext>
            </a:extLst>
          </p:cNvPr>
          <p:cNvSpPr>
            <a:spLocks noGrp="1"/>
          </p:cNvSpPr>
          <p:nvPr>
            <p:ph type="sldNum" sz="quarter" idx="5"/>
          </p:nvPr>
        </p:nvSpPr>
        <p:spPr/>
        <p:txBody>
          <a:bodyPr/>
          <a:lstStyle/>
          <a:p>
            <a:fld id="{20C95430-756C-4A28-A7BC-EFFA18FCAD79}" type="slidenum">
              <a:rPr lang="en-GB" smtClean="0"/>
              <a:t>22</a:t>
            </a:fld>
            <a:endParaRPr lang="en-GB"/>
          </a:p>
        </p:txBody>
      </p:sp>
    </p:spTree>
    <p:extLst>
      <p:ext uri="{BB962C8B-B14F-4D97-AF65-F5344CB8AC3E}">
        <p14:creationId xmlns:p14="http://schemas.microsoft.com/office/powerpoint/2010/main" val="1658593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420E8-324F-827F-FE6E-2CE4DE1A7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30ACE-F55D-3C10-1AF3-B2B685C97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E1DB8-2696-E2B1-9376-CE3DA63AAB89}"/>
              </a:ext>
            </a:extLst>
          </p:cNvPr>
          <p:cNvSpPr>
            <a:spLocks noGrp="1"/>
          </p:cNvSpPr>
          <p:nvPr>
            <p:ph type="body" idx="1"/>
          </p:nvPr>
        </p:nvSpPr>
        <p:spPr/>
        <p:txBody>
          <a:bodyPr/>
          <a:lstStyle/>
          <a:p>
            <a:r>
              <a:rPr lang="en-GB" dirty="0"/>
              <a:t>Ardens Manager - planning</a:t>
            </a:r>
          </a:p>
        </p:txBody>
      </p:sp>
      <p:sp>
        <p:nvSpPr>
          <p:cNvPr id="4" name="Slide Number Placeholder 3">
            <a:extLst>
              <a:ext uri="{FF2B5EF4-FFF2-40B4-BE49-F238E27FC236}">
                <a16:creationId xmlns:a16="http://schemas.microsoft.com/office/drawing/2014/main" id="{15D1733B-EC02-5DA3-64AD-F19DB2061EED}"/>
              </a:ext>
            </a:extLst>
          </p:cNvPr>
          <p:cNvSpPr>
            <a:spLocks noGrp="1"/>
          </p:cNvSpPr>
          <p:nvPr>
            <p:ph type="sldNum" sz="quarter" idx="5"/>
          </p:nvPr>
        </p:nvSpPr>
        <p:spPr/>
        <p:txBody>
          <a:bodyPr/>
          <a:lstStyle/>
          <a:p>
            <a:fld id="{477E7165-21CF-43EE-AA1B-ED58A78771CE}" type="slidenum">
              <a:rPr lang="en-GB" smtClean="0"/>
              <a:t>23</a:t>
            </a:fld>
            <a:endParaRPr lang="en-GB"/>
          </a:p>
        </p:txBody>
      </p:sp>
    </p:spTree>
    <p:extLst>
      <p:ext uri="{BB962C8B-B14F-4D97-AF65-F5344CB8AC3E}">
        <p14:creationId xmlns:p14="http://schemas.microsoft.com/office/powerpoint/2010/main" val="389107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CB3D3-FC5B-2D10-B0A4-83D5BDBD0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D3B7D-228D-93DC-C82A-2C6F93AE122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528CC6C-CFEA-AFCA-5B70-228C798F14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then clearly see the progress of the specific local specifications, and how a practice is doing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then see remaining patients who still need work done, just like before with QOF but now linked to their local services</a:t>
            </a:r>
          </a:p>
        </p:txBody>
      </p:sp>
      <p:sp>
        <p:nvSpPr>
          <p:cNvPr id="4" name="Slide Number Placeholder 3">
            <a:extLst>
              <a:ext uri="{FF2B5EF4-FFF2-40B4-BE49-F238E27FC236}">
                <a16:creationId xmlns:a16="http://schemas.microsoft.com/office/drawing/2014/main" id="{8F91A3EA-A310-FF0A-65DE-383063BEA4AB}"/>
              </a:ext>
            </a:extLst>
          </p:cNvPr>
          <p:cNvSpPr>
            <a:spLocks noGrp="1"/>
          </p:cNvSpPr>
          <p:nvPr>
            <p:ph type="sldNum" sz="quarter" idx="5"/>
          </p:nvPr>
        </p:nvSpPr>
        <p:spPr/>
        <p:txBody>
          <a:bodyPr/>
          <a:lstStyle/>
          <a:p>
            <a:fld id="{20C95430-756C-4A28-A7BC-EFFA18FCAD79}" type="slidenum">
              <a:rPr lang="en-GB" smtClean="0"/>
              <a:t>24</a:t>
            </a:fld>
            <a:endParaRPr lang="en-GB"/>
          </a:p>
        </p:txBody>
      </p:sp>
    </p:spTree>
    <p:extLst>
      <p:ext uri="{BB962C8B-B14F-4D97-AF65-F5344CB8AC3E}">
        <p14:creationId xmlns:p14="http://schemas.microsoft.com/office/powerpoint/2010/main" val="3560302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71AE2-64F7-CDB4-6DD5-DE5C799FF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DAC30-29E0-DDD6-AEC9-0E2358E8B18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A6377D6-E869-8ABB-C556-2BA2DEFE34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Organisational</a:t>
            </a:r>
            <a:r>
              <a:rPr lang="en-US" dirty="0"/>
              <a:t> Activity that can’t be recorded in the clinical systems can be recorded on Ardens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E.g. Record specific training for staff with deadlines, and attachments and comments from staff</a:t>
            </a:r>
          </a:p>
        </p:txBody>
      </p:sp>
      <p:sp>
        <p:nvSpPr>
          <p:cNvPr id="4" name="Slide Number Placeholder 3">
            <a:extLst>
              <a:ext uri="{FF2B5EF4-FFF2-40B4-BE49-F238E27FC236}">
                <a16:creationId xmlns:a16="http://schemas.microsoft.com/office/drawing/2014/main" id="{5C9D85CD-0CC6-CF76-89FF-4CB50ED03D18}"/>
              </a:ext>
            </a:extLst>
          </p:cNvPr>
          <p:cNvSpPr>
            <a:spLocks noGrp="1"/>
          </p:cNvSpPr>
          <p:nvPr>
            <p:ph type="sldNum" sz="quarter" idx="5"/>
          </p:nvPr>
        </p:nvSpPr>
        <p:spPr/>
        <p:txBody>
          <a:bodyPr/>
          <a:lstStyle/>
          <a:p>
            <a:fld id="{20C95430-756C-4A28-A7BC-EFFA18FCAD79}" type="slidenum">
              <a:rPr lang="en-GB" smtClean="0"/>
              <a:t>25</a:t>
            </a:fld>
            <a:endParaRPr lang="en-GB"/>
          </a:p>
        </p:txBody>
      </p:sp>
    </p:spTree>
    <p:extLst>
      <p:ext uri="{BB962C8B-B14F-4D97-AF65-F5344CB8AC3E}">
        <p14:creationId xmlns:p14="http://schemas.microsoft.com/office/powerpoint/2010/main" val="3005646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4070F-A793-5FAB-CC47-3AB567BC6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74876-5051-7E69-49F1-92E3EB5A55C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D68A3DC-F9BE-15C5-CB9E-A3AD2FEF6D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then easily report on the areas that have been achieved on the local contracts for easy submission for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Breakdown by Quarter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Quicker and Clearer than finding and running the reports within SystmOne has extracted automatically and ready to be checked</a:t>
            </a:r>
          </a:p>
        </p:txBody>
      </p:sp>
      <p:sp>
        <p:nvSpPr>
          <p:cNvPr id="4" name="Slide Number Placeholder 3">
            <a:extLst>
              <a:ext uri="{FF2B5EF4-FFF2-40B4-BE49-F238E27FC236}">
                <a16:creationId xmlns:a16="http://schemas.microsoft.com/office/drawing/2014/main" id="{FD29FBBD-5A28-DFC7-297C-FAD43896CD6E}"/>
              </a:ext>
            </a:extLst>
          </p:cNvPr>
          <p:cNvSpPr>
            <a:spLocks noGrp="1"/>
          </p:cNvSpPr>
          <p:nvPr>
            <p:ph type="sldNum" sz="quarter" idx="5"/>
          </p:nvPr>
        </p:nvSpPr>
        <p:spPr/>
        <p:txBody>
          <a:bodyPr/>
          <a:lstStyle/>
          <a:p>
            <a:fld id="{20C95430-756C-4A28-A7BC-EFFA18FCAD79}" type="slidenum">
              <a:rPr lang="en-GB" smtClean="0"/>
              <a:t>26</a:t>
            </a:fld>
            <a:endParaRPr lang="en-GB"/>
          </a:p>
        </p:txBody>
      </p:sp>
    </p:spTree>
    <p:extLst>
      <p:ext uri="{BB962C8B-B14F-4D97-AF65-F5344CB8AC3E}">
        <p14:creationId xmlns:p14="http://schemas.microsoft.com/office/powerpoint/2010/main" val="61849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6DE89-F183-4B23-8B5F-AA9DA493A12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5565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2F643-5393-4FD5-11F4-3C3852D2C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D0CE-31E0-8F21-35EE-6F11A37F23D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371BDF5-7108-DD6B-A8C8-248BCD266A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then easily report on the areas that have been achieved on the local contracts for easy submission for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Breakdown by Quarter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Quicker and Clearer than finding and running the reports within SystmOne has extracted automatically and ready to be checked</a:t>
            </a:r>
          </a:p>
        </p:txBody>
      </p:sp>
      <p:sp>
        <p:nvSpPr>
          <p:cNvPr id="4" name="Slide Number Placeholder 3">
            <a:extLst>
              <a:ext uri="{FF2B5EF4-FFF2-40B4-BE49-F238E27FC236}">
                <a16:creationId xmlns:a16="http://schemas.microsoft.com/office/drawing/2014/main" id="{98857258-BB2F-674E-3C66-B7B477FC598B}"/>
              </a:ext>
            </a:extLst>
          </p:cNvPr>
          <p:cNvSpPr>
            <a:spLocks noGrp="1"/>
          </p:cNvSpPr>
          <p:nvPr>
            <p:ph type="sldNum" sz="quarter" idx="5"/>
          </p:nvPr>
        </p:nvSpPr>
        <p:spPr/>
        <p:txBody>
          <a:bodyPr/>
          <a:lstStyle/>
          <a:p>
            <a:fld id="{20C95430-756C-4A28-A7BC-EFFA18FCAD79}" type="slidenum">
              <a:rPr lang="en-GB" smtClean="0"/>
              <a:t>27</a:t>
            </a:fld>
            <a:endParaRPr lang="en-GB"/>
          </a:p>
        </p:txBody>
      </p:sp>
    </p:spTree>
    <p:extLst>
      <p:ext uri="{BB962C8B-B14F-4D97-AF65-F5344CB8AC3E}">
        <p14:creationId xmlns:p14="http://schemas.microsoft.com/office/powerpoint/2010/main" val="2110433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F4CBF-1E07-A3D0-2B3F-C0BF1F698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56023-21D4-D068-6D00-1221BC97549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0065567-167A-8B2E-30CD-A7CFA25C94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then easily report on the areas that have been achieved on the local contracts for easy submission for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Breakdown by Quarter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Quicker and Clearer than finding and running the reports within SystmOne has extracted automatically and ready to be checked</a:t>
            </a:r>
          </a:p>
        </p:txBody>
      </p:sp>
      <p:sp>
        <p:nvSpPr>
          <p:cNvPr id="4" name="Slide Number Placeholder 3">
            <a:extLst>
              <a:ext uri="{FF2B5EF4-FFF2-40B4-BE49-F238E27FC236}">
                <a16:creationId xmlns:a16="http://schemas.microsoft.com/office/drawing/2014/main" id="{ACEEEBF1-55F5-EA8E-62D6-C43F64F84515}"/>
              </a:ext>
            </a:extLst>
          </p:cNvPr>
          <p:cNvSpPr>
            <a:spLocks noGrp="1"/>
          </p:cNvSpPr>
          <p:nvPr>
            <p:ph type="sldNum" sz="quarter" idx="5"/>
          </p:nvPr>
        </p:nvSpPr>
        <p:spPr/>
        <p:txBody>
          <a:bodyPr/>
          <a:lstStyle/>
          <a:p>
            <a:fld id="{20C95430-756C-4A28-A7BC-EFFA18FCAD79}" type="slidenum">
              <a:rPr lang="en-GB" smtClean="0"/>
              <a:t>28</a:t>
            </a:fld>
            <a:endParaRPr lang="en-GB"/>
          </a:p>
        </p:txBody>
      </p:sp>
    </p:spTree>
    <p:extLst>
      <p:ext uri="{BB962C8B-B14F-4D97-AF65-F5344CB8AC3E}">
        <p14:creationId xmlns:p14="http://schemas.microsoft.com/office/powerpoint/2010/main" val="127909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FA9A1-F7E9-9D14-1DB6-164A3465F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553D1-F85B-8E9A-AF45-8871A312705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2CA0879-CC99-C2B8-31C9-26C0777501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then easily report on the areas that have been achieved on the local contracts for easy submission for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Breakdown by Quarter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Quicker and Clearer than finding and running the reports within SystmOne has extracted automatically and ready to be checked</a:t>
            </a:r>
          </a:p>
        </p:txBody>
      </p:sp>
      <p:sp>
        <p:nvSpPr>
          <p:cNvPr id="4" name="Slide Number Placeholder 3">
            <a:extLst>
              <a:ext uri="{FF2B5EF4-FFF2-40B4-BE49-F238E27FC236}">
                <a16:creationId xmlns:a16="http://schemas.microsoft.com/office/drawing/2014/main" id="{ADC34263-690B-B60C-C2EF-F8FDB963459A}"/>
              </a:ext>
            </a:extLst>
          </p:cNvPr>
          <p:cNvSpPr>
            <a:spLocks noGrp="1"/>
          </p:cNvSpPr>
          <p:nvPr>
            <p:ph type="sldNum" sz="quarter" idx="5"/>
          </p:nvPr>
        </p:nvSpPr>
        <p:spPr/>
        <p:txBody>
          <a:bodyPr/>
          <a:lstStyle/>
          <a:p>
            <a:fld id="{20C95430-756C-4A28-A7BC-EFFA18FCAD79}" type="slidenum">
              <a:rPr lang="en-GB" smtClean="0"/>
              <a:t>29</a:t>
            </a:fld>
            <a:endParaRPr lang="en-GB"/>
          </a:p>
        </p:txBody>
      </p:sp>
    </p:spTree>
    <p:extLst>
      <p:ext uri="{BB962C8B-B14F-4D97-AF65-F5344CB8AC3E}">
        <p14:creationId xmlns:p14="http://schemas.microsoft.com/office/powerpoint/2010/main" val="1354162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825BE-8B1C-2E18-0B70-8EFA7C2B7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797FC-80EB-8E40-0BA1-43E24E644D4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A04F8BE-5BAC-1DB0-12F4-777DA583D55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7AE3106-DA88-8E3B-B974-E20831AD5FB7}"/>
              </a:ext>
            </a:extLst>
          </p:cNvPr>
          <p:cNvSpPr>
            <a:spLocks noGrp="1"/>
          </p:cNvSpPr>
          <p:nvPr>
            <p:ph type="sldNum" sz="quarter" idx="5"/>
          </p:nvPr>
        </p:nvSpPr>
        <p:spPr/>
        <p:txBody>
          <a:bodyPr/>
          <a:lstStyle/>
          <a:p>
            <a:fld id="{20C95430-756C-4A28-A7BC-EFFA18FCAD79}" type="slidenum">
              <a:rPr lang="en-GB" smtClean="0"/>
              <a:t>32</a:t>
            </a:fld>
            <a:endParaRPr lang="en-GB"/>
          </a:p>
        </p:txBody>
      </p:sp>
    </p:spTree>
    <p:extLst>
      <p:ext uri="{BB962C8B-B14F-4D97-AF65-F5344CB8AC3E}">
        <p14:creationId xmlns:p14="http://schemas.microsoft.com/office/powerpoint/2010/main" val="3604205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C95430-756C-4A28-A7BC-EFFA18FCAD79}" type="slidenum">
              <a:rPr lang="en-GB" smtClean="0"/>
              <a:t>33</a:t>
            </a:fld>
            <a:endParaRPr lang="en-GB"/>
          </a:p>
        </p:txBody>
      </p:sp>
    </p:spTree>
    <p:extLst>
      <p:ext uri="{BB962C8B-B14F-4D97-AF65-F5344CB8AC3E}">
        <p14:creationId xmlns:p14="http://schemas.microsoft.com/office/powerpoint/2010/main" val="106477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D6DE89-F183-4B23-8B5F-AA9DA493A12C}" type="slidenum">
              <a:rPr lang="en-GB" smtClean="0"/>
              <a:t>7</a:t>
            </a:fld>
            <a:endParaRPr lang="en-GB"/>
          </a:p>
        </p:txBody>
      </p:sp>
    </p:spTree>
    <p:extLst>
      <p:ext uri="{BB962C8B-B14F-4D97-AF65-F5344CB8AC3E}">
        <p14:creationId xmlns:p14="http://schemas.microsoft.com/office/powerpoint/2010/main" val="13419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7E7165-21CF-43EE-AA1B-ED58A78771CE}" type="slidenum">
              <a:rPr lang="en-GB" smtClean="0"/>
              <a:t>8</a:t>
            </a:fld>
            <a:endParaRPr lang="en-GB"/>
          </a:p>
        </p:txBody>
      </p:sp>
    </p:spTree>
    <p:extLst>
      <p:ext uri="{BB962C8B-B14F-4D97-AF65-F5344CB8AC3E}">
        <p14:creationId xmlns:p14="http://schemas.microsoft.com/office/powerpoint/2010/main" val="219997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Ardens covers all National Contracts</a:t>
            </a:r>
          </a:p>
          <a:p>
            <a:endParaRPr lang="en-GB" dirty="0"/>
          </a:p>
          <a:p>
            <a:r>
              <a:rPr lang="en-GB" dirty="0"/>
              <a:t>In our example we will focus on QOF but applies to all of these as well</a:t>
            </a:r>
          </a:p>
        </p:txBody>
      </p:sp>
      <p:sp>
        <p:nvSpPr>
          <p:cNvPr id="4" name="Slide Number Placeholder 3"/>
          <p:cNvSpPr>
            <a:spLocks noGrp="1"/>
          </p:cNvSpPr>
          <p:nvPr>
            <p:ph type="sldNum" sz="quarter" idx="5"/>
          </p:nvPr>
        </p:nvSpPr>
        <p:spPr/>
        <p:txBody>
          <a:bodyPr/>
          <a:lstStyle/>
          <a:p>
            <a:fld id="{477E7165-21CF-43EE-AA1B-ED58A78771CE}" type="slidenum">
              <a:rPr lang="en-GB" smtClean="0"/>
              <a:t>9</a:t>
            </a:fld>
            <a:endParaRPr lang="en-GB"/>
          </a:p>
        </p:txBody>
      </p:sp>
    </p:spTree>
    <p:extLst>
      <p:ext uri="{BB962C8B-B14F-4D97-AF65-F5344CB8AC3E}">
        <p14:creationId xmlns:p14="http://schemas.microsoft.com/office/powerpoint/2010/main" val="158281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LCS Essentials Overview</a:t>
            </a:r>
            <a:endParaRPr lang="en-GB" dirty="0"/>
          </a:p>
        </p:txBody>
      </p:sp>
      <p:sp>
        <p:nvSpPr>
          <p:cNvPr id="4" name="Slide Number Placeholder 3"/>
          <p:cNvSpPr>
            <a:spLocks noGrp="1"/>
          </p:cNvSpPr>
          <p:nvPr>
            <p:ph type="sldNum" sz="quarter" idx="5"/>
          </p:nvPr>
        </p:nvSpPr>
        <p:spPr/>
        <p:txBody>
          <a:bodyPr/>
          <a:lstStyle/>
          <a:p>
            <a:fld id="{477E7165-21CF-43EE-AA1B-ED58A78771CE}" type="slidenum">
              <a:rPr lang="en-GB" smtClean="0"/>
              <a:t>11</a:t>
            </a:fld>
            <a:endParaRPr lang="en-GB"/>
          </a:p>
        </p:txBody>
      </p:sp>
    </p:spTree>
    <p:extLst>
      <p:ext uri="{BB962C8B-B14F-4D97-AF65-F5344CB8AC3E}">
        <p14:creationId xmlns:p14="http://schemas.microsoft.com/office/powerpoint/2010/main" val="6393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2D5B8-E67F-33CB-3CC2-92AED966D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C83BE-7E25-CCF7-6B32-697DD86AA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6123A-4ED4-147A-80D6-5C6AF3C0A3A5}"/>
              </a:ext>
            </a:extLst>
          </p:cNvPr>
          <p:cNvSpPr>
            <a:spLocks noGrp="1"/>
          </p:cNvSpPr>
          <p:nvPr>
            <p:ph type="body" idx="1"/>
          </p:nvPr>
        </p:nvSpPr>
        <p:spPr/>
        <p:txBody>
          <a:bodyPr/>
          <a:lstStyle/>
          <a:p>
            <a:r>
              <a:rPr lang="en-GB" dirty="0"/>
              <a:t>Ardens Manager - planning</a:t>
            </a:r>
          </a:p>
        </p:txBody>
      </p:sp>
      <p:sp>
        <p:nvSpPr>
          <p:cNvPr id="4" name="Slide Number Placeholder 3">
            <a:extLst>
              <a:ext uri="{FF2B5EF4-FFF2-40B4-BE49-F238E27FC236}">
                <a16:creationId xmlns:a16="http://schemas.microsoft.com/office/drawing/2014/main" id="{6D32A71C-30E0-E24F-4260-9F74F39AEAA0}"/>
              </a:ext>
            </a:extLst>
          </p:cNvPr>
          <p:cNvSpPr>
            <a:spLocks noGrp="1"/>
          </p:cNvSpPr>
          <p:nvPr>
            <p:ph type="sldNum" sz="quarter" idx="5"/>
          </p:nvPr>
        </p:nvSpPr>
        <p:spPr/>
        <p:txBody>
          <a:bodyPr/>
          <a:lstStyle/>
          <a:p>
            <a:fld id="{477E7165-21CF-43EE-AA1B-ED58A78771CE}" type="slidenum">
              <a:rPr lang="en-GB" smtClean="0"/>
              <a:t>13</a:t>
            </a:fld>
            <a:endParaRPr lang="en-GB"/>
          </a:p>
        </p:txBody>
      </p:sp>
    </p:spTree>
    <p:extLst>
      <p:ext uri="{BB962C8B-B14F-4D97-AF65-F5344CB8AC3E}">
        <p14:creationId xmlns:p14="http://schemas.microsoft.com/office/powerpoint/2010/main" val="66886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DB48C-1841-C379-F6F4-3772C03D8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BEC95-72C9-1C35-D079-2DDF9EE6F8C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9951B04-08FC-7F4C-C91F-2B1B07A6A6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Contract page to view specific specifications and business rules, and what the reports are looking for</a:t>
            </a:r>
          </a:p>
        </p:txBody>
      </p:sp>
      <p:sp>
        <p:nvSpPr>
          <p:cNvPr id="4" name="Slide Number Placeholder 3">
            <a:extLst>
              <a:ext uri="{FF2B5EF4-FFF2-40B4-BE49-F238E27FC236}">
                <a16:creationId xmlns:a16="http://schemas.microsoft.com/office/drawing/2014/main" id="{080AA6E6-D2C3-4162-4B81-E75452833AA3}"/>
              </a:ext>
            </a:extLst>
          </p:cNvPr>
          <p:cNvSpPr>
            <a:spLocks noGrp="1"/>
          </p:cNvSpPr>
          <p:nvPr>
            <p:ph type="sldNum" sz="quarter" idx="5"/>
          </p:nvPr>
        </p:nvSpPr>
        <p:spPr/>
        <p:txBody>
          <a:bodyPr/>
          <a:lstStyle/>
          <a:p>
            <a:fld id="{20C95430-756C-4A28-A7BC-EFFA18FCAD79}" type="slidenum">
              <a:rPr lang="en-GB" smtClean="0"/>
              <a:t>14</a:t>
            </a:fld>
            <a:endParaRPr lang="en-GB"/>
          </a:p>
        </p:txBody>
      </p:sp>
    </p:spTree>
    <p:extLst>
      <p:ext uri="{BB962C8B-B14F-4D97-AF65-F5344CB8AC3E}">
        <p14:creationId xmlns:p14="http://schemas.microsoft.com/office/powerpoint/2010/main" val="31671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315AD-AB69-8C52-7365-7917E65E3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456FC-5C38-A73A-E99D-6CC0BF5DA53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013161B-6600-722E-B3B8-8A12DB016E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view Registers to plan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view patient data with smart card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view demographics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filter patients on various data</a:t>
            </a:r>
          </a:p>
        </p:txBody>
      </p:sp>
      <p:sp>
        <p:nvSpPr>
          <p:cNvPr id="4" name="Slide Number Placeholder 3">
            <a:extLst>
              <a:ext uri="{FF2B5EF4-FFF2-40B4-BE49-F238E27FC236}">
                <a16:creationId xmlns:a16="http://schemas.microsoft.com/office/drawing/2014/main" id="{29BF26C0-A239-550F-59A8-9DFF581CD4CA}"/>
              </a:ext>
            </a:extLst>
          </p:cNvPr>
          <p:cNvSpPr>
            <a:spLocks noGrp="1"/>
          </p:cNvSpPr>
          <p:nvPr>
            <p:ph type="sldNum" sz="quarter" idx="5"/>
          </p:nvPr>
        </p:nvSpPr>
        <p:spPr/>
        <p:txBody>
          <a:bodyPr/>
          <a:lstStyle/>
          <a:p>
            <a:fld id="{20C95430-756C-4A28-A7BC-EFFA18FCAD79}" type="slidenum">
              <a:rPr lang="en-GB" smtClean="0"/>
              <a:t>15</a:t>
            </a:fld>
            <a:endParaRPr lang="en-GB"/>
          </a:p>
        </p:txBody>
      </p:sp>
    </p:spTree>
    <p:extLst>
      <p:ext uri="{BB962C8B-B14F-4D97-AF65-F5344CB8AC3E}">
        <p14:creationId xmlns:p14="http://schemas.microsoft.com/office/powerpoint/2010/main" val="314085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E016-F8EA-019F-5C01-2AEA24F0DE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2C36FB-4864-703A-E19D-92029717B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623A88-F6C1-9A1E-819C-9ED94BA96BCA}"/>
              </a:ext>
            </a:extLst>
          </p:cNvPr>
          <p:cNvSpPr>
            <a:spLocks noGrp="1"/>
          </p:cNvSpPr>
          <p:nvPr>
            <p:ph type="dt" sz="half" idx="10"/>
          </p:nvPr>
        </p:nvSpPr>
        <p:spPr/>
        <p:txBody>
          <a:bodyPr/>
          <a:lstStyle/>
          <a:p>
            <a:fld id="{7B7A8787-8940-41B1-AC82-D335264F46C9}" type="datetimeFigureOut">
              <a:rPr lang="en-GB" smtClean="0"/>
              <a:t>04/06/2025</a:t>
            </a:fld>
            <a:endParaRPr lang="en-GB"/>
          </a:p>
        </p:txBody>
      </p:sp>
      <p:sp>
        <p:nvSpPr>
          <p:cNvPr id="5" name="Footer Placeholder 4">
            <a:extLst>
              <a:ext uri="{FF2B5EF4-FFF2-40B4-BE49-F238E27FC236}">
                <a16:creationId xmlns:a16="http://schemas.microsoft.com/office/drawing/2014/main" id="{6840FEC5-D0E3-C1D7-1C60-DE9C34AC85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292347-CAFB-FA91-BA80-C899E95BD96B}"/>
              </a:ext>
            </a:extLst>
          </p:cNvPr>
          <p:cNvSpPr>
            <a:spLocks noGrp="1"/>
          </p:cNvSpPr>
          <p:nvPr>
            <p:ph type="sldNum" sz="quarter" idx="12"/>
          </p:nvPr>
        </p:nvSpPr>
        <p:spPr/>
        <p:txBody>
          <a:bodyPr/>
          <a:lstStyle/>
          <a:p>
            <a:fld id="{3150A3B6-7C4F-4395-83E6-69953811241D}" type="slidenum">
              <a:rPr lang="en-GB" smtClean="0"/>
              <a:t>‹#›</a:t>
            </a:fld>
            <a:endParaRPr lang="en-GB"/>
          </a:p>
        </p:txBody>
      </p:sp>
    </p:spTree>
    <p:extLst>
      <p:ext uri="{BB962C8B-B14F-4D97-AF65-F5344CB8AC3E}">
        <p14:creationId xmlns:p14="http://schemas.microsoft.com/office/powerpoint/2010/main" val="261669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5207-6327-B5AC-D266-0382A949EA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C650AE-FC78-551E-44D6-22A0A3954E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ACE120-4049-0785-BB15-E05A7C12669F}"/>
              </a:ext>
            </a:extLst>
          </p:cNvPr>
          <p:cNvSpPr>
            <a:spLocks noGrp="1"/>
          </p:cNvSpPr>
          <p:nvPr>
            <p:ph type="dt" sz="half" idx="10"/>
          </p:nvPr>
        </p:nvSpPr>
        <p:spPr/>
        <p:txBody>
          <a:bodyPr/>
          <a:lstStyle/>
          <a:p>
            <a:fld id="{7B7A8787-8940-41B1-AC82-D335264F46C9}" type="datetimeFigureOut">
              <a:rPr lang="en-GB" smtClean="0"/>
              <a:t>04/06/2025</a:t>
            </a:fld>
            <a:endParaRPr lang="en-GB"/>
          </a:p>
        </p:txBody>
      </p:sp>
      <p:sp>
        <p:nvSpPr>
          <p:cNvPr id="5" name="Footer Placeholder 4">
            <a:extLst>
              <a:ext uri="{FF2B5EF4-FFF2-40B4-BE49-F238E27FC236}">
                <a16:creationId xmlns:a16="http://schemas.microsoft.com/office/drawing/2014/main" id="{F9F99939-D7C5-3E13-9755-A3EAD20D19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80071-12E3-9D71-EBB0-D346B0C747BD}"/>
              </a:ext>
            </a:extLst>
          </p:cNvPr>
          <p:cNvSpPr>
            <a:spLocks noGrp="1"/>
          </p:cNvSpPr>
          <p:nvPr>
            <p:ph type="sldNum" sz="quarter" idx="12"/>
          </p:nvPr>
        </p:nvSpPr>
        <p:spPr/>
        <p:txBody>
          <a:bodyPr/>
          <a:lstStyle/>
          <a:p>
            <a:fld id="{3150A3B6-7C4F-4395-83E6-69953811241D}" type="slidenum">
              <a:rPr lang="en-GB" smtClean="0"/>
              <a:t>‹#›</a:t>
            </a:fld>
            <a:endParaRPr lang="en-GB"/>
          </a:p>
        </p:txBody>
      </p:sp>
    </p:spTree>
    <p:extLst>
      <p:ext uri="{BB962C8B-B14F-4D97-AF65-F5344CB8AC3E}">
        <p14:creationId xmlns:p14="http://schemas.microsoft.com/office/powerpoint/2010/main" val="93986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B7FAF-E9C7-0E55-C5DA-FB0614E9A9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8E769F-AD37-C489-8785-C8BCC6B70E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E53ECF-E1A7-794F-C9FC-4FA28271E55E}"/>
              </a:ext>
            </a:extLst>
          </p:cNvPr>
          <p:cNvSpPr>
            <a:spLocks noGrp="1"/>
          </p:cNvSpPr>
          <p:nvPr>
            <p:ph type="dt" sz="half" idx="10"/>
          </p:nvPr>
        </p:nvSpPr>
        <p:spPr/>
        <p:txBody>
          <a:bodyPr/>
          <a:lstStyle/>
          <a:p>
            <a:fld id="{7B7A8787-8940-41B1-AC82-D335264F46C9}" type="datetimeFigureOut">
              <a:rPr lang="en-GB" smtClean="0"/>
              <a:t>04/06/2025</a:t>
            </a:fld>
            <a:endParaRPr lang="en-GB"/>
          </a:p>
        </p:txBody>
      </p:sp>
      <p:sp>
        <p:nvSpPr>
          <p:cNvPr id="5" name="Footer Placeholder 4">
            <a:extLst>
              <a:ext uri="{FF2B5EF4-FFF2-40B4-BE49-F238E27FC236}">
                <a16:creationId xmlns:a16="http://schemas.microsoft.com/office/drawing/2014/main" id="{85040A1D-2E40-4598-3CF4-7B4C9BBA5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58A8F-2116-E58A-8BF5-957578937FCA}"/>
              </a:ext>
            </a:extLst>
          </p:cNvPr>
          <p:cNvSpPr>
            <a:spLocks noGrp="1"/>
          </p:cNvSpPr>
          <p:nvPr>
            <p:ph type="sldNum" sz="quarter" idx="12"/>
          </p:nvPr>
        </p:nvSpPr>
        <p:spPr/>
        <p:txBody>
          <a:bodyPr/>
          <a:lstStyle/>
          <a:p>
            <a:fld id="{3150A3B6-7C4F-4395-83E6-69953811241D}" type="slidenum">
              <a:rPr lang="en-GB" smtClean="0"/>
              <a:t>‹#›</a:t>
            </a:fld>
            <a:endParaRPr lang="en-GB"/>
          </a:p>
        </p:txBody>
      </p:sp>
    </p:spTree>
    <p:extLst>
      <p:ext uri="{BB962C8B-B14F-4D97-AF65-F5344CB8AC3E}">
        <p14:creationId xmlns:p14="http://schemas.microsoft.com/office/powerpoint/2010/main" val="37477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57DA-4736-3795-5A43-75E82AF9C5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4D621D-088A-CDAF-E4ED-9D2D9934A1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1E6833-A7F6-F443-AC7B-7992FB9F1A36}"/>
              </a:ext>
            </a:extLst>
          </p:cNvPr>
          <p:cNvSpPr>
            <a:spLocks noGrp="1"/>
          </p:cNvSpPr>
          <p:nvPr>
            <p:ph type="dt" sz="half" idx="10"/>
          </p:nvPr>
        </p:nvSpPr>
        <p:spPr/>
        <p:txBody>
          <a:bodyPr/>
          <a:lstStyle/>
          <a:p>
            <a:fld id="{7B7A8787-8940-41B1-AC82-D335264F46C9}" type="datetimeFigureOut">
              <a:rPr lang="en-GB" smtClean="0"/>
              <a:t>04/06/2025</a:t>
            </a:fld>
            <a:endParaRPr lang="en-GB"/>
          </a:p>
        </p:txBody>
      </p:sp>
      <p:sp>
        <p:nvSpPr>
          <p:cNvPr id="5" name="Footer Placeholder 4">
            <a:extLst>
              <a:ext uri="{FF2B5EF4-FFF2-40B4-BE49-F238E27FC236}">
                <a16:creationId xmlns:a16="http://schemas.microsoft.com/office/drawing/2014/main" id="{7F9C3287-C50E-1F8F-EDE3-6CCD8C34C7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818A8E-77F3-D046-E4A6-84FCC81BB7EE}"/>
              </a:ext>
            </a:extLst>
          </p:cNvPr>
          <p:cNvSpPr>
            <a:spLocks noGrp="1"/>
          </p:cNvSpPr>
          <p:nvPr>
            <p:ph type="sldNum" sz="quarter" idx="12"/>
          </p:nvPr>
        </p:nvSpPr>
        <p:spPr/>
        <p:txBody>
          <a:bodyPr/>
          <a:lstStyle/>
          <a:p>
            <a:fld id="{3150A3B6-7C4F-4395-83E6-69953811241D}" type="slidenum">
              <a:rPr lang="en-GB" smtClean="0"/>
              <a:t>‹#›</a:t>
            </a:fld>
            <a:endParaRPr lang="en-GB"/>
          </a:p>
        </p:txBody>
      </p:sp>
    </p:spTree>
    <p:extLst>
      <p:ext uri="{BB962C8B-B14F-4D97-AF65-F5344CB8AC3E}">
        <p14:creationId xmlns:p14="http://schemas.microsoft.com/office/powerpoint/2010/main" val="271728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BDB6-D5B5-ED5D-EA68-E0165EE7B0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3BA444-EE79-7FC1-8984-ACAAD54D3F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DAF148-CF9C-97BB-5B7F-D5F06BA28DDD}"/>
              </a:ext>
            </a:extLst>
          </p:cNvPr>
          <p:cNvSpPr>
            <a:spLocks noGrp="1"/>
          </p:cNvSpPr>
          <p:nvPr>
            <p:ph type="dt" sz="half" idx="10"/>
          </p:nvPr>
        </p:nvSpPr>
        <p:spPr/>
        <p:txBody>
          <a:bodyPr/>
          <a:lstStyle/>
          <a:p>
            <a:fld id="{7B7A8787-8940-41B1-AC82-D335264F46C9}" type="datetimeFigureOut">
              <a:rPr lang="en-GB" smtClean="0"/>
              <a:t>04/06/2025</a:t>
            </a:fld>
            <a:endParaRPr lang="en-GB"/>
          </a:p>
        </p:txBody>
      </p:sp>
      <p:sp>
        <p:nvSpPr>
          <p:cNvPr id="5" name="Footer Placeholder 4">
            <a:extLst>
              <a:ext uri="{FF2B5EF4-FFF2-40B4-BE49-F238E27FC236}">
                <a16:creationId xmlns:a16="http://schemas.microsoft.com/office/drawing/2014/main" id="{27EE655B-BF9D-2F99-8900-6DA7756DD1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CC9CE0-67A9-D422-5F79-5C46C79823D0}"/>
              </a:ext>
            </a:extLst>
          </p:cNvPr>
          <p:cNvSpPr>
            <a:spLocks noGrp="1"/>
          </p:cNvSpPr>
          <p:nvPr>
            <p:ph type="sldNum" sz="quarter" idx="12"/>
          </p:nvPr>
        </p:nvSpPr>
        <p:spPr/>
        <p:txBody>
          <a:bodyPr/>
          <a:lstStyle/>
          <a:p>
            <a:fld id="{3150A3B6-7C4F-4395-83E6-69953811241D}" type="slidenum">
              <a:rPr lang="en-GB" smtClean="0"/>
              <a:t>‹#›</a:t>
            </a:fld>
            <a:endParaRPr lang="en-GB"/>
          </a:p>
        </p:txBody>
      </p:sp>
    </p:spTree>
    <p:extLst>
      <p:ext uri="{BB962C8B-B14F-4D97-AF65-F5344CB8AC3E}">
        <p14:creationId xmlns:p14="http://schemas.microsoft.com/office/powerpoint/2010/main" val="159520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C0B9-6510-C9BE-EA8C-657CD6650F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95B4EA-78E3-DB15-3AD7-BCC34AEE84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99F59B-D8F2-12A5-3EC1-E5CB781A08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A676D5-1CB3-4CF6-A918-EDF6B00355AC}"/>
              </a:ext>
            </a:extLst>
          </p:cNvPr>
          <p:cNvSpPr>
            <a:spLocks noGrp="1"/>
          </p:cNvSpPr>
          <p:nvPr>
            <p:ph type="dt" sz="half" idx="10"/>
          </p:nvPr>
        </p:nvSpPr>
        <p:spPr/>
        <p:txBody>
          <a:bodyPr/>
          <a:lstStyle/>
          <a:p>
            <a:fld id="{7B7A8787-8940-41B1-AC82-D335264F46C9}" type="datetimeFigureOut">
              <a:rPr lang="en-GB" smtClean="0"/>
              <a:t>04/06/2025</a:t>
            </a:fld>
            <a:endParaRPr lang="en-GB"/>
          </a:p>
        </p:txBody>
      </p:sp>
      <p:sp>
        <p:nvSpPr>
          <p:cNvPr id="6" name="Footer Placeholder 5">
            <a:extLst>
              <a:ext uri="{FF2B5EF4-FFF2-40B4-BE49-F238E27FC236}">
                <a16:creationId xmlns:a16="http://schemas.microsoft.com/office/drawing/2014/main" id="{5A4EE8EA-B81E-57C0-F4A3-C46AC3B6F5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3B5D91-F8B3-5200-F59F-E52736243E57}"/>
              </a:ext>
            </a:extLst>
          </p:cNvPr>
          <p:cNvSpPr>
            <a:spLocks noGrp="1"/>
          </p:cNvSpPr>
          <p:nvPr>
            <p:ph type="sldNum" sz="quarter" idx="12"/>
          </p:nvPr>
        </p:nvSpPr>
        <p:spPr/>
        <p:txBody>
          <a:bodyPr/>
          <a:lstStyle/>
          <a:p>
            <a:fld id="{3150A3B6-7C4F-4395-83E6-69953811241D}" type="slidenum">
              <a:rPr lang="en-GB" smtClean="0"/>
              <a:t>‹#›</a:t>
            </a:fld>
            <a:endParaRPr lang="en-GB"/>
          </a:p>
        </p:txBody>
      </p:sp>
    </p:spTree>
    <p:extLst>
      <p:ext uri="{BB962C8B-B14F-4D97-AF65-F5344CB8AC3E}">
        <p14:creationId xmlns:p14="http://schemas.microsoft.com/office/powerpoint/2010/main" val="282730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1AC4-7D01-8052-52CB-3B119AAB03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D191F1-6FB8-DF76-F1D1-4A8977862D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0A7331-4775-926E-39B8-31B72ADEBE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BFED5C-8976-53C7-9357-E22B172512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D2D897-185B-1C44-6ADD-7F5E757B16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DCB6A6-3EBA-E852-864E-11F799E235F9}"/>
              </a:ext>
            </a:extLst>
          </p:cNvPr>
          <p:cNvSpPr>
            <a:spLocks noGrp="1"/>
          </p:cNvSpPr>
          <p:nvPr>
            <p:ph type="dt" sz="half" idx="10"/>
          </p:nvPr>
        </p:nvSpPr>
        <p:spPr/>
        <p:txBody>
          <a:bodyPr/>
          <a:lstStyle/>
          <a:p>
            <a:fld id="{7B7A8787-8940-41B1-AC82-D335264F46C9}" type="datetimeFigureOut">
              <a:rPr lang="en-GB" smtClean="0"/>
              <a:t>04/06/2025</a:t>
            </a:fld>
            <a:endParaRPr lang="en-GB"/>
          </a:p>
        </p:txBody>
      </p:sp>
      <p:sp>
        <p:nvSpPr>
          <p:cNvPr id="8" name="Footer Placeholder 7">
            <a:extLst>
              <a:ext uri="{FF2B5EF4-FFF2-40B4-BE49-F238E27FC236}">
                <a16:creationId xmlns:a16="http://schemas.microsoft.com/office/drawing/2014/main" id="{3FB79C9C-DC85-2E15-1F3F-CCBEF4D171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10BDA9-D132-2264-2C86-09BAD804A701}"/>
              </a:ext>
            </a:extLst>
          </p:cNvPr>
          <p:cNvSpPr>
            <a:spLocks noGrp="1"/>
          </p:cNvSpPr>
          <p:nvPr>
            <p:ph type="sldNum" sz="quarter" idx="12"/>
          </p:nvPr>
        </p:nvSpPr>
        <p:spPr/>
        <p:txBody>
          <a:bodyPr/>
          <a:lstStyle/>
          <a:p>
            <a:fld id="{3150A3B6-7C4F-4395-83E6-69953811241D}" type="slidenum">
              <a:rPr lang="en-GB" smtClean="0"/>
              <a:t>‹#›</a:t>
            </a:fld>
            <a:endParaRPr lang="en-GB"/>
          </a:p>
        </p:txBody>
      </p:sp>
    </p:spTree>
    <p:extLst>
      <p:ext uri="{BB962C8B-B14F-4D97-AF65-F5344CB8AC3E}">
        <p14:creationId xmlns:p14="http://schemas.microsoft.com/office/powerpoint/2010/main" val="133214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C34B-57F7-BDFD-4DF9-4066FE9D3B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CDBA85-F21B-D8E8-2C53-5ADFA17E66D4}"/>
              </a:ext>
            </a:extLst>
          </p:cNvPr>
          <p:cNvSpPr>
            <a:spLocks noGrp="1"/>
          </p:cNvSpPr>
          <p:nvPr>
            <p:ph type="dt" sz="half" idx="10"/>
          </p:nvPr>
        </p:nvSpPr>
        <p:spPr/>
        <p:txBody>
          <a:bodyPr/>
          <a:lstStyle/>
          <a:p>
            <a:fld id="{7B7A8787-8940-41B1-AC82-D335264F46C9}" type="datetimeFigureOut">
              <a:rPr lang="en-GB" smtClean="0"/>
              <a:t>04/06/2025</a:t>
            </a:fld>
            <a:endParaRPr lang="en-GB"/>
          </a:p>
        </p:txBody>
      </p:sp>
      <p:sp>
        <p:nvSpPr>
          <p:cNvPr id="4" name="Footer Placeholder 3">
            <a:extLst>
              <a:ext uri="{FF2B5EF4-FFF2-40B4-BE49-F238E27FC236}">
                <a16:creationId xmlns:a16="http://schemas.microsoft.com/office/drawing/2014/main" id="{648EB9B7-4209-2551-87DB-EDDFF9C284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6F5532-18BA-4938-BA41-8E25DABFEABD}"/>
              </a:ext>
            </a:extLst>
          </p:cNvPr>
          <p:cNvSpPr>
            <a:spLocks noGrp="1"/>
          </p:cNvSpPr>
          <p:nvPr>
            <p:ph type="sldNum" sz="quarter" idx="12"/>
          </p:nvPr>
        </p:nvSpPr>
        <p:spPr/>
        <p:txBody>
          <a:bodyPr/>
          <a:lstStyle/>
          <a:p>
            <a:fld id="{3150A3B6-7C4F-4395-83E6-69953811241D}" type="slidenum">
              <a:rPr lang="en-GB" smtClean="0"/>
              <a:t>‹#›</a:t>
            </a:fld>
            <a:endParaRPr lang="en-GB"/>
          </a:p>
        </p:txBody>
      </p:sp>
    </p:spTree>
    <p:extLst>
      <p:ext uri="{BB962C8B-B14F-4D97-AF65-F5344CB8AC3E}">
        <p14:creationId xmlns:p14="http://schemas.microsoft.com/office/powerpoint/2010/main" val="200436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4EBAC5-BEB1-D534-DEA8-3B362044883C}"/>
              </a:ext>
            </a:extLst>
          </p:cNvPr>
          <p:cNvSpPr>
            <a:spLocks noGrp="1"/>
          </p:cNvSpPr>
          <p:nvPr>
            <p:ph type="dt" sz="half" idx="10"/>
          </p:nvPr>
        </p:nvSpPr>
        <p:spPr/>
        <p:txBody>
          <a:bodyPr/>
          <a:lstStyle/>
          <a:p>
            <a:fld id="{7B7A8787-8940-41B1-AC82-D335264F46C9}" type="datetimeFigureOut">
              <a:rPr lang="en-GB" smtClean="0"/>
              <a:t>04/06/2025</a:t>
            </a:fld>
            <a:endParaRPr lang="en-GB"/>
          </a:p>
        </p:txBody>
      </p:sp>
      <p:sp>
        <p:nvSpPr>
          <p:cNvPr id="3" name="Footer Placeholder 2">
            <a:extLst>
              <a:ext uri="{FF2B5EF4-FFF2-40B4-BE49-F238E27FC236}">
                <a16:creationId xmlns:a16="http://schemas.microsoft.com/office/drawing/2014/main" id="{E4536ED1-03D5-119F-F78D-37DAAEC976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31CC0D-DD66-0ADA-0CE2-55C836CE2EC1}"/>
              </a:ext>
            </a:extLst>
          </p:cNvPr>
          <p:cNvSpPr>
            <a:spLocks noGrp="1"/>
          </p:cNvSpPr>
          <p:nvPr>
            <p:ph type="sldNum" sz="quarter" idx="12"/>
          </p:nvPr>
        </p:nvSpPr>
        <p:spPr/>
        <p:txBody>
          <a:bodyPr/>
          <a:lstStyle/>
          <a:p>
            <a:fld id="{3150A3B6-7C4F-4395-83E6-69953811241D}" type="slidenum">
              <a:rPr lang="en-GB" smtClean="0"/>
              <a:t>‹#›</a:t>
            </a:fld>
            <a:endParaRPr lang="en-GB"/>
          </a:p>
        </p:txBody>
      </p:sp>
    </p:spTree>
    <p:extLst>
      <p:ext uri="{BB962C8B-B14F-4D97-AF65-F5344CB8AC3E}">
        <p14:creationId xmlns:p14="http://schemas.microsoft.com/office/powerpoint/2010/main" val="418232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CB6A-96C8-916A-B293-329491D95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3FF194-B21C-D2F9-FBAA-A86A720CA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B2E7E4-9DC8-CED0-A146-239A94EBC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740A5-3C34-420B-1BFD-779E6B579A29}"/>
              </a:ext>
            </a:extLst>
          </p:cNvPr>
          <p:cNvSpPr>
            <a:spLocks noGrp="1"/>
          </p:cNvSpPr>
          <p:nvPr>
            <p:ph type="dt" sz="half" idx="10"/>
          </p:nvPr>
        </p:nvSpPr>
        <p:spPr/>
        <p:txBody>
          <a:bodyPr/>
          <a:lstStyle/>
          <a:p>
            <a:fld id="{7B7A8787-8940-41B1-AC82-D335264F46C9}" type="datetimeFigureOut">
              <a:rPr lang="en-GB" smtClean="0"/>
              <a:t>04/06/2025</a:t>
            </a:fld>
            <a:endParaRPr lang="en-GB"/>
          </a:p>
        </p:txBody>
      </p:sp>
      <p:sp>
        <p:nvSpPr>
          <p:cNvPr id="6" name="Footer Placeholder 5">
            <a:extLst>
              <a:ext uri="{FF2B5EF4-FFF2-40B4-BE49-F238E27FC236}">
                <a16:creationId xmlns:a16="http://schemas.microsoft.com/office/drawing/2014/main" id="{2C06AC89-CF06-9365-CC2C-F9AE379C88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D5B81F-B6E5-F823-615C-54B2F727E0C0}"/>
              </a:ext>
            </a:extLst>
          </p:cNvPr>
          <p:cNvSpPr>
            <a:spLocks noGrp="1"/>
          </p:cNvSpPr>
          <p:nvPr>
            <p:ph type="sldNum" sz="quarter" idx="12"/>
          </p:nvPr>
        </p:nvSpPr>
        <p:spPr/>
        <p:txBody>
          <a:bodyPr/>
          <a:lstStyle/>
          <a:p>
            <a:fld id="{3150A3B6-7C4F-4395-83E6-69953811241D}" type="slidenum">
              <a:rPr lang="en-GB" smtClean="0"/>
              <a:t>‹#›</a:t>
            </a:fld>
            <a:endParaRPr lang="en-GB"/>
          </a:p>
        </p:txBody>
      </p:sp>
    </p:spTree>
    <p:extLst>
      <p:ext uri="{BB962C8B-B14F-4D97-AF65-F5344CB8AC3E}">
        <p14:creationId xmlns:p14="http://schemas.microsoft.com/office/powerpoint/2010/main" val="77747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6F8A-17C4-91C8-E889-6F13E69E7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EF35BF-EEEE-41AB-FAC3-360D50D903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47D725-8311-7AC5-F904-8BB825A49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06725-5F1B-09EB-112F-FB25AD2408D7}"/>
              </a:ext>
            </a:extLst>
          </p:cNvPr>
          <p:cNvSpPr>
            <a:spLocks noGrp="1"/>
          </p:cNvSpPr>
          <p:nvPr>
            <p:ph type="dt" sz="half" idx="10"/>
          </p:nvPr>
        </p:nvSpPr>
        <p:spPr/>
        <p:txBody>
          <a:bodyPr/>
          <a:lstStyle/>
          <a:p>
            <a:fld id="{7B7A8787-8940-41B1-AC82-D335264F46C9}" type="datetimeFigureOut">
              <a:rPr lang="en-GB" smtClean="0"/>
              <a:t>04/06/2025</a:t>
            </a:fld>
            <a:endParaRPr lang="en-GB"/>
          </a:p>
        </p:txBody>
      </p:sp>
      <p:sp>
        <p:nvSpPr>
          <p:cNvPr id="6" name="Footer Placeholder 5">
            <a:extLst>
              <a:ext uri="{FF2B5EF4-FFF2-40B4-BE49-F238E27FC236}">
                <a16:creationId xmlns:a16="http://schemas.microsoft.com/office/drawing/2014/main" id="{F91F452C-5D91-13BD-D0C4-6771B09296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1FB1CC-7B61-1C42-3FFF-2BC5F5F59D26}"/>
              </a:ext>
            </a:extLst>
          </p:cNvPr>
          <p:cNvSpPr>
            <a:spLocks noGrp="1"/>
          </p:cNvSpPr>
          <p:nvPr>
            <p:ph type="sldNum" sz="quarter" idx="12"/>
          </p:nvPr>
        </p:nvSpPr>
        <p:spPr/>
        <p:txBody>
          <a:bodyPr/>
          <a:lstStyle/>
          <a:p>
            <a:fld id="{3150A3B6-7C4F-4395-83E6-69953811241D}" type="slidenum">
              <a:rPr lang="en-GB" smtClean="0"/>
              <a:t>‹#›</a:t>
            </a:fld>
            <a:endParaRPr lang="en-GB"/>
          </a:p>
        </p:txBody>
      </p:sp>
    </p:spTree>
    <p:extLst>
      <p:ext uri="{BB962C8B-B14F-4D97-AF65-F5344CB8AC3E}">
        <p14:creationId xmlns:p14="http://schemas.microsoft.com/office/powerpoint/2010/main" val="407296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468A6-B8FD-9196-5EA7-719FF9BF76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FB5C9A-A4A9-39EF-EA12-7E8378E54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2BB1E-8E94-EFB1-CEC3-75C9DA32E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7A8787-8940-41B1-AC82-D335264F46C9}" type="datetimeFigureOut">
              <a:rPr lang="en-GB" smtClean="0"/>
              <a:t>04/06/2025</a:t>
            </a:fld>
            <a:endParaRPr lang="en-GB"/>
          </a:p>
        </p:txBody>
      </p:sp>
      <p:sp>
        <p:nvSpPr>
          <p:cNvPr id="5" name="Footer Placeholder 4">
            <a:extLst>
              <a:ext uri="{FF2B5EF4-FFF2-40B4-BE49-F238E27FC236}">
                <a16:creationId xmlns:a16="http://schemas.microsoft.com/office/drawing/2014/main" id="{E5568756-85C9-05AB-1433-5A6607B1E6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8640E34-6C53-E85F-25F0-66D89A170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50A3B6-7C4F-4395-83E6-69953811241D}" type="slidenum">
              <a:rPr lang="en-GB" smtClean="0"/>
              <a:t>‹#›</a:t>
            </a:fld>
            <a:endParaRPr lang="en-GB"/>
          </a:p>
        </p:txBody>
      </p:sp>
    </p:spTree>
    <p:extLst>
      <p:ext uri="{BB962C8B-B14F-4D97-AF65-F5344CB8AC3E}">
        <p14:creationId xmlns:p14="http://schemas.microsoft.com/office/powerpoint/2010/main" val="253657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26.png"/><Relationship Id="rId7"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70.png"/><Relationship Id="rId10" Type="http://schemas.openxmlformats.org/officeDocument/2006/relationships/image" Target="../media/image74.svg"/><Relationship Id="rId4" Type="http://schemas.openxmlformats.org/officeDocument/2006/relationships/image" Target="../media/image69.png"/><Relationship Id="rId9" Type="http://schemas.openxmlformats.org/officeDocument/2006/relationships/image" Target="../media/image73.png"/></Relationships>
</file>

<file path=ppt/slides/_rels/slide1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69.png"/><Relationship Id="rId18" Type="http://schemas.openxmlformats.org/officeDocument/2006/relationships/image" Target="../media/image72.svg"/><Relationship Id="rId3" Type="http://schemas.openxmlformats.org/officeDocument/2006/relationships/image" Target="../media/image76.svg"/><Relationship Id="rId7" Type="http://schemas.openxmlformats.org/officeDocument/2006/relationships/image" Target="../media/image80.svg"/><Relationship Id="rId12" Type="http://schemas.openxmlformats.org/officeDocument/2006/relationships/image" Target="../media/image84.svg"/><Relationship Id="rId17" Type="http://schemas.openxmlformats.org/officeDocument/2006/relationships/image" Target="../media/image71.png"/><Relationship Id="rId2" Type="http://schemas.openxmlformats.org/officeDocument/2006/relationships/image" Target="../media/image75.png"/><Relationship Id="rId16" Type="http://schemas.openxmlformats.org/officeDocument/2006/relationships/image" Target="../media/image4.png"/><Relationship Id="rId20" Type="http://schemas.openxmlformats.org/officeDocument/2006/relationships/image" Target="../media/image74.svg"/><Relationship Id="rId1" Type="http://schemas.openxmlformats.org/officeDocument/2006/relationships/slideLayout" Target="../slideLayouts/slideLayout1.xml"/><Relationship Id="rId6" Type="http://schemas.openxmlformats.org/officeDocument/2006/relationships/image" Target="../media/image79.png"/><Relationship Id="rId11" Type="http://schemas.openxmlformats.org/officeDocument/2006/relationships/image" Target="../media/image83.png"/><Relationship Id="rId5" Type="http://schemas.openxmlformats.org/officeDocument/2006/relationships/image" Target="../media/image78.svg"/><Relationship Id="rId15" Type="http://schemas.microsoft.com/office/2007/relationships/hdphoto" Target="../media/hdphoto1.wdp"/><Relationship Id="rId10" Type="http://schemas.openxmlformats.org/officeDocument/2006/relationships/image" Target="../media/image26.png"/><Relationship Id="rId19" Type="http://schemas.openxmlformats.org/officeDocument/2006/relationships/image" Target="../media/image73.png"/><Relationship Id="rId4" Type="http://schemas.openxmlformats.org/officeDocument/2006/relationships/image" Target="../media/image77.png"/><Relationship Id="rId9" Type="http://schemas.openxmlformats.org/officeDocument/2006/relationships/image" Target="../media/image82.svg"/><Relationship Id="rId1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4.png"/><Relationship Id="rId7" Type="http://schemas.openxmlformats.org/officeDocument/2006/relationships/image" Target="../media/image7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 Id="rId9" Type="http://schemas.openxmlformats.org/officeDocument/2006/relationships/image" Target="../media/image86.png"/></Relationships>
</file>

<file path=ppt/slides/_rels/slide1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4.png"/><Relationship Id="rId7" Type="http://schemas.openxmlformats.org/officeDocument/2006/relationships/image" Target="../media/image74.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90.png"/><Relationship Id="rId5" Type="http://schemas.openxmlformats.org/officeDocument/2006/relationships/image" Target="../media/image72.svg"/><Relationship Id="rId10" Type="http://schemas.openxmlformats.org/officeDocument/2006/relationships/image" Target="../media/image89.png"/><Relationship Id="rId4" Type="http://schemas.openxmlformats.org/officeDocument/2006/relationships/image" Target="../media/image71.png"/><Relationship Id="rId9" Type="http://schemas.openxmlformats.org/officeDocument/2006/relationships/image" Target="../media/image88.png"/></Relationships>
</file>

<file path=ppt/slides/_rels/slide1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4.png"/><Relationship Id="rId7" Type="http://schemas.openxmlformats.org/officeDocument/2006/relationships/image" Target="../media/image74.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4.png"/><Relationship Id="rId7" Type="http://schemas.openxmlformats.org/officeDocument/2006/relationships/image" Target="../media/image7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 Id="rId9" Type="http://schemas.openxmlformats.org/officeDocument/2006/relationships/image" Target="../media/image92.png"/></Relationships>
</file>

<file path=ppt/slides/_rels/slide1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4.png"/><Relationship Id="rId7" Type="http://schemas.openxmlformats.org/officeDocument/2006/relationships/image" Target="../media/image74.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 Id="rId9" Type="http://schemas.openxmlformats.org/officeDocument/2006/relationships/image" Target="../media/image94.png"/></Relationships>
</file>

<file path=ppt/slides/_rels/slide1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96.png"/><Relationship Id="rId7" Type="http://schemas.openxmlformats.org/officeDocument/2006/relationships/image" Target="../media/image72.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97.png"/><Relationship Id="rId4" Type="http://schemas.openxmlformats.org/officeDocument/2006/relationships/image" Target="../media/image4.png"/><Relationship Id="rId9" Type="http://schemas.openxmlformats.org/officeDocument/2006/relationships/image" Target="../media/image74.svg"/></Relationships>
</file>

<file path=ppt/slides/_rels/slide2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4.png"/><Relationship Id="rId7" Type="http://schemas.openxmlformats.org/officeDocument/2006/relationships/image" Target="../media/image74.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4.png"/><Relationship Id="rId7" Type="http://schemas.openxmlformats.org/officeDocument/2006/relationships/image" Target="../media/image74.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png"/><Relationship Id="rId7" Type="http://schemas.openxmlformats.org/officeDocument/2006/relationships/image" Target="../media/image72.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74.svg"/></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png"/><Relationship Id="rId7" Type="http://schemas.openxmlformats.org/officeDocument/2006/relationships/image" Target="../media/image72.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74.svg"/></Relationships>
</file>

<file path=ppt/slides/_rels/slide2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png"/><Relationship Id="rId7" Type="http://schemas.openxmlformats.org/officeDocument/2006/relationships/image" Target="../media/image74.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png"/><Relationship Id="rId7" Type="http://schemas.openxmlformats.org/officeDocument/2006/relationships/image" Target="../media/image74.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png"/><Relationship Id="rId7" Type="http://schemas.openxmlformats.org/officeDocument/2006/relationships/image" Target="../media/image74.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png"/><Relationship Id="rId7" Type="http://schemas.openxmlformats.org/officeDocument/2006/relationships/image" Target="../media/image74.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8" Type="http://schemas.openxmlformats.org/officeDocument/2006/relationships/image" Target="../media/image109.svg"/><Relationship Id="rId13" Type="http://schemas.openxmlformats.org/officeDocument/2006/relationships/image" Target="../media/image114.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3.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07.sv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svg"/><Relationship Id="rId4" Type="http://schemas.openxmlformats.org/officeDocument/2006/relationships/image" Target="../media/image105.svg"/><Relationship Id="rId9" Type="http://schemas.openxmlformats.org/officeDocument/2006/relationships/image" Target="../media/image110.png"/><Relationship Id="rId14" Type="http://schemas.openxmlformats.org/officeDocument/2006/relationships/image" Target="../media/image115.sv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hyperlink" Target="http://www.ardens.org.uk/tria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mailto:training@ardens.org.uk" TargetMode="External"/><Relationship Id="rId3" Type="http://schemas.openxmlformats.org/officeDocument/2006/relationships/image" Target="../media/image41.png"/><Relationship Id="rId7" Type="http://schemas.openxmlformats.org/officeDocument/2006/relationships/hyperlink" Target="mailto:Support-manager@ardens.org.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support-emis@ardens.org.uk" TargetMode="External"/><Relationship Id="rId5" Type="http://schemas.openxmlformats.org/officeDocument/2006/relationships/hyperlink" Target="mailto:support-systmone@ardens.org.uk" TargetMode="External"/><Relationship Id="rId4" Type="http://schemas.openxmlformats.org/officeDocument/2006/relationships/image" Target="../media/image95.png"/><Relationship Id="rId9" Type="http://schemas.openxmlformats.org/officeDocument/2006/relationships/image" Target="../media/image117.pn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2.xml"/><Relationship Id="rId16" Type="http://schemas.openxmlformats.org/officeDocument/2006/relationships/image" Target="../media/image39.svg"/><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3.png"/><Relationship Id="rId9" Type="http://schemas.openxmlformats.org/officeDocument/2006/relationships/image" Target="../media/image32.png"/><Relationship Id="rId14" Type="http://schemas.openxmlformats.org/officeDocument/2006/relationships/image" Target="../media/image37.sv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pn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notesSlide" Target="../notesSlides/notesSlide3.xml"/><Relationship Id="rId16" Type="http://schemas.openxmlformats.org/officeDocument/2006/relationships/image" Target="../media/image68.svg"/><Relationship Id="rId1" Type="http://schemas.openxmlformats.org/officeDocument/2006/relationships/slideLayout" Target="../slideLayouts/slideLayout2.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6.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A87D0E4E-9AEE-CFC2-B2CD-1AE5B0101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743" y="777820"/>
            <a:ext cx="5318734" cy="1861557"/>
          </a:xfrm>
          <a:prstGeom prst="rect">
            <a:avLst/>
          </a:prstGeom>
        </p:spPr>
      </p:pic>
      <p:sp>
        <p:nvSpPr>
          <p:cNvPr id="31" name="TextBox 30">
            <a:extLst>
              <a:ext uri="{FF2B5EF4-FFF2-40B4-BE49-F238E27FC236}">
                <a16:creationId xmlns:a16="http://schemas.microsoft.com/office/drawing/2014/main" id="{2004884A-DF7E-11AC-1E1A-E95F2D56D3E6}"/>
              </a:ext>
            </a:extLst>
          </p:cNvPr>
          <p:cNvSpPr txBox="1"/>
          <p:nvPr/>
        </p:nvSpPr>
        <p:spPr>
          <a:xfrm>
            <a:off x="0" y="3678704"/>
            <a:ext cx="12192000" cy="1938992"/>
          </a:xfrm>
          <a:prstGeom prst="rect">
            <a:avLst/>
          </a:prstGeom>
          <a:noFill/>
        </p:spPr>
        <p:txBody>
          <a:bodyPr wrap="square">
            <a:spAutoFit/>
          </a:bodyPr>
          <a:lstStyle/>
          <a:p>
            <a:pPr algn="ctr"/>
            <a:r>
              <a:rPr lang="en-GB" sz="3200" b="1"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rPr>
              <a:t>Effectively Plan, Deliver, and Monitor National &amp; Local Contracts</a:t>
            </a:r>
          </a:p>
          <a:p>
            <a:pPr algn="ctr"/>
            <a:r>
              <a:rPr lang="en-GB" sz="3200" dirty="0">
                <a:solidFill>
                  <a:srgbClr val="71768B"/>
                </a:solidFill>
                <a:latin typeface="Source Sans Pro" panose="020B0503030403020204" pitchFamily="34" charset="0"/>
                <a:ea typeface="Source Sans Pro" panose="020B0503030403020204" pitchFamily="34" charset="0"/>
                <a:cs typeface="Aptos" panose="020B0004020202020204" pitchFamily="34" charset="0"/>
              </a:rPr>
              <a:t>with Ardens</a:t>
            </a:r>
            <a:endParaRPr lang="en-GB" sz="3200"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endParaRPr>
          </a:p>
          <a:p>
            <a:pPr algn="ctr"/>
            <a:endParaRPr lang="en-GB" sz="2800" dirty="0">
              <a:solidFill>
                <a:srgbClr val="71768B"/>
              </a:solidFill>
              <a:latin typeface="Source Sans Pro" panose="020B0503030403020204" pitchFamily="34" charset="0"/>
              <a:ea typeface="Source Sans Pro" panose="020B0503030403020204" pitchFamily="34" charset="0"/>
              <a:cs typeface="Aptos" panose="020B0004020202020204" pitchFamily="34" charset="0"/>
            </a:endParaRPr>
          </a:p>
          <a:p>
            <a:pPr algn="ctr"/>
            <a:r>
              <a:rPr lang="en-GB" sz="2800"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rPr>
              <a:t>Wednesday 4</a:t>
            </a:r>
            <a:r>
              <a:rPr lang="en-GB" sz="2800" baseline="30000"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rPr>
              <a:t>th</a:t>
            </a:r>
            <a:r>
              <a:rPr lang="en-GB" sz="2800"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rPr>
              <a:t> June 2025</a:t>
            </a:r>
          </a:p>
        </p:txBody>
      </p:sp>
      <p:pic>
        <p:nvPicPr>
          <p:cNvPr id="32" name="Graphic 31">
            <a:extLst>
              <a:ext uri="{FF2B5EF4-FFF2-40B4-BE49-F238E27FC236}">
                <a16:creationId xmlns:a16="http://schemas.microsoft.com/office/drawing/2014/main" id="{70F13F90-945B-CBBB-413A-B63421DC7C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800" y="2209800"/>
            <a:ext cx="2438400" cy="2438400"/>
          </a:xfrm>
          <a:prstGeom prst="rect">
            <a:avLst/>
          </a:prstGeom>
        </p:spPr>
      </p:pic>
      <p:sp>
        <p:nvSpPr>
          <p:cNvPr id="2" name="TextBox 1">
            <a:extLst>
              <a:ext uri="{FF2B5EF4-FFF2-40B4-BE49-F238E27FC236}">
                <a16:creationId xmlns:a16="http://schemas.microsoft.com/office/drawing/2014/main" id="{9ACD6C2D-551E-E8E1-5BCA-B296C59A14EF}"/>
              </a:ext>
            </a:extLst>
          </p:cNvPr>
          <p:cNvSpPr txBox="1"/>
          <p:nvPr/>
        </p:nvSpPr>
        <p:spPr>
          <a:xfrm>
            <a:off x="0" y="5770743"/>
            <a:ext cx="12192000" cy="461665"/>
          </a:xfrm>
          <a:prstGeom prst="rect">
            <a:avLst/>
          </a:prstGeom>
          <a:noFill/>
        </p:spPr>
        <p:txBody>
          <a:bodyPr wrap="square">
            <a:spAutoFit/>
          </a:bodyPr>
          <a:lstStyle/>
          <a:p>
            <a:pPr algn="ctr"/>
            <a:r>
              <a:rPr lang="en-GB" sz="2400" b="1" dirty="0">
                <a:solidFill>
                  <a:srgbClr val="71768B"/>
                </a:solidFill>
                <a:latin typeface="Source Sans Pro" panose="020B0503030403020204" pitchFamily="34" charset="0"/>
                <a:ea typeface="Source Sans Pro" panose="020B0503030403020204" pitchFamily="34" charset="0"/>
              </a:rPr>
              <a:t>Nathan Cavin – Training Specialist Lead</a:t>
            </a:r>
          </a:p>
        </p:txBody>
      </p:sp>
    </p:spTree>
    <p:extLst>
      <p:ext uri="{BB962C8B-B14F-4D97-AF65-F5344CB8AC3E}">
        <p14:creationId xmlns:p14="http://schemas.microsoft.com/office/powerpoint/2010/main" val="415751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6DDA2-A5F1-B81E-136B-19391AB2780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4DDAD0-AFAB-2B71-118D-B04CA163945C}"/>
              </a:ext>
            </a:extLst>
          </p:cNvPr>
          <p:cNvSpPr txBox="1"/>
          <p:nvPr/>
        </p:nvSpPr>
        <p:spPr>
          <a:xfrm>
            <a:off x="826975" y="47623"/>
            <a:ext cx="8164185" cy="707886"/>
          </a:xfrm>
          <a:prstGeom prst="rect">
            <a:avLst/>
          </a:prstGeom>
          <a:noFill/>
        </p:spPr>
        <p:txBody>
          <a:bodyPr wrap="square" rtlCol="0">
            <a:spAutoFit/>
          </a:bodyPr>
          <a:lstStyle/>
          <a:p>
            <a:r>
              <a:rPr lang="en-GB" sz="4000" b="1" dirty="0">
                <a:solidFill>
                  <a:srgbClr val="0496CD"/>
                </a:solidFill>
                <a:latin typeface="Source Sans Pro"/>
                <a:ea typeface="Source Sans Pro"/>
              </a:rPr>
              <a:t>National Contracts</a:t>
            </a:r>
            <a:endParaRPr lang="en-US" sz="4000" dirty="0">
              <a:solidFill>
                <a:srgbClr val="0496CD"/>
              </a:solidFill>
              <a:latin typeface="Source Sans Pro"/>
              <a:ea typeface="Source Sans Pro"/>
            </a:endParaRPr>
          </a:p>
        </p:txBody>
      </p:sp>
      <p:pic>
        <p:nvPicPr>
          <p:cNvPr id="7" name="Picture 6" descr="A blue and black cross logo&#10;&#10;Description automatically generated">
            <a:extLst>
              <a:ext uri="{FF2B5EF4-FFF2-40B4-BE49-F238E27FC236}">
                <a16:creationId xmlns:a16="http://schemas.microsoft.com/office/drawing/2014/main" id="{6A0DD89B-E8B3-25BA-B363-7B54A152B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8" name="TextBox 7">
            <a:extLst>
              <a:ext uri="{FF2B5EF4-FFF2-40B4-BE49-F238E27FC236}">
                <a16:creationId xmlns:a16="http://schemas.microsoft.com/office/drawing/2014/main" id="{40E7D289-0464-DD17-40B1-CAB31A8869C7}"/>
              </a:ext>
            </a:extLst>
          </p:cNvPr>
          <p:cNvSpPr txBox="1"/>
          <p:nvPr/>
        </p:nvSpPr>
        <p:spPr>
          <a:xfrm>
            <a:off x="0" y="1450588"/>
            <a:ext cx="12192000" cy="523220"/>
          </a:xfrm>
          <a:prstGeom prst="rect">
            <a:avLst/>
          </a:prstGeom>
          <a:noFill/>
        </p:spPr>
        <p:txBody>
          <a:bodyPr wrap="square" rtlCol="0">
            <a:spAutoFit/>
          </a:bodyPr>
          <a:lstStyle/>
          <a:p>
            <a:pPr algn="ctr"/>
            <a:r>
              <a:rPr lang="en-GB" sz="2800" b="1"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rPr>
              <a:t>Plan, Deliver</a:t>
            </a:r>
            <a:r>
              <a:rPr lang="en-GB" sz="2800" b="1" dirty="0">
                <a:solidFill>
                  <a:srgbClr val="71768B"/>
                </a:solidFill>
                <a:latin typeface="Source Sans Pro" panose="020B0503030403020204" pitchFamily="34" charset="0"/>
                <a:ea typeface="Source Sans Pro" panose="020B0503030403020204" pitchFamily="34" charset="0"/>
                <a:cs typeface="Aptos" panose="020B0004020202020204" pitchFamily="34" charset="0"/>
              </a:rPr>
              <a:t> and </a:t>
            </a:r>
            <a:r>
              <a:rPr lang="en-GB" sz="2800" b="1"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rPr>
              <a:t>Monitor GP Contracts </a:t>
            </a:r>
          </a:p>
        </p:txBody>
      </p:sp>
      <p:sp>
        <p:nvSpPr>
          <p:cNvPr id="20" name="TextBox 19">
            <a:extLst>
              <a:ext uri="{FF2B5EF4-FFF2-40B4-BE49-F238E27FC236}">
                <a16:creationId xmlns:a16="http://schemas.microsoft.com/office/drawing/2014/main" id="{8B65DC3A-76B9-8BD0-3D7B-41D68B42AF51}"/>
              </a:ext>
            </a:extLst>
          </p:cNvPr>
          <p:cNvSpPr txBox="1"/>
          <p:nvPr/>
        </p:nvSpPr>
        <p:spPr>
          <a:xfrm>
            <a:off x="0" y="4037395"/>
            <a:ext cx="12192000" cy="2800767"/>
          </a:xfrm>
          <a:prstGeom prst="rect">
            <a:avLst/>
          </a:prstGeom>
          <a:noFill/>
        </p:spPr>
        <p:txBody>
          <a:bodyPr wrap="square" rtlCol="0">
            <a:spAutoFit/>
          </a:bodyPr>
          <a:lstStyle/>
          <a:p>
            <a:pPr algn="ctr"/>
            <a:r>
              <a:rPr lang="en-GB" sz="3200" b="1" dirty="0">
                <a:solidFill>
                  <a:srgbClr val="676C82"/>
                </a:solidFill>
                <a:latin typeface="Source Sans Pro" panose="020B0503030403020204" pitchFamily="34" charset="0"/>
                <a:ea typeface="Source Sans Pro" panose="020B0503030403020204" pitchFamily="34" charset="0"/>
              </a:rPr>
              <a:t>Ardens Clinical</a:t>
            </a:r>
          </a:p>
          <a:p>
            <a:pPr algn="ctr"/>
            <a:r>
              <a:rPr lang="en-GB" sz="2800" b="1" dirty="0">
                <a:solidFill>
                  <a:srgbClr val="0496CD"/>
                </a:solidFill>
                <a:latin typeface="Source Sans Pro" panose="020B0503030403020204" pitchFamily="34" charset="0"/>
                <a:ea typeface="Source Sans Pro" panose="020B0503030403020204" pitchFamily="34" charset="0"/>
              </a:rPr>
              <a:t>Ardens SystmOne &amp; Ardens EMIS</a:t>
            </a:r>
          </a:p>
          <a:p>
            <a:pPr algn="ctr"/>
            <a:r>
              <a:rPr lang="en-GB" sz="2800" dirty="0">
                <a:solidFill>
                  <a:srgbClr val="0496CD"/>
                </a:solidFill>
                <a:latin typeface="Source Sans Pro" panose="020B0503030403020204" pitchFamily="34" charset="0"/>
                <a:ea typeface="Source Sans Pro" panose="020B0503030403020204" pitchFamily="34" charset="0"/>
              </a:rPr>
              <a:t>Templates &amp; Reports</a:t>
            </a:r>
          </a:p>
          <a:p>
            <a:pPr algn="ctr"/>
            <a:endParaRPr lang="en-GB" sz="2800" dirty="0">
              <a:solidFill>
                <a:srgbClr val="0496CD"/>
              </a:solidFill>
              <a:latin typeface="Source Sans Pro" panose="020B0503030403020204" pitchFamily="34" charset="0"/>
              <a:ea typeface="Source Sans Pro" panose="020B0503030403020204" pitchFamily="34" charset="0"/>
            </a:endParaRPr>
          </a:p>
          <a:p>
            <a:pPr algn="ctr"/>
            <a:r>
              <a:rPr lang="en-GB" sz="3200" b="1" dirty="0">
                <a:solidFill>
                  <a:srgbClr val="676C82"/>
                </a:solidFill>
                <a:latin typeface="Source Sans Pro" panose="020B0503030403020204" pitchFamily="34" charset="0"/>
                <a:ea typeface="Source Sans Pro" panose="020B0503030403020204" pitchFamily="34" charset="0"/>
              </a:rPr>
              <a:t>Ardens Manager</a:t>
            </a:r>
          </a:p>
          <a:p>
            <a:pPr algn="ctr"/>
            <a:r>
              <a:rPr lang="en-GB" sz="2800" dirty="0">
                <a:solidFill>
                  <a:srgbClr val="0496CD"/>
                </a:solidFill>
                <a:latin typeface="Source Sans Pro" panose="020B0503030403020204" pitchFamily="34" charset="0"/>
                <a:ea typeface="Source Sans Pro" panose="020B0503030403020204" pitchFamily="34" charset="0"/>
              </a:rPr>
              <a:t>Dashboards</a:t>
            </a:r>
            <a:endParaRPr lang="en-GB" sz="2400" dirty="0">
              <a:solidFill>
                <a:srgbClr val="0496CD"/>
              </a:solidFill>
              <a:latin typeface="Source Sans Pro" panose="020B0503030403020204" pitchFamily="34" charset="0"/>
              <a:ea typeface="Source Sans Pro" panose="020B0503030403020204" pitchFamily="34" charset="0"/>
            </a:endParaRPr>
          </a:p>
        </p:txBody>
      </p:sp>
      <p:sp>
        <p:nvSpPr>
          <p:cNvPr id="2" name="Rectangle 1">
            <a:extLst>
              <a:ext uri="{FF2B5EF4-FFF2-40B4-BE49-F238E27FC236}">
                <a16:creationId xmlns:a16="http://schemas.microsoft.com/office/drawing/2014/main" id="{CCA3C3FD-F859-8C89-EDFB-4C92CC87E2E6}"/>
              </a:ext>
            </a:extLst>
          </p:cNvPr>
          <p:cNvSpPr/>
          <p:nvPr/>
        </p:nvSpPr>
        <p:spPr>
          <a:xfrm>
            <a:off x="4699479" y="3121223"/>
            <a:ext cx="2793042"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3" name="Graphic 2">
            <a:extLst>
              <a:ext uri="{FF2B5EF4-FFF2-40B4-BE49-F238E27FC236}">
                <a16:creationId xmlns:a16="http://schemas.microsoft.com/office/drawing/2014/main" id="{42578ECA-9409-48DE-06B3-27D0C01E23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6878" y="2223843"/>
            <a:ext cx="798243" cy="798243"/>
          </a:xfrm>
          <a:prstGeom prst="rect">
            <a:avLst/>
          </a:prstGeom>
        </p:spPr>
      </p:pic>
    </p:spTree>
    <p:extLst>
      <p:ext uri="{BB962C8B-B14F-4D97-AF65-F5344CB8AC3E}">
        <p14:creationId xmlns:p14="http://schemas.microsoft.com/office/powerpoint/2010/main" val="369734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A55A8B6-2772-BA3F-5655-726AFA6B1D09}"/>
              </a:ext>
            </a:extLst>
          </p:cNvPr>
          <p:cNvSpPr txBox="1"/>
          <p:nvPr/>
        </p:nvSpPr>
        <p:spPr>
          <a:xfrm>
            <a:off x="263360" y="1107165"/>
            <a:ext cx="5906781" cy="954107"/>
          </a:xfrm>
          <a:prstGeom prst="rect">
            <a:avLst/>
          </a:prstGeom>
          <a:noFill/>
        </p:spPr>
        <p:txBody>
          <a:bodyPr wrap="square">
            <a:spAutoFit/>
          </a:bodyPr>
          <a:lstStyle/>
          <a:p>
            <a:r>
              <a:rPr lang="en-US" sz="2800" b="1" dirty="0">
                <a:solidFill>
                  <a:srgbClr val="1697D0"/>
                </a:solidFill>
                <a:latin typeface="Manrope ExtraBold" pitchFamily="2" charset="0"/>
              </a:rPr>
              <a:t>Simplify claims &amp; enhance care </a:t>
            </a:r>
            <a:r>
              <a:rPr lang="en-US" sz="2800" b="1" dirty="0">
                <a:latin typeface="Manrope ExtraBold" pitchFamily="2" charset="0"/>
              </a:rPr>
              <a:t>for your local population</a:t>
            </a:r>
            <a:endParaRPr lang="en-US" sz="2400" dirty="0">
              <a:latin typeface="Manrope ExtraBold" pitchFamily="2" charset="0"/>
            </a:endParaRPr>
          </a:p>
        </p:txBody>
      </p:sp>
      <p:sp>
        <p:nvSpPr>
          <p:cNvPr id="18" name="TextBox 17">
            <a:extLst>
              <a:ext uri="{FF2B5EF4-FFF2-40B4-BE49-F238E27FC236}">
                <a16:creationId xmlns:a16="http://schemas.microsoft.com/office/drawing/2014/main" id="{3EEBFAA3-8351-78CB-2B72-B8E9D7184CDB}"/>
              </a:ext>
            </a:extLst>
          </p:cNvPr>
          <p:cNvSpPr txBox="1"/>
          <p:nvPr/>
        </p:nvSpPr>
        <p:spPr>
          <a:xfrm>
            <a:off x="263360" y="2250745"/>
            <a:ext cx="5666931" cy="3139321"/>
          </a:xfrm>
          <a:prstGeom prst="rect">
            <a:avLst/>
          </a:prstGeom>
          <a:noFill/>
        </p:spPr>
        <p:txBody>
          <a:bodyPr wrap="square">
            <a:spAutoFit/>
          </a:bodyPr>
          <a:lstStyle/>
          <a:p>
            <a:pPr marL="285750" indent="-285750" algn="l">
              <a:buFont typeface="Wingdings" panose="05000000000000000000" pitchFamily="2" charset="2"/>
              <a:buChar char="ü"/>
            </a:pPr>
            <a:r>
              <a:rPr lang="en-GB" b="1" i="0" dirty="0">
                <a:effectLst/>
                <a:latin typeface="Manrope ExtraBold" pitchFamily="2" charset="0"/>
              </a:rPr>
              <a:t>Improved accuracy &amp; efficiency</a:t>
            </a:r>
            <a:r>
              <a:rPr lang="en-GB" i="0" dirty="0">
                <a:effectLst/>
                <a:latin typeface="Manrope" pitchFamily="2" charset="0"/>
              </a:rPr>
              <a:t> with automatic extraction &amp; reporting, removing the need for manual claims.</a:t>
            </a:r>
            <a:br>
              <a:rPr lang="en-GB" i="0" dirty="0">
                <a:effectLst/>
                <a:latin typeface="Manrope" pitchFamily="2" charset="0"/>
              </a:rPr>
            </a:br>
            <a:endParaRPr lang="en-GB" i="0" dirty="0">
              <a:effectLst/>
              <a:latin typeface="Manrope" pitchFamily="2" charset="0"/>
            </a:endParaRPr>
          </a:p>
          <a:p>
            <a:pPr marL="285750" indent="-285750" algn="l">
              <a:buFont typeface="Wingdings" panose="05000000000000000000" pitchFamily="2" charset="2"/>
              <a:buChar char="ü"/>
            </a:pPr>
            <a:r>
              <a:rPr lang="en-GB" b="1" i="0" dirty="0">
                <a:effectLst/>
                <a:latin typeface="Manrope ExtraBold" pitchFamily="2" charset="0"/>
              </a:rPr>
              <a:t>Better transparency</a:t>
            </a:r>
            <a:r>
              <a:rPr lang="en-GB" b="1" dirty="0">
                <a:latin typeface="Manrope" pitchFamily="2" charset="0"/>
              </a:rPr>
              <a:t> </a:t>
            </a:r>
            <a:r>
              <a:rPr lang="en-GB" dirty="0">
                <a:latin typeface="Manrope" pitchFamily="2" charset="0"/>
              </a:rPr>
              <a:t>with</a:t>
            </a:r>
            <a:r>
              <a:rPr lang="en-GB" i="0" dirty="0">
                <a:effectLst/>
                <a:latin typeface="Manrope" pitchFamily="2" charset="0"/>
              </a:rPr>
              <a:t> embedded business rules and code-lists in a clear format that are easy to understand.</a:t>
            </a:r>
            <a:br>
              <a:rPr lang="en-GB" i="0" dirty="0">
                <a:effectLst/>
                <a:latin typeface="Manrope" pitchFamily="2" charset="0"/>
              </a:rPr>
            </a:br>
            <a:endParaRPr lang="en-GB" i="0" dirty="0">
              <a:effectLst/>
              <a:latin typeface="Manrope ExtraBold" pitchFamily="2" charset="0"/>
            </a:endParaRPr>
          </a:p>
          <a:p>
            <a:pPr marL="285750" indent="-285750">
              <a:buFont typeface="Wingdings" panose="05000000000000000000" pitchFamily="2" charset="2"/>
              <a:buChar char="ü"/>
            </a:pPr>
            <a:r>
              <a:rPr lang="en-GB" b="1" i="0" dirty="0">
                <a:effectLst/>
                <a:latin typeface="Manrope ExtraBold" pitchFamily="2" charset="0"/>
              </a:rPr>
              <a:t>Enhanced outcomes</a:t>
            </a:r>
            <a:r>
              <a:rPr lang="en-GB" b="1" dirty="0">
                <a:latin typeface="Manrope" pitchFamily="2" charset="0"/>
              </a:rPr>
              <a:t> </a:t>
            </a:r>
            <a:r>
              <a:rPr lang="en-GB" dirty="0">
                <a:latin typeface="Manrope" pitchFamily="2" charset="0"/>
              </a:rPr>
              <a:t>through</a:t>
            </a:r>
            <a:r>
              <a:rPr lang="en-GB" i="0" dirty="0">
                <a:effectLst/>
                <a:latin typeface="Manrope" pitchFamily="2" charset="0"/>
              </a:rPr>
              <a:t> using resources designed to address the unique challenges of your local population. </a:t>
            </a:r>
          </a:p>
        </p:txBody>
      </p:sp>
      <p:pic>
        <p:nvPicPr>
          <p:cNvPr id="32" name="Picture 31" descr="A computer screen with a screen showing a graph&#10;&#10;Description automatically generated">
            <a:extLst>
              <a:ext uri="{FF2B5EF4-FFF2-40B4-BE49-F238E27FC236}">
                <a16:creationId xmlns:a16="http://schemas.microsoft.com/office/drawing/2014/main" id="{EA2F765A-C837-2261-EB78-1B648BAA1E1E}"/>
              </a:ext>
            </a:extLst>
          </p:cNvPr>
          <p:cNvPicPr>
            <a:picLocks noChangeAspect="1"/>
          </p:cNvPicPr>
          <p:nvPr/>
        </p:nvPicPr>
        <p:blipFill>
          <a:blip r:embed="rId3">
            <a:extLst>
              <a:ext uri="{28A0092B-C50C-407E-A947-70E740481C1C}">
                <a14:useLocalDpi xmlns:a14="http://schemas.microsoft.com/office/drawing/2010/main" val="0"/>
              </a:ext>
            </a:extLst>
          </a:blip>
          <a:srcRect l="7978" t="11719" r="4751" b="9793"/>
          <a:stretch/>
        </p:blipFill>
        <p:spPr>
          <a:xfrm rot="5400000">
            <a:off x="6756635" y="703112"/>
            <a:ext cx="4856177" cy="6177447"/>
          </a:xfrm>
          <a:prstGeom prst="rect">
            <a:avLst/>
          </a:prstGeom>
        </p:spPr>
      </p:pic>
      <p:pic>
        <p:nvPicPr>
          <p:cNvPr id="35" name="Picture 34" descr="A black background with orange and grey letters&#10;&#10;Description automatically generated">
            <a:extLst>
              <a:ext uri="{FF2B5EF4-FFF2-40B4-BE49-F238E27FC236}">
                <a16:creationId xmlns:a16="http://schemas.microsoft.com/office/drawing/2014/main" id="{C321011A-A563-FEC6-CDD3-379187B8B512}"/>
              </a:ext>
            </a:extLst>
          </p:cNvPr>
          <p:cNvPicPr>
            <a:picLocks noChangeAspect="1"/>
          </p:cNvPicPr>
          <p:nvPr/>
        </p:nvPicPr>
        <p:blipFill>
          <a:blip r:embed="rId4">
            <a:extLst>
              <a:ext uri="{28A0092B-C50C-407E-A947-70E740481C1C}">
                <a14:useLocalDpi xmlns:a14="http://schemas.microsoft.com/office/drawing/2010/main" val="0"/>
              </a:ext>
            </a:extLst>
          </a:blip>
          <a:srcRect l="11308" t="43436"/>
          <a:stretch/>
        </p:blipFill>
        <p:spPr>
          <a:xfrm>
            <a:off x="7830964" y="5039664"/>
            <a:ext cx="3182554" cy="420945"/>
          </a:xfrm>
          <a:prstGeom prst="rect">
            <a:avLst/>
          </a:prstGeom>
        </p:spPr>
      </p:pic>
      <p:pic>
        <p:nvPicPr>
          <p:cNvPr id="36" name="Picture 35">
            <a:extLst>
              <a:ext uri="{FF2B5EF4-FFF2-40B4-BE49-F238E27FC236}">
                <a16:creationId xmlns:a16="http://schemas.microsoft.com/office/drawing/2014/main" id="{8F42790A-3604-88F0-4076-5811D8C372F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65" r="11382">
                        <a14:foregroundMark x1="6000" y1="28455" x2="6000" y2="28455"/>
                      </a14:backgroundRemoval>
                    </a14:imgEffect>
                  </a14:imgLayer>
                </a14:imgProps>
              </a:ext>
            </a:extLst>
          </a:blip>
          <a:srcRect r="87353"/>
          <a:stretch/>
        </p:blipFill>
        <p:spPr>
          <a:xfrm>
            <a:off x="7195080" y="4924784"/>
            <a:ext cx="470175" cy="609690"/>
          </a:xfrm>
          <a:prstGeom prst="rect">
            <a:avLst/>
          </a:prstGeom>
        </p:spPr>
      </p:pic>
      <p:grpSp>
        <p:nvGrpSpPr>
          <p:cNvPr id="2" name="Group 1">
            <a:extLst>
              <a:ext uri="{FF2B5EF4-FFF2-40B4-BE49-F238E27FC236}">
                <a16:creationId xmlns:a16="http://schemas.microsoft.com/office/drawing/2014/main" id="{B32D2644-64EA-FC88-FD82-407763E62D5D}"/>
              </a:ext>
            </a:extLst>
          </p:cNvPr>
          <p:cNvGrpSpPr/>
          <p:nvPr/>
        </p:nvGrpSpPr>
        <p:grpSpPr>
          <a:xfrm>
            <a:off x="3737283" y="6097439"/>
            <a:ext cx="3927972" cy="743984"/>
            <a:chOff x="2968508" y="2298799"/>
            <a:chExt cx="3927972" cy="743984"/>
          </a:xfrm>
        </p:grpSpPr>
        <p:grpSp>
          <p:nvGrpSpPr>
            <p:cNvPr id="3" name="Group 2">
              <a:extLst>
                <a:ext uri="{FF2B5EF4-FFF2-40B4-BE49-F238E27FC236}">
                  <a16:creationId xmlns:a16="http://schemas.microsoft.com/office/drawing/2014/main" id="{7E24B967-9D83-AE05-E563-1C0A7C65E639}"/>
                </a:ext>
              </a:extLst>
            </p:cNvPr>
            <p:cNvGrpSpPr/>
            <p:nvPr/>
          </p:nvGrpSpPr>
          <p:grpSpPr>
            <a:xfrm>
              <a:off x="2968508" y="2298800"/>
              <a:ext cx="1763816" cy="743983"/>
              <a:chOff x="3506665" y="1927136"/>
              <a:chExt cx="1763816" cy="743983"/>
            </a:xfrm>
          </p:grpSpPr>
          <p:sp>
            <p:nvSpPr>
              <p:cNvPr id="6" name="Rectangle 5">
                <a:extLst>
                  <a:ext uri="{FF2B5EF4-FFF2-40B4-BE49-F238E27FC236}">
                    <a16:creationId xmlns:a16="http://schemas.microsoft.com/office/drawing/2014/main" id="{1F4F20C2-8E59-08B9-8EDF-025A43470FBB}"/>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7" name="Graphic 6" descr="Signature outline">
                <a:extLst>
                  <a:ext uri="{FF2B5EF4-FFF2-40B4-BE49-F238E27FC236}">
                    <a16:creationId xmlns:a16="http://schemas.microsoft.com/office/drawing/2014/main" id="{F61BE834-4B4C-5661-E088-352FC43112B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157488" y="1927136"/>
                <a:ext cx="432000" cy="432000"/>
              </a:xfrm>
              <a:prstGeom prst="rect">
                <a:avLst/>
              </a:prstGeom>
            </p:spPr>
          </p:pic>
        </p:grpSp>
        <p:sp>
          <p:nvSpPr>
            <p:cNvPr id="4" name="Rectangle 3">
              <a:extLst>
                <a:ext uri="{FF2B5EF4-FFF2-40B4-BE49-F238E27FC236}">
                  <a16:creationId xmlns:a16="http://schemas.microsoft.com/office/drawing/2014/main" id="{20189EC3-DB0B-A77E-B6FD-67C46DA8A558}"/>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5" name="Graphic 4">
              <a:extLst>
                <a:ext uri="{FF2B5EF4-FFF2-40B4-BE49-F238E27FC236}">
                  <a16:creationId xmlns:a16="http://schemas.microsoft.com/office/drawing/2014/main" id="{5D231161-2481-6022-E6E5-E9EC87904C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9999" y="2298799"/>
              <a:ext cx="432001" cy="432001"/>
            </a:xfrm>
            <a:prstGeom prst="rect">
              <a:avLst/>
            </a:prstGeom>
          </p:spPr>
        </p:pic>
      </p:grpSp>
      <p:sp>
        <p:nvSpPr>
          <p:cNvPr id="8" name="TextBox 7">
            <a:extLst>
              <a:ext uri="{FF2B5EF4-FFF2-40B4-BE49-F238E27FC236}">
                <a16:creationId xmlns:a16="http://schemas.microsoft.com/office/drawing/2014/main" id="{D9251EAA-2B19-1FC1-F086-EE3948C51CD6}"/>
              </a:ext>
            </a:extLst>
          </p:cNvPr>
          <p:cNvSpPr txBox="1"/>
          <p:nvPr/>
        </p:nvSpPr>
        <p:spPr>
          <a:xfrm>
            <a:off x="826975" y="47623"/>
            <a:ext cx="11257967" cy="707886"/>
          </a:xfrm>
          <a:prstGeom prst="rect">
            <a:avLst/>
          </a:prstGeom>
          <a:noFill/>
        </p:spPr>
        <p:txBody>
          <a:bodyPr wrap="square" rtlCol="0">
            <a:spAutoFit/>
          </a:bodyPr>
          <a:lstStyle/>
          <a:p>
            <a:r>
              <a:rPr lang="en-GB" sz="4000" b="1" dirty="0">
                <a:solidFill>
                  <a:srgbClr val="0496CD"/>
                </a:solidFill>
                <a:latin typeface="Source Sans Pro"/>
                <a:ea typeface="Source Sans Pro"/>
              </a:rPr>
              <a:t>LCS Essentials </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66146347-169B-3391-5C37-6639382EBC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Tree>
    <p:extLst>
      <p:ext uri="{BB962C8B-B14F-4D97-AF65-F5344CB8AC3E}">
        <p14:creationId xmlns:p14="http://schemas.microsoft.com/office/powerpoint/2010/main" val="986354684"/>
      </p:ext>
    </p:extLst>
  </p:cSld>
  <p:clrMapOvr>
    <a:masterClrMapping/>
  </p:clrMapOvr>
  <mc:AlternateContent xmlns:mc="http://schemas.openxmlformats.org/markup-compatibility/2006" xmlns:p14="http://schemas.microsoft.com/office/powerpoint/2010/main">
    <mc:Choice Requires="p14">
      <p:transition spd="slow" p14:dur="2000" advTm="15531"/>
    </mc:Choice>
    <mc:Fallback xmlns="">
      <p:transition spd="slow" advTm="155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3F1375-A59D-79AB-6697-531ACB4BE138}"/>
              </a:ext>
            </a:extLst>
          </p:cNvPr>
          <p:cNvSpPr txBox="1"/>
          <p:nvPr/>
        </p:nvSpPr>
        <p:spPr>
          <a:xfrm>
            <a:off x="258669" y="1110626"/>
            <a:ext cx="6689890" cy="954107"/>
          </a:xfrm>
          <a:prstGeom prst="rect">
            <a:avLst/>
          </a:prstGeom>
          <a:noFill/>
        </p:spPr>
        <p:txBody>
          <a:bodyPr wrap="square">
            <a:spAutoFit/>
          </a:bodyPr>
          <a:lstStyle/>
          <a:p>
            <a:r>
              <a:rPr lang="en-US" sz="2800" b="1" dirty="0">
                <a:latin typeface="Manrope ExtraBold" pitchFamily="2" charset="0"/>
              </a:rPr>
              <a:t>Key functionality on Ardens Manager now included in Ardens Plus or Pro</a:t>
            </a:r>
            <a:endParaRPr lang="en-US" sz="2400" dirty="0">
              <a:latin typeface="Manrope ExtraBold" pitchFamily="2" charset="0"/>
            </a:endParaRPr>
          </a:p>
        </p:txBody>
      </p:sp>
      <p:grpSp>
        <p:nvGrpSpPr>
          <p:cNvPr id="41" name="Group 40">
            <a:extLst>
              <a:ext uri="{FF2B5EF4-FFF2-40B4-BE49-F238E27FC236}">
                <a16:creationId xmlns:a16="http://schemas.microsoft.com/office/drawing/2014/main" id="{6A17B381-FB4F-69CE-BA1B-0E79BBBFAA4A}"/>
              </a:ext>
            </a:extLst>
          </p:cNvPr>
          <p:cNvGrpSpPr/>
          <p:nvPr/>
        </p:nvGrpSpPr>
        <p:grpSpPr>
          <a:xfrm>
            <a:off x="2276058" y="4042771"/>
            <a:ext cx="1846737" cy="1338174"/>
            <a:chOff x="9621134" y="875401"/>
            <a:chExt cx="1846737" cy="1338174"/>
          </a:xfrm>
        </p:grpSpPr>
        <p:sp>
          <p:nvSpPr>
            <p:cNvPr id="6" name="TextBox 5">
              <a:extLst>
                <a:ext uri="{FF2B5EF4-FFF2-40B4-BE49-F238E27FC236}">
                  <a16:creationId xmlns:a16="http://schemas.microsoft.com/office/drawing/2014/main" id="{989525E6-8398-EF8B-A4B0-A97A3C9562DB}"/>
                </a:ext>
              </a:extLst>
            </p:cNvPr>
            <p:cNvSpPr txBox="1"/>
            <p:nvPr/>
          </p:nvSpPr>
          <p:spPr>
            <a:xfrm>
              <a:off x="9621134" y="1628800"/>
              <a:ext cx="1846737" cy="584775"/>
            </a:xfrm>
            <a:prstGeom prst="rect">
              <a:avLst/>
            </a:prstGeom>
            <a:noFill/>
          </p:spPr>
          <p:txBody>
            <a:bodyPr wrap="square">
              <a:spAutoFit/>
            </a:bodyPr>
            <a:lstStyle/>
            <a:p>
              <a:r>
                <a:rPr lang="en-US" sz="1600" b="1" dirty="0">
                  <a:latin typeface="Manrope ExtraBold" pitchFamily="2" charset="0"/>
                </a:rPr>
                <a:t>Rules &amp; </a:t>
              </a:r>
              <a:br>
                <a:rPr lang="en-US" sz="1600" b="1" dirty="0">
                  <a:latin typeface="Manrope ExtraBold" pitchFamily="2" charset="0"/>
                </a:rPr>
              </a:br>
              <a:r>
                <a:rPr lang="en-US" sz="1600" b="1" dirty="0">
                  <a:latin typeface="Manrope ExtraBold" pitchFamily="2" charset="0"/>
                </a:rPr>
                <a:t>code-sets</a:t>
              </a:r>
            </a:p>
          </p:txBody>
        </p:sp>
        <p:pic>
          <p:nvPicPr>
            <p:cNvPr id="29" name="Graphic 28">
              <a:extLst>
                <a:ext uri="{FF2B5EF4-FFF2-40B4-BE49-F238E27FC236}">
                  <a16:creationId xmlns:a16="http://schemas.microsoft.com/office/drawing/2014/main" id="{78C8812B-D589-BF04-4AF9-0B33F8D516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04918" y="875401"/>
              <a:ext cx="640186" cy="640186"/>
            </a:xfrm>
            <a:prstGeom prst="rect">
              <a:avLst/>
            </a:prstGeom>
          </p:spPr>
        </p:pic>
      </p:grpSp>
      <p:grpSp>
        <p:nvGrpSpPr>
          <p:cNvPr id="40" name="Group 39">
            <a:extLst>
              <a:ext uri="{FF2B5EF4-FFF2-40B4-BE49-F238E27FC236}">
                <a16:creationId xmlns:a16="http://schemas.microsoft.com/office/drawing/2014/main" id="{5C5154E1-42AC-2FBF-0E50-68ED78ACD60E}"/>
              </a:ext>
            </a:extLst>
          </p:cNvPr>
          <p:cNvGrpSpPr/>
          <p:nvPr/>
        </p:nvGrpSpPr>
        <p:grpSpPr>
          <a:xfrm>
            <a:off x="390893" y="2166829"/>
            <a:ext cx="1693472" cy="1389381"/>
            <a:chOff x="7285730" y="824194"/>
            <a:chExt cx="1693472" cy="1389381"/>
          </a:xfrm>
        </p:grpSpPr>
        <p:sp>
          <p:nvSpPr>
            <p:cNvPr id="24" name="TextBox 23">
              <a:extLst>
                <a:ext uri="{FF2B5EF4-FFF2-40B4-BE49-F238E27FC236}">
                  <a16:creationId xmlns:a16="http://schemas.microsoft.com/office/drawing/2014/main" id="{E8627A24-9602-C275-E887-5768EFA3FEED}"/>
                </a:ext>
              </a:extLst>
            </p:cNvPr>
            <p:cNvSpPr txBox="1"/>
            <p:nvPr/>
          </p:nvSpPr>
          <p:spPr>
            <a:xfrm>
              <a:off x="7285730" y="1628800"/>
              <a:ext cx="1693472" cy="584775"/>
            </a:xfrm>
            <a:prstGeom prst="rect">
              <a:avLst/>
            </a:prstGeom>
            <a:noFill/>
          </p:spPr>
          <p:txBody>
            <a:bodyPr wrap="square">
              <a:spAutoFit/>
            </a:bodyPr>
            <a:lstStyle/>
            <a:p>
              <a:r>
                <a:rPr lang="en-US" sz="1600" b="1" dirty="0">
                  <a:latin typeface="Manrope ExtraBold" pitchFamily="2" charset="0"/>
                </a:rPr>
                <a:t>Automatic daily reporting</a:t>
              </a:r>
            </a:p>
          </p:txBody>
        </p:sp>
        <p:pic>
          <p:nvPicPr>
            <p:cNvPr id="30" name="Graphic 29">
              <a:extLst>
                <a:ext uri="{FF2B5EF4-FFF2-40B4-BE49-F238E27FC236}">
                  <a16:creationId xmlns:a16="http://schemas.microsoft.com/office/drawing/2014/main" id="{F5BCF61C-AC37-46FE-4E7B-8F9131A9B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2138" y="824194"/>
              <a:ext cx="671800" cy="671800"/>
            </a:xfrm>
            <a:prstGeom prst="rect">
              <a:avLst/>
            </a:prstGeom>
          </p:spPr>
        </p:pic>
      </p:grpSp>
      <p:grpSp>
        <p:nvGrpSpPr>
          <p:cNvPr id="42" name="Group 41">
            <a:extLst>
              <a:ext uri="{FF2B5EF4-FFF2-40B4-BE49-F238E27FC236}">
                <a16:creationId xmlns:a16="http://schemas.microsoft.com/office/drawing/2014/main" id="{18898D84-6551-DA59-FC12-A65ABA8A7C5E}"/>
              </a:ext>
            </a:extLst>
          </p:cNvPr>
          <p:cNvGrpSpPr/>
          <p:nvPr/>
        </p:nvGrpSpPr>
        <p:grpSpPr>
          <a:xfrm>
            <a:off x="2276057" y="2240721"/>
            <a:ext cx="2112049" cy="1315489"/>
            <a:chOff x="7320135" y="2932187"/>
            <a:chExt cx="2112049" cy="1315489"/>
          </a:xfrm>
        </p:grpSpPr>
        <p:sp>
          <p:nvSpPr>
            <p:cNvPr id="25" name="TextBox 24">
              <a:extLst>
                <a:ext uri="{FF2B5EF4-FFF2-40B4-BE49-F238E27FC236}">
                  <a16:creationId xmlns:a16="http://schemas.microsoft.com/office/drawing/2014/main" id="{AE5F5C7C-F82C-DEBE-32AA-7D145F7D3691}"/>
                </a:ext>
              </a:extLst>
            </p:cNvPr>
            <p:cNvSpPr txBox="1"/>
            <p:nvPr/>
          </p:nvSpPr>
          <p:spPr>
            <a:xfrm>
              <a:off x="7320135" y="3662901"/>
              <a:ext cx="2112049" cy="584775"/>
            </a:xfrm>
            <a:prstGeom prst="rect">
              <a:avLst/>
            </a:prstGeom>
            <a:noFill/>
          </p:spPr>
          <p:txBody>
            <a:bodyPr wrap="square">
              <a:spAutoFit/>
            </a:bodyPr>
            <a:lstStyle/>
            <a:p>
              <a:r>
                <a:rPr lang="en-US" sz="1600" b="1" dirty="0">
                  <a:latin typeface="Manrope ExtraBold" pitchFamily="2" charset="0"/>
                </a:rPr>
                <a:t>Practice, PCN &amp; ICB benchmarking</a:t>
              </a:r>
            </a:p>
          </p:txBody>
        </p:sp>
        <p:pic>
          <p:nvPicPr>
            <p:cNvPr id="35" name="Graphic 34">
              <a:extLst>
                <a:ext uri="{FF2B5EF4-FFF2-40B4-BE49-F238E27FC236}">
                  <a16:creationId xmlns:a16="http://schemas.microsoft.com/office/drawing/2014/main" id="{FD1ED313-1D5A-B7D6-0EDC-CB649917CC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47073" y="2932187"/>
              <a:ext cx="622195" cy="622195"/>
            </a:xfrm>
            <a:prstGeom prst="rect">
              <a:avLst/>
            </a:prstGeom>
          </p:spPr>
        </p:pic>
      </p:grpSp>
      <p:grpSp>
        <p:nvGrpSpPr>
          <p:cNvPr id="43" name="Group 42">
            <a:extLst>
              <a:ext uri="{FF2B5EF4-FFF2-40B4-BE49-F238E27FC236}">
                <a16:creationId xmlns:a16="http://schemas.microsoft.com/office/drawing/2014/main" id="{2D9402BC-0808-62B8-6AF2-64AFFF6E0516}"/>
              </a:ext>
            </a:extLst>
          </p:cNvPr>
          <p:cNvGrpSpPr/>
          <p:nvPr/>
        </p:nvGrpSpPr>
        <p:grpSpPr>
          <a:xfrm>
            <a:off x="386202" y="3974577"/>
            <a:ext cx="1457488" cy="1436777"/>
            <a:chOff x="9612103" y="2832467"/>
            <a:chExt cx="1457488" cy="1436777"/>
          </a:xfrm>
        </p:grpSpPr>
        <p:sp>
          <p:nvSpPr>
            <p:cNvPr id="26" name="TextBox 25">
              <a:extLst>
                <a:ext uri="{FF2B5EF4-FFF2-40B4-BE49-F238E27FC236}">
                  <a16:creationId xmlns:a16="http://schemas.microsoft.com/office/drawing/2014/main" id="{872C94C5-5C86-3CD3-BC1E-49C09D7076A3}"/>
                </a:ext>
              </a:extLst>
            </p:cNvPr>
            <p:cNvSpPr txBox="1"/>
            <p:nvPr/>
          </p:nvSpPr>
          <p:spPr>
            <a:xfrm>
              <a:off x="9612103" y="3684469"/>
              <a:ext cx="1457488" cy="584775"/>
            </a:xfrm>
            <a:prstGeom prst="rect">
              <a:avLst/>
            </a:prstGeom>
            <a:noFill/>
          </p:spPr>
          <p:txBody>
            <a:bodyPr wrap="square">
              <a:spAutoFit/>
            </a:bodyPr>
            <a:lstStyle/>
            <a:p>
              <a:r>
                <a:rPr lang="en-US" sz="1600" b="1" dirty="0">
                  <a:latin typeface="Manrope ExtraBold" pitchFamily="2" charset="0"/>
                </a:rPr>
                <a:t>Trends &amp; </a:t>
              </a:r>
            </a:p>
            <a:p>
              <a:r>
                <a:rPr lang="en-US" sz="1600" b="1" dirty="0">
                  <a:latin typeface="Manrope ExtraBold" pitchFamily="2" charset="0"/>
                </a:rPr>
                <a:t>targets</a:t>
              </a:r>
            </a:p>
          </p:txBody>
        </p:sp>
        <p:pic>
          <p:nvPicPr>
            <p:cNvPr id="36" name="Graphic 35">
              <a:extLst>
                <a:ext uri="{FF2B5EF4-FFF2-40B4-BE49-F238E27FC236}">
                  <a16:creationId xmlns:a16="http://schemas.microsoft.com/office/drawing/2014/main" id="{EEECA074-9EB2-74A3-8FE2-46BDA21FBC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94261" y="2832467"/>
              <a:ext cx="685800" cy="685800"/>
            </a:xfrm>
            <a:prstGeom prst="rect">
              <a:avLst/>
            </a:prstGeom>
          </p:spPr>
        </p:pic>
      </p:grpSp>
      <p:pic>
        <p:nvPicPr>
          <p:cNvPr id="2" name="Picture 1" descr="A computer screen with a screen showing a graph&#10;&#10;Description automatically generated">
            <a:extLst>
              <a:ext uri="{FF2B5EF4-FFF2-40B4-BE49-F238E27FC236}">
                <a16:creationId xmlns:a16="http://schemas.microsoft.com/office/drawing/2014/main" id="{179E00D6-8E0A-FC5B-E29D-49141DEF379C}"/>
              </a:ext>
            </a:extLst>
          </p:cNvPr>
          <p:cNvPicPr>
            <a:picLocks noChangeAspect="1"/>
          </p:cNvPicPr>
          <p:nvPr/>
        </p:nvPicPr>
        <p:blipFill>
          <a:blip r:embed="rId10">
            <a:extLst>
              <a:ext uri="{28A0092B-C50C-407E-A947-70E740481C1C}">
                <a14:useLocalDpi xmlns:a14="http://schemas.microsoft.com/office/drawing/2010/main" val="0"/>
              </a:ext>
            </a:extLst>
          </a:blip>
          <a:srcRect l="7978" t="11719" r="4751" b="9793"/>
          <a:stretch/>
        </p:blipFill>
        <p:spPr>
          <a:xfrm rot="5400000">
            <a:off x="6708584" y="1134706"/>
            <a:ext cx="4856177" cy="6177447"/>
          </a:xfrm>
          <a:prstGeom prst="rect">
            <a:avLst/>
          </a:prstGeom>
        </p:spPr>
      </p:pic>
      <p:grpSp>
        <p:nvGrpSpPr>
          <p:cNvPr id="14" name="Group 13">
            <a:extLst>
              <a:ext uri="{FF2B5EF4-FFF2-40B4-BE49-F238E27FC236}">
                <a16:creationId xmlns:a16="http://schemas.microsoft.com/office/drawing/2014/main" id="{2C91E200-9B2E-0658-9EE6-2E5CBC9629AA}"/>
              </a:ext>
            </a:extLst>
          </p:cNvPr>
          <p:cNvGrpSpPr/>
          <p:nvPr/>
        </p:nvGrpSpPr>
        <p:grpSpPr>
          <a:xfrm>
            <a:off x="4063434" y="3969615"/>
            <a:ext cx="1759749" cy="1365128"/>
            <a:chOff x="9868192" y="4797152"/>
            <a:chExt cx="1759749" cy="1365128"/>
          </a:xfrm>
        </p:grpSpPr>
        <p:sp>
          <p:nvSpPr>
            <p:cNvPr id="15" name="TextBox 14">
              <a:extLst>
                <a:ext uri="{FF2B5EF4-FFF2-40B4-BE49-F238E27FC236}">
                  <a16:creationId xmlns:a16="http://schemas.microsoft.com/office/drawing/2014/main" id="{73ABE2C0-BBC9-D3DE-D79F-6CAFB5F1F432}"/>
                </a:ext>
              </a:extLst>
            </p:cNvPr>
            <p:cNvSpPr txBox="1"/>
            <p:nvPr/>
          </p:nvSpPr>
          <p:spPr>
            <a:xfrm>
              <a:off x="9868192" y="5577505"/>
              <a:ext cx="1352620" cy="584775"/>
            </a:xfrm>
            <a:prstGeom prst="rect">
              <a:avLst/>
            </a:prstGeom>
            <a:noFill/>
          </p:spPr>
          <p:txBody>
            <a:bodyPr wrap="square">
              <a:spAutoFit/>
            </a:bodyPr>
            <a:lstStyle/>
            <a:p>
              <a:r>
                <a:rPr lang="en-US" sz="1600" b="1" dirty="0">
                  <a:latin typeface="Manrope ExtraBold" pitchFamily="2" charset="0"/>
                </a:rPr>
                <a:t>Patient data</a:t>
              </a:r>
            </a:p>
          </p:txBody>
        </p:sp>
        <p:pic>
          <p:nvPicPr>
            <p:cNvPr id="16" name="Graphic 15">
              <a:extLst>
                <a:ext uri="{FF2B5EF4-FFF2-40B4-BE49-F238E27FC236}">
                  <a16:creationId xmlns:a16="http://schemas.microsoft.com/office/drawing/2014/main" id="{E27AD44F-13F4-03FE-53F5-24E151FCD3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98171" y="4797152"/>
              <a:ext cx="646331" cy="646331"/>
            </a:xfrm>
            <a:prstGeom prst="rect">
              <a:avLst/>
            </a:prstGeom>
          </p:spPr>
        </p:pic>
        <p:sp>
          <p:nvSpPr>
            <p:cNvPr id="17" name="Rectangle: Rounded Corners 16">
              <a:extLst>
                <a:ext uri="{FF2B5EF4-FFF2-40B4-BE49-F238E27FC236}">
                  <a16:creationId xmlns:a16="http://schemas.microsoft.com/office/drawing/2014/main" id="{A60C880A-DE15-9DA1-947E-62740EAC8F3D}"/>
                </a:ext>
              </a:extLst>
            </p:cNvPr>
            <p:cNvSpPr/>
            <p:nvPr/>
          </p:nvSpPr>
          <p:spPr>
            <a:xfrm>
              <a:off x="10835853" y="5689876"/>
              <a:ext cx="792088" cy="421588"/>
            </a:xfrm>
            <a:prstGeom prst="roundRect">
              <a:avLst/>
            </a:prstGeom>
            <a:solidFill>
              <a:srgbClr val="1697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anrope ExtraBold" pitchFamily="2" charset="0"/>
                </a:rPr>
                <a:t>NEW</a:t>
              </a:r>
            </a:p>
          </p:txBody>
        </p:sp>
      </p:grpSp>
      <p:pic>
        <p:nvPicPr>
          <p:cNvPr id="18" name="Picture 17" descr="A black background with orange and grey letters&#10;&#10;Description automatically generated">
            <a:extLst>
              <a:ext uri="{FF2B5EF4-FFF2-40B4-BE49-F238E27FC236}">
                <a16:creationId xmlns:a16="http://schemas.microsoft.com/office/drawing/2014/main" id="{95CF5C7A-1FA4-FCB4-6E27-0E11DFD06416}"/>
              </a:ext>
            </a:extLst>
          </p:cNvPr>
          <p:cNvPicPr>
            <a:picLocks noChangeAspect="1"/>
          </p:cNvPicPr>
          <p:nvPr/>
        </p:nvPicPr>
        <p:blipFill>
          <a:blip r:embed="rId13">
            <a:extLst>
              <a:ext uri="{28A0092B-C50C-407E-A947-70E740481C1C}">
                <a14:useLocalDpi xmlns:a14="http://schemas.microsoft.com/office/drawing/2010/main" val="0"/>
              </a:ext>
            </a:extLst>
          </a:blip>
          <a:srcRect l="11308" t="43436"/>
          <a:stretch/>
        </p:blipFill>
        <p:spPr>
          <a:xfrm>
            <a:off x="7788361" y="5523726"/>
            <a:ext cx="3182554" cy="420945"/>
          </a:xfrm>
          <a:prstGeom prst="rect">
            <a:avLst/>
          </a:prstGeom>
        </p:spPr>
      </p:pic>
      <p:pic>
        <p:nvPicPr>
          <p:cNvPr id="19" name="Picture 18">
            <a:extLst>
              <a:ext uri="{FF2B5EF4-FFF2-40B4-BE49-F238E27FC236}">
                <a16:creationId xmlns:a16="http://schemas.microsoft.com/office/drawing/2014/main" id="{EE0DF350-1395-DDC6-677A-3F96FC27DF8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10000" b="90000" l="1265" r="11382">
                        <a14:foregroundMark x1="6000" y1="28455" x2="6000" y2="28455"/>
                      </a14:backgroundRemoval>
                    </a14:imgEffect>
                  </a14:imgLayer>
                </a14:imgProps>
              </a:ext>
            </a:extLst>
          </a:blip>
          <a:srcRect r="87353"/>
          <a:stretch/>
        </p:blipFill>
        <p:spPr>
          <a:xfrm>
            <a:off x="7245554" y="5341285"/>
            <a:ext cx="470175" cy="609690"/>
          </a:xfrm>
          <a:prstGeom prst="rect">
            <a:avLst/>
          </a:prstGeom>
        </p:spPr>
      </p:pic>
      <p:sp>
        <p:nvSpPr>
          <p:cNvPr id="3" name="TextBox 2">
            <a:extLst>
              <a:ext uri="{FF2B5EF4-FFF2-40B4-BE49-F238E27FC236}">
                <a16:creationId xmlns:a16="http://schemas.microsoft.com/office/drawing/2014/main" id="{5B1D41A0-817E-BF6A-F0E0-C491A0FA2B2B}"/>
              </a:ext>
            </a:extLst>
          </p:cNvPr>
          <p:cNvSpPr txBox="1"/>
          <p:nvPr/>
        </p:nvSpPr>
        <p:spPr>
          <a:xfrm>
            <a:off x="826975" y="47623"/>
            <a:ext cx="11257967" cy="707886"/>
          </a:xfrm>
          <a:prstGeom prst="rect">
            <a:avLst/>
          </a:prstGeom>
          <a:noFill/>
        </p:spPr>
        <p:txBody>
          <a:bodyPr wrap="square" rtlCol="0">
            <a:spAutoFit/>
          </a:bodyPr>
          <a:lstStyle/>
          <a:p>
            <a:r>
              <a:rPr lang="en-GB" sz="4000" b="1" dirty="0">
                <a:solidFill>
                  <a:srgbClr val="0496CD"/>
                </a:solidFill>
                <a:latin typeface="Source Sans Pro"/>
                <a:ea typeface="Source Sans Pro"/>
              </a:rPr>
              <a:t>LCS Essentials </a:t>
            </a:r>
            <a:endParaRPr lang="en-US" sz="4000" dirty="0">
              <a:solidFill>
                <a:srgbClr val="0496CD"/>
              </a:solidFill>
              <a:latin typeface="Source Sans Pro"/>
              <a:ea typeface="Source Sans Pro"/>
            </a:endParaRPr>
          </a:p>
        </p:txBody>
      </p:sp>
      <p:pic>
        <p:nvPicPr>
          <p:cNvPr id="5" name="Picture 4" descr="A blue and black cross logo&#10;&#10;Description automatically generated">
            <a:extLst>
              <a:ext uri="{FF2B5EF4-FFF2-40B4-BE49-F238E27FC236}">
                <a16:creationId xmlns:a16="http://schemas.microsoft.com/office/drawing/2014/main" id="{1B5715A3-0E14-F9B7-4DAF-9678BEC7B3C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grpSp>
        <p:nvGrpSpPr>
          <p:cNvPr id="7" name="Group 6">
            <a:extLst>
              <a:ext uri="{FF2B5EF4-FFF2-40B4-BE49-F238E27FC236}">
                <a16:creationId xmlns:a16="http://schemas.microsoft.com/office/drawing/2014/main" id="{630A4B59-EA7C-98FC-0DDF-A08F70C2C450}"/>
              </a:ext>
            </a:extLst>
          </p:cNvPr>
          <p:cNvGrpSpPr/>
          <p:nvPr/>
        </p:nvGrpSpPr>
        <p:grpSpPr>
          <a:xfrm>
            <a:off x="3737283" y="6097439"/>
            <a:ext cx="3927972" cy="743984"/>
            <a:chOff x="2968508" y="2298799"/>
            <a:chExt cx="3927972" cy="743984"/>
          </a:xfrm>
        </p:grpSpPr>
        <p:grpSp>
          <p:nvGrpSpPr>
            <p:cNvPr id="8" name="Group 7">
              <a:extLst>
                <a:ext uri="{FF2B5EF4-FFF2-40B4-BE49-F238E27FC236}">
                  <a16:creationId xmlns:a16="http://schemas.microsoft.com/office/drawing/2014/main" id="{E24463EB-5BDD-27E7-D33E-EA56A95F9696}"/>
                </a:ext>
              </a:extLst>
            </p:cNvPr>
            <p:cNvGrpSpPr/>
            <p:nvPr/>
          </p:nvGrpSpPr>
          <p:grpSpPr>
            <a:xfrm>
              <a:off x="2968508" y="2298800"/>
              <a:ext cx="1763816" cy="743983"/>
              <a:chOff x="3506665" y="1927136"/>
              <a:chExt cx="1763816" cy="743983"/>
            </a:xfrm>
          </p:grpSpPr>
          <p:sp>
            <p:nvSpPr>
              <p:cNvPr id="11" name="Rectangle 10">
                <a:extLst>
                  <a:ext uri="{FF2B5EF4-FFF2-40B4-BE49-F238E27FC236}">
                    <a16:creationId xmlns:a16="http://schemas.microsoft.com/office/drawing/2014/main" id="{24EC9125-51AE-AB0D-5F64-CC55B666FCE0}"/>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12" name="Graphic 11" descr="Signature outline">
                <a:extLst>
                  <a:ext uri="{FF2B5EF4-FFF2-40B4-BE49-F238E27FC236}">
                    <a16:creationId xmlns:a16="http://schemas.microsoft.com/office/drawing/2014/main" id="{F6DD648A-576B-60FC-0D08-858CB37102D0}"/>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4157488" y="1927136"/>
                <a:ext cx="432000" cy="432000"/>
              </a:xfrm>
              <a:prstGeom prst="rect">
                <a:avLst/>
              </a:prstGeom>
            </p:spPr>
          </p:pic>
        </p:grpSp>
        <p:sp>
          <p:nvSpPr>
            <p:cNvPr id="9" name="Rectangle 8">
              <a:extLst>
                <a:ext uri="{FF2B5EF4-FFF2-40B4-BE49-F238E27FC236}">
                  <a16:creationId xmlns:a16="http://schemas.microsoft.com/office/drawing/2014/main" id="{22183FE0-9B94-1CAC-4B73-6B2B71D5F8D8}"/>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10" name="Graphic 9">
              <a:extLst>
                <a:ext uri="{FF2B5EF4-FFF2-40B4-BE49-F238E27FC236}">
                  <a16:creationId xmlns:a16="http://schemas.microsoft.com/office/drawing/2014/main" id="{4D74920D-5A57-564A-C30E-8550DC32F33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879999" y="2298799"/>
              <a:ext cx="432001" cy="432001"/>
            </a:xfrm>
            <a:prstGeom prst="rect">
              <a:avLst/>
            </a:prstGeom>
          </p:spPr>
        </p:pic>
      </p:grpSp>
    </p:spTree>
    <p:extLst>
      <p:ext uri="{BB962C8B-B14F-4D97-AF65-F5344CB8AC3E}">
        <p14:creationId xmlns:p14="http://schemas.microsoft.com/office/powerpoint/2010/main" val="2816576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7953D-88AF-0321-99BF-C7A1B1FF62B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432D1AE-E95E-2183-E542-EDA0A1624B3C}"/>
              </a:ext>
            </a:extLst>
          </p:cNvPr>
          <p:cNvSpPr txBox="1"/>
          <p:nvPr/>
        </p:nvSpPr>
        <p:spPr>
          <a:xfrm>
            <a:off x="826975" y="47623"/>
            <a:ext cx="8164185" cy="707886"/>
          </a:xfrm>
          <a:prstGeom prst="rect">
            <a:avLst/>
          </a:prstGeom>
          <a:noFill/>
        </p:spPr>
        <p:txBody>
          <a:bodyPr wrap="square" rtlCol="0">
            <a:spAutoFit/>
          </a:bodyPr>
          <a:lstStyle/>
          <a:p>
            <a:r>
              <a:rPr lang="en-GB" sz="4000" b="1" dirty="0">
                <a:solidFill>
                  <a:srgbClr val="0496CD"/>
                </a:solidFill>
                <a:latin typeface="Source Sans Pro"/>
                <a:ea typeface="Source Sans Pro"/>
              </a:rPr>
              <a:t>Local Contracts</a:t>
            </a:r>
            <a:endParaRPr lang="en-US" sz="4000" dirty="0">
              <a:solidFill>
                <a:srgbClr val="0496CD"/>
              </a:solidFill>
              <a:latin typeface="Source Sans Pro"/>
              <a:ea typeface="Source Sans Pro"/>
            </a:endParaRPr>
          </a:p>
        </p:txBody>
      </p:sp>
      <p:pic>
        <p:nvPicPr>
          <p:cNvPr id="7" name="Picture 6" descr="A blue and black cross logo&#10;&#10;Description automatically generated">
            <a:extLst>
              <a:ext uri="{FF2B5EF4-FFF2-40B4-BE49-F238E27FC236}">
                <a16:creationId xmlns:a16="http://schemas.microsoft.com/office/drawing/2014/main" id="{E5BEB938-D86B-7261-6BB0-B0EB9579F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2" name="TextBox 1">
            <a:extLst>
              <a:ext uri="{FF2B5EF4-FFF2-40B4-BE49-F238E27FC236}">
                <a16:creationId xmlns:a16="http://schemas.microsoft.com/office/drawing/2014/main" id="{1B3A411F-96E1-5051-5510-25C0F75EDD10}"/>
              </a:ext>
            </a:extLst>
          </p:cNvPr>
          <p:cNvSpPr txBox="1"/>
          <p:nvPr/>
        </p:nvSpPr>
        <p:spPr>
          <a:xfrm>
            <a:off x="2918459" y="3223904"/>
            <a:ext cx="6355080" cy="769441"/>
          </a:xfrm>
          <a:prstGeom prst="rect">
            <a:avLst/>
          </a:prstGeom>
          <a:noFill/>
        </p:spPr>
        <p:txBody>
          <a:bodyPr wrap="square" rtlCol="0">
            <a:spAutoFit/>
          </a:bodyPr>
          <a:lstStyle/>
          <a:p>
            <a:pPr algn="ctr"/>
            <a:r>
              <a:rPr lang="en-GB" sz="4400" dirty="0">
                <a:solidFill>
                  <a:srgbClr val="0496CD"/>
                </a:solidFill>
                <a:latin typeface="Source Sans Pro" panose="020B0503030403020204" pitchFamily="34" charset="0"/>
                <a:ea typeface="Source Sans Pro" panose="020B0503030403020204" pitchFamily="34" charset="0"/>
              </a:rPr>
              <a:t>Plan</a:t>
            </a:r>
          </a:p>
        </p:txBody>
      </p:sp>
      <p:pic>
        <p:nvPicPr>
          <p:cNvPr id="3" name="Picture 2" descr="A black background with orange and grey letters&#10;&#10;Description automatically generated">
            <a:extLst>
              <a:ext uri="{FF2B5EF4-FFF2-40B4-BE49-F238E27FC236}">
                <a16:creationId xmlns:a16="http://schemas.microsoft.com/office/drawing/2014/main" id="{370D1F93-6203-4EAE-F6C2-2ADE52749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580" y="2192571"/>
            <a:ext cx="4972839" cy="1031333"/>
          </a:xfrm>
          <a:prstGeom prst="rect">
            <a:avLst/>
          </a:prstGeom>
        </p:spPr>
      </p:pic>
      <p:grpSp>
        <p:nvGrpSpPr>
          <p:cNvPr id="8" name="Group 7">
            <a:extLst>
              <a:ext uri="{FF2B5EF4-FFF2-40B4-BE49-F238E27FC236}">
                <a16:creationId xmlns:a16="http://schemas.microsoft.com/office/drawing/2014/main" id="{30219EE9-5ED1-0AD1-D39C-4CDD462D4AE0}"/>
              </a:ext>
            </a:extLst>
          </p:cNvPr>
          <p:cNvGrpSpPr/>
          <p:nvPr/>
        </p:nvGrpSpPr>
        <p:grpSpPr>
          <a:xfrm>
            <a:off x="4699478" y="987414"/>
            <a:ext cx="2793042" cy="1205157"/>
            <a:chOff x="4699479" y="1024008"/>
            <a:chExt cx="2793042" cy="1205157"/>
          </a:xfrm>
        </p:grpSpPr>
        <p:sp>
          <p:nvSpPr>
            <p:cNvPr id="4" name="Rectangle 3">
              <a:extLst>
                <a:ext uri="{FF2B5EF4-FFF2-40B4-BE49-F238E27FC236}">
                  <a16:creationId xmlns:a16="http://schemas.microsoft.com/office/drawing/2014/main" id="{5123BB02-5AD2-03D8-17D4-B0EBF55C397F}"/>
                </a:ext>
              </a:extLst>
            </p:cNvPr>
            <p:cNvSpPr/>
            <p:nvPr/>
          </p:nvSpPr>
          <p:spPr>
            <a:xfrm>
              <a:off x="4699479" y="1921388"/>
              <a:ext cx="2793042"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5" name="Graphic 4">
              <a:extLst>
                <a:ext uri="{FF2B5EF4-FFF2-40B4-BE49-F238E27FC236}">
                  <a16:creationId xmlns:a16="http://schemas.microsoft.com/office/drawing/2014/main" id="{951A1905-E29E-CD8C-B5AB-1B7513B0C8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6878" y="1024008"/>
              <a:ext cx="798243" cy="798243"/>
            </a:xfrm>
            <a:prstGeom prst="rect">
              <a:avLst/>
            </a:prstGeom>
          </p:spPr>
        </p:pic>
      </p:grpSp>
    </p:spTree>
    <p:extLst>
      <p:ext uri="{BB962C8B-B14F-4D97-AF65-F5344CB8AC3E}">
        <p14:creationId xmlns:p14="http://schemas.microsoft.com/office/powerpoint/2010/main" val="1218735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D360B-D107-D556-0BB8-1F4CC29C60B7}"/>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273B2168-1B39-4F2C-341D-F7C22E696BAD}"/>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A518305-F63F-485E-E4F5-C5FF768DBC60}"/>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Plan – Dashboard</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254E9FAF-7960-501B-4FC6-BC3C8EBF4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15" name="Rectangle 14">
            <a:extLst>
              <a:ext uri="{FF2B5EF4-FFF2-40B4-BE49-F238E27FC236}">
                <a16:creationId xmlns:a16="http://schemas.microsoft.com/office/drawing/2014/main" id="{017DF7FF-1A14-7B30-3589-9EB4B62ACD8F}"/>
              </a:ext>
            </a:extLst>
          </p:cNvPr>
          <p:cNvSpPr/>
          <p:nvPr/>
        </p:nvSpPr>
        <p:spPr>
          <a:xfrm>
            <a:off x="1005840" y="1354524"/>
            <a:ext cx="1005840" cy="1389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5D18DFC1-06BF-0F31-FECE-08EBA4B4C3A2}"/>
              </a:ext>
            </a:extLst>
          </p:cNvPr>
          <p:cNvGrpSpPr/>
          <p:nvPr/>
        </p:nvGrpSpPr>
        <p:grpSpPr>
          <a:xfrm>
            <a:off x="3737283" y="6097439"/>
            <a:ext cx="3927972" cy="743984"/>
            <a:chOff x="2968508" y="2298799"/>
            <a:chExt cx="3927972" cy="743984"/>
          </a:xfrm>
        </p:grpSpPr>
        <p:grpSp>
          <p:nvGrpSpPr>
            <p:cNvPr id="14" name="Group 13">
              <a:extLst>
                <a:ext uri="{FF2B5EF4-FFF2-40B4-BE49-F238E27FC236}">
                  <a16:creationId xmlns:a16="http://schemas.microsoft.com/office/drawing/2014/main" id="{3A33A845-D59D-1C63-6CA2-230473926004}"/>
                </a:ext>
              </a:extLst>
            </p:cNvPr>
            <p:cNvGrpSpPr/>
            <p:nvPr/>
          </p:nvGrpSpPr>
          <p:grpSpPr>
            <a:xfrm>
              <a:off x="2968508" y="2298800"/>
              <a:ext cx="1763816" cy="743983"/>
              <a:chOff x="3506665" y="1927136"/>
              <a:chExt cx="1763816" cy="743983"/>
            </a:xfrm>
          </p:grpSpPr>
          <p:sp>
            <p:nvSpPr>
              <p:cNvPr id="20" name="Rectangle 19">
                <a:extLst>
                  <a:ext uri="{FF2B5EF4-FFF2-40B4-BE49-F238E27FC236}">
                    <a16:creationId xmlns:a16="http://schemas.microsoft.com/office/drawing/2014/main" id="{9BC7E1D9-FA3E-33F3-C9A5-C9F72ED62387}"/>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1" name="Graphic 20" descr="Signature outline">
                <a:extLst>
                  <a:ext uri="{FF2B5EF4-FFF2-40B4-BE49-F238E27FC236}">
                    <a16:creationId xmlns:a16="http://schemas.microsoft.com/office/drawing/2014/main" id="{B7124131-A99B-129F-ACA0-593204BF2FC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57488" y="1927136"/>
                <a:ext cx="432000" cy="432000"/>
              </a:xfrm>
              <a:prstGeom prst="rect">
                <a:avLst/>
              </a:prstGeom>
            </p:spPr>
          </p:pic>
        </p:grpSp>
        <p:sp>
          <p:nvSpPr>
            <p:cNvPr id="16" name="Rectangle 15">
              <a:extLst>
                <a:ext uri="{FF2B5EF4-FFF2-40B4-BE49-F238E27FC236}">
                  <a16:creationId xmlns:a16="http://schemas.microsoft.com/office/drawing/2014/main" id="{4B929A91-2702-981E-479E-6C6DA7597410}"/>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19" name="Graphic 18">
              <a:extLst>
                <a:ext uri="{FF2B5EF4-FFF2-40B4-BE49-F238E27FC236}">
                  <a16:creationId xmlns:a16="http://schemas.microsoft.com/office/drawing/2014/main" id="{E300DD82-AE7F-4DFA-1751-FFEAD97F04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9999" y="2298799"/>
              <a:ext cx="432001" cy="432001"/>
            </a:xfrm>
            <a:prstGeom prst="rect">
              <a:avLst/>
            </a:prstGeom>
          </p:spPr>
        </p:pic>
      </p:grpSp>
      <p:pic>
        <p:nvPicPr>
          <p:cNvPr id="3" name="Picture 2">
            <a:extLst>
              <a:ext uri="{FF2B5EF4-FFF2-40B4-BE49-F238E27FC236}">
                <a16:creationId xmlns:a16="http://schemas.microsoft.com/office/drawing/2014/main" id="{3EDA795E-1DE2-DB13-11E0-46EDEACA0CC3}"/>
              </a:ext>
            </a:extLst>
          </p:cNvPr>
          <p:cNvPicPr>
            <a:picLocks noChangeAspect="1"/>
          </p:cNvPicPr>
          <p:nvPr/>
        </p:nvPicPr>
        <p:blipFill>
          <a:blip r:embed="rId8"/>
          <a:srcRect t="14820" r="878" b="24004"/>
          <a:stretch>
            <a:fillRect/>
          </a:stretch>
        </p:blipFill>
        <p:spPr>
          <a:xfrm>
            <a:off x="-1" y="1207632"/>
            <a:ext cx="12191991" cy="399749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8CD94DF-B0D7-0F04-837C-7F8FE9E595EB}"/>
              </a:ext>
            </a:extLst>
          </p:cNvPr>
          <p:cNvPicPr>
            <a:picLocks noChangeAspect="1"/>
          </p:cNvPicPr>
          <p:nvPr/>
        </p:nvPicPr>
        <p:blipFill>
          <a:blip r:embed="rId9"/>
          <a:srcRect l="20484" t="18948" r="21452"/>
          <a:stretch>
            <a:fillRect/>
          </a:stretch>
        </p:blipFill>
        <p:spPr>
          <a:xfrm>
            <a:off x="2556381" y="619627"/>
            <a:ext cx="7079225" cy="5249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417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A02AF-8CC3-57D2-0819-A1C27923795C}"/>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CAA15AAE-1D49-6C06-8722-1B52B6119226}"/>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5BE448-0AC6-8BE6-C48B-1B91761D8908}"/>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Plan – Dashboard</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0F47B4F8-2072-91A9-FE7A-B02086CF6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15" name="Rectangle 14">
            <a:extLst>
              <a:ext uri="{FF2B5EF4-FFF2-40B4-BE49-F238E27FC236}">
                <a16:creationId xmlns:a16="http://schemas.microsoft.com/office/drawing/2014/main" id="{3FDCC7FA-BEB9-93D7-E7D9-B347FEDF4F2C}"/>
              </a:ext>
            </a:extLst>
          </p:cNvPr>
          <p:cNvSpPr/>
          <p:nvPr/>
        </p:nvSpPr>
        <p:spPr>
          <a:xfrm>
            <a:off x="1005840" y="1354524"/>
            <a:ext cx="1005840" cy="1389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58BBDF9A-946B-2198-8778-F11BF6689EE4}"/>
              </a:ext>
            </a:extLst>
          </p:cNvPr>
          <p:cNvGrpSpPr/>
          <p:nvPr/>
        </p:nvGrpSpPr>
        <p:grpSpPr>
          <a:xfrm>
            <a:off x="3737283" y="6097439"/>
            <a:ext cx="3927972" cy="743984"/>
            <a:chOff x="2968508" y="2298799"/>
            <a:chExt cx="3927972" cy="743984"/>
          </a:xfrm>
        </p:grpSpPr>
        <p:grpSp>
          <p:nvGrpSpPr>
            <p:cNvPr id="14" name="Group 13">
              <a:extLst>
                <a:ext uri="{FF2B5EF4-FFF2-40B4-BE49-F238E27FC236}">
                  <a16:creationId xmlns:a16="http://schemas.microsoft.com/office/drawing/2014/main" id="{96239CB0-9791-329C-345D-5BA73276A5E2}"/>
                </a:ext>
              </a:extLst>
            </p:cNvPr>
            <p:cNvGrpSpPr/>
            <p:nvPr/>
          </p:nvGrpSpPr>
          <p:grpSpPr>
            <a:xfrm>
              <a:off x="2968508" y="2298800"/>
              <a:ext cx="1763816" cy="743983"/>
              <a:chOff x="3506665" y="1927136"/>
              <a:chExt cx="1763816" cy="743983"/>
            </a:xfrm>
          </p:grpSpPr>
          <p:sp>
            <p:nvSpPr>
              <p:cNvPr id="20" name="Rectangle 19">
                <a:extLst>
                  <a:ext uri="{FF2B5EF4-FFF2-40B4-BE49-F238E27FC236}">
                    <a16:creationId xmlns:a16="http://schemas.microsoft.com/office/drawing/2014/main" id="{8AA1490F-7B2E-6AFD-F5B4-FFF9577692CE}"/>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1" name="Graphic 20" descr="Signature outline">
                <a:extLst>
                  <a:ext uri="{FF2B5EF4-FFF2-40B4-BE49-F238E27FC236}">
                    <a16:creationId xmlns:a16="http://schemas.microsoft.com/office/drawing/2014/main" id="{1EA4A196-A9AA-C84C-E39C-A533F539E8B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57488" y="1927136"/>
                <a:ext cx="432000" cy="432000"/>
              </a:xfrm>
              <a:prstGeom prst="rect">
                <a:avLst/>
              </a:prstGeom>
            </p:spPr>
          </p:pic>
        </p:grpSp>
        <p:sp>
          <p:nvSpPr>
            <p:cNvPr id="16" name="Rectangle 15">
              <a:extLst>
                <a:ext uri="{FF2B5EF4-FFF2-40B4-BE49-F238E27FC236}">
                  <a16:creationId xmlns:a16="http://schemas.microsoft.com/office/drawing/2014/main" id="{A0B20E5F-8639-C29C-48BC-897B44989AB8}"/>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19" name="Graphic 18">
              <a:extLst>
                <a:ext uri="{FF2B5EF4-FFF2-40B4-BE49-F238E27FC236}">
                  <a16:creationId xmlns:a16="http://schemas.microsoft.com/office/drawing/2014/main" id="{5979F767-B4BC-801F-0E0E-6E3530E11F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9999" y="2298799"/>
              <a:ext cx="432001" cy="432001"/>
            </a:xfrm>
            <a:prstGeom prst="rect">
              <a:avLst/>
            </a:prstGeom>
          </p:spPr>
        </p:pic>
      </p:grpSp>
      <p:pic>
        <p:nvPicPr>
          <p:cNvPr id="4" name="Picture 3">
            <a:extLst>
              <a:ext uri="{FF2B5EF4-FFF2-40B4-BE49-F238E27FC236}">
                <a16:creationId xmlns:a16="http://schemas.microsoft.com/office/drawing/2014/main" id="{D7B635D9-B66A-EF34-FA09-15126D1E197C}"/>
              </a:ext>
            </a:extLst>
          </p:cNvPr>
          <p:cNvPicPr>
            <a:picLocks noChangeAspect="1"/>
          </p:cNvPicPr>
          <p:nvPr/>
        </p:nvPicPr>
        <p:blipFill>
          <a:blip r:embed="rId8"/>
          <a:stretch>
            <a:fillRect/>
          </a:stretch>
        </p:blipFill>
        <p:spPr>
          <a:xfrm>
            <a:off x="-16628" y="2206474"/>
            <a:ext cx="12225255" cy="244505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CE8E508-E7B8-138B-2556-87AB17EB337F}"/>
              </a:ext>
            </a:extLst>
          </p:cNvPr>
          <p:cNvPicPr>
            <a:picLocks noChangeAspect="1"/>
          </p:cNvPicPr>
          <p:nvPr/>
        </p:nvPicPr>
        <p:blipFill>
          <a:blip r:embed="rId9"/>
          <a:stretch>
            <a:fillRect/>
          </a:stretch>
        </p:blipFill>
        <p:spPr>
          <a:xfrm>
            <a:off x="1133892" y="847789"/>
            <a:ext cx="10226996" cy="484258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651B236-2C0D-12A7-5DCF-1A0DA7595191}"/>
              </a:ext>
            </a:extLst>
          </p:cNvPr>
          <p:cNvPicPr>
            <a:picLocks noChangeAspect="1"/>
          </p:cNvPicPr>
          <p:nvPr/>
        </p:nvPicPr>
        <p:blipFill>
          <a:blip r:embed="rId10"/>
          <a:stretch>
            <a:fillRect/>
          </a:stretch>
        </p:blipFill>
        <p:spPr>
          <a:xfrm>
            <a:off x="1143724" y="898341"/>
            <a:ext cx="3536431" cy="468962"/>
          </a:xfrm>
          <a:prstGeom prst="rect">
            <a:avLst/>
          </a:prstGeom>
        </p:spPr>
      </p:pic>
      <p:pic>
        <p:nvPicPr>
          <p:cNvPr id="11" name="Picture 10">
            <a:extLst>
              <a:ext uri="{FF2B5EF4-FFF2-40B4-BE49-F238E27FC236}">
                <a16:creationId xmlns:a16="http://schemas.microsoft.com/office/drawing/2014/main" id="{290BECC5-E56A-798F-C599-8072C82F0AB8}"/>
              </a:ext>
            </a:extLst>
          </p:cNvPr>
          <p:cNvPicPr>
            <a:picLocks noChangeAspect="1"/>
          </p:cNvPicPr>
          <p:nvPr/>
        </p:nvPicPr>
        <p:blipFill>
          <a:blip r:embed="rId11"/>
          <a:stretch>
            <a:fillRect/>
          </a:stretch>
        </p:blipFill>
        <p:spPr>
          <a:xfrm>
            <a:off x="2150145" y="669926"/>
            <a:ext cx="9220575" cy="52239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963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C7D52-5DA9-D12B-61B4-C3040D976C49}"/>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3AF81747-44EB-C65A-8317-B2E6291E6E57}"/>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96A6DB5-0174-D5C5-C277-A4BDC63A0D92}"/>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Plan – Assign &amp; Comment</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609EFDF3-9AF1-9143-DFF7-14478CCD2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grpSp>
        <p:nvGrpSpPr>
          <p:cNvPr id="12" name="Group 11">
            <a:extLst>
              <a:ext uri="{FF2B5EF4-FFF2-40B4-BE49-F238E27FC236}">
                <a16:creationId xmlns:a16="http://schemas.microsoft.com/office/drawing/2014/main" id="{7961440B-1822-CCA7-E544-82EB7E23D004}"/>
              </a:ext>
            </a:extLst>
          </p:cNvPr>
          <p:cNvGrpSpPr/>
          <p:nvPr/>
        </p:nvGrpSpPr>
        <p:grpSpPr>
          <a:xfrm>
            <a:off x="3737283" y="6097439"/>
            <a:ext cx="3927972" cy="743984"/>
            <a:chOff x="2968508" y="2298799"/>
            <a:chExt cx="3927972" cy="743984"/>
          </a:xfrm>
        </p:grpSpPr>
        <p:grpSp>
          <p:nvGrpSpPr>
            <p:cNvPr id="14" name="Group 13">
              <a:extLst>
                <a:ext uri="{FF2B5EF4-FFF2-40B4-BE49-F238E27FC236}">
                  <a16:creationId xmlns:a16="http://schemas.microsoft.com/office/drawing/2014/main" id="{12196088-77B2-745F-1322-102555ED14BE}"/>
                </a:ext>
              </a:extLst>
            </p:cNvPr>
            <p:cNvGrpSpPr/>
            <p:nvPr/>
          </p:nvGrpSpPr>
          <p:grpSpPr>
            <a:xfrm>
              <a:off x="2968508" y="2298800"/>
              <a:ext cx="1763816" cy="743983"/>
              <a:chOff x="3506665" y="1927136"/>
              <a:chExt cx="1763816" cy="743983"/>
            </a:xfrm>
          </p:grpSpPr>
          <p:sp>
            <p:nvSpPr>
              <p:cNvPr id="20" name="Rectangle 19">
                <a:extLst>
                  <a:ext uri="{FF2B5EF4-FFF2-40B4-BE49-F238E27FC236}">
                    <a16:creationId xmlns:a16="http://schemas.microsoft.com/office/drawing/2014/main" id="{B1B8982E-88A7-81BD-8C93-999662635EAF}"/>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1" name="Graphic 20" descr="Signature outline">
                <a:extLst>
                  <a:ext uri="{FF2B5EF4-FFF2-40B4-BE49-F238E27FC236}">
                    <a16:creationId xmlns:a16="http://schemas.microsoft.com/office/drawing/2014/main" id="{1EB8CD97-B84D-ED9A-4C8D-9C7B39CFB91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57488" y="1927136"/>
                <a:ext cx="432000" cy="432000"/>
              </a:xfrm>
              <a:prstGeom prst="rect">
                <a:avLst/>
              </a:prstGeom>
            </p:spPr>
          </p:pic>
        </p:grpSp>
        <p:sp>
          <p:nvSpPr>
            <p:cNvPr id="16" name="Rectangle 15">
              <a:extLst>
                <a:ext uri="{FF2B5EF4-FFF2-40B4-BE49-F238E27FC236}">
                  <a16:creationId xmlns:a16="http://schemas.microsoft.com/office/drawing/2014/main" id="{BC91B229-C1F5-4E8D-839F-B30D43424E05}"/>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19" name="Graphic 18">
              <a:extLst>
                <a:ext uri="{FF2B5EF4-FFF2-40B4-BE49-F238E27FC236}">
                  <a16:creationId xmlns:a16="http://schemas.microsoft.com/office/drawing/2014/main" id="{C09B4C3A-CC58-39EC-B027-64F1ADD9E4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9999" y="2298799"/>
              <a:ext cx="432001" cy="432001"/>
            </a:xfrm>
            <a:prstGeom prst="rect">
              <a:avLst/>
            </a:prstGeom>
          </p:spPr>
        </p:pic>
      </p:grpSp>
      <p:pic>
        <p:nvPicPr>
          <p:cNvPr id="3" name="Picture 2">
            <a:extLst>
              <a:ext uri="{FF2B5EF4-FFF2-40B4-BE49-F238E27FC236}">
                <a16:creationId xmlns:a16="http://schemas.microsoft.com/office/drawing/2014/main" id="{3F95CB6B-13EB-5229-0738-C6F2D7F4B096}"/>
              </a:ext>
            </a:extLst>
          </p:cNvPr>
          <p:cNvPicPr>
            <a:picLocks noChangeAspect="1"/>
          </p:cNvPicPr>
          <p:nvPr/>
        </p:nvPicPr>
        <p:blipFill>
          <a:blip r:embed="rId8"/>
          <a:srcRect t="15427"/>
          <a:stretch>
            <a:fillRect/>
          </a:stretch>
        </p:blipFill>
        <p:spPr>
          <a:xfrm>
            <a:off x="206477" y="716433"/>
            <a:ext cx="11779045" cy="52922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5439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9124A-0643-7A9E-8620-C8E0BE9732B9}"/>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9EE4A336-2373-389F-3404-764791F61731}"/>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D0576D3-D894-412C-A091-8643A464498C}"/>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Plan – Assign &amp; Comment</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032A1660-FA7B-50DD-CCD8-89AABE60E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grpSp>
        <p:nvGrpSpPr>
          <p:cNvPr id="12" name="Group 11">
            <a:extLst>
              <a:ext uri="{FF2B5EF4-FFF2-40B4-BE49-F238E27FC236}">
                <a16:creationId xmlns:a16="http://schemas.microsoft.com/office/drawing/2014/main" id="{27C5E555-4F04-1A02-1A57-AE961A9D0F25}"/>
              </a:ext>
            </a:extLst>
          </p:cNvPr>
          <p:cNvGrpSpPr/>
          <p:nvPr/>
        </p:nvGrpSpPr>
        <p:grpSpPr>
          <a:xfrm>
            <a:off x="3737283" y="6097439"/>
            <a:ext cx="3927972" cy="743984"/>
            <a:chOff x="2968508" y="2298799"/>
            <a:chExt cx="3927972" cy="743984"/>
          </a:xfrm>
        </p:grpSpPr>
        <p:grpSp>
          <p:nvGrpSpPr>
            <p:cNvPr id="14" name="Group 13">
              <a:extLst>
                <a:ext uri="{FF2B5EF4-FFF2-40B4-BE49-F238E27FC236}">
                  <a16:creationId xmlns:a16="http://schemas.microsoft.com/office/drawing/2014/main" id="{529477CB-3AFB-67DA-D75A-0D7D9FCA8567}"/>
                </a:ext>
              </a:extLst>
            </p:cNvPr>
            <p:cNvGrpSpPr/>
            <p:nvPr/>
          </p:nvGrpSpPr>
          <p:grpSpPr>
            <a:xfrm>
              <a:off x="2968508" y="2298800"/>
              <a:ext cx="1763816" cy="743983"/>
              <a:chOff x="3506665" y="1927136"/>
              <a:chExt cx="1763816" cy="743983"/>
            </a:xfrm>
          </p:grpSpPr>
          <p:sp>
            <p:nvSpPr>
              <p:cNvPr id="20" name="Rectangle 19">
                <a:extLst>
                  <a:ext uri="{FF2B5EF4-FFF2-40B4-BE49-F238E27FC236}">
                    <a16:creationId xmlns:a16="http://schemas.microsoft.com/office/drawing/2014/main" id="{E31C359C-429A-E40A-0AF3-D8D6D8B22C0A}"/>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1" name="Graphic 20" descr="Signature outline">
                <a:extLst>
                  <a:ext uri="{FF2B5EF4-FFF2-40B4-BE49-F238E27FC236}">
                    <a16:creationId xmlns:a16="http://schemas.microsoft.com/office/drawing/2014/main" id="{C4370793-E768-54D3-0788-CEE1A3C0597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57488" y="1927136"/>
                <a:ext cx="432000" cy="432000"/>
              </a:xfrm>
              <a:prstGeom prst="rect">
                <a:avLst/>
              </a:prstGeom>
            </p:spPr>
          </p:pic>
        </p:grpSp>
        <p:sp>
          <p:nvSpPr>
            <p:cNvPr id="16" name="Rectangle 15">
              <a:extLst>
                <a:ext uri="{FF2B5EF4-FFF2-40B4-BE49-F238E27FC236}">
                  <a16:creationId xmlns:a16="http://schemas.microsoft.com/office/drawing/2014/main" id="{BD30C7E6-D275-6739-F62A-F1318DEE15D1}"/>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19" name="Graphic 18">
              <a:extLst>
                <a:ext uri="{FF2B5EF4-FFF2-40B4-BE49-F238E27FC236}">
                  <a16:creationId xmlns:a16="http://schemas.microsoft.com/office/drawing/2014/main" id="{CD87A605-EE30-9CD5-BCF9-3321E7F15F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9999" y="2298799"/>
              <a:ext cx="432001" cy="432001"/>
            </a:xfrm>
            <a:prstGeom prst="rect">
              <a:avLst/>
            </a:prstGeom>
          </p:spPr>
        </p:pic>
      </p:grpSp>
      <p:pic>
        <p:nvPicPr>
          <p:cNvPr id="3" name="Picture 2">
            <a:extLst>
              <a:ext uri="{FF2B5EF4-FFF2-40B4-BE49-F238E27FC236}">
                <a16:creationId xmlns:a16="http://schemas.microsoft.com/office/drawing/2014/main" id="{CB470A4C-5F84-25B6-14D2-3AB40AFBC9A1}"/>
              </a:ext>
            </a:extLst>
          </p:cNvPr>
          <p:cNvPicPr>
            <a:picLocks noChangeAspect="1"/>
          </p:cNvPicPr>
          <p:nvPr/>
        </p:nvPicPr>
        <p:blipFill>
          <a:blip r:embed="rId8"/>
          <a:srcRect l="79633" t="41374" r="1836" b="-1"/>
          <a:stretch>
            <a:fillRect/>
          </a:stretch>
        </p:blipFill>
        <p:spPr>
          <a:xfrm>
            <a:off x="4604106" y="953732"/>
            <a:ext cx="2583275" cy="4341764"/>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FBD44FC7-530F-2456-C177-C4D7080DBA45}"/>
              </a:ext>
            </a:extLst>
          </p:cNvPr>
          <p:cNvPicPr>
            <a:picLocks noChangeAspect="1"/>
          </p:cNvPicPr>
          <p:nvPr/>
        </p:nvPicPr>
        <p:blipFill>
          <a:blip r:embed="rId9"/>
          <a:stretch>
            <a:fillRect/>
          </a:stretch>
        </p:blipFill>
        <p:spPr>
          <a:xfrm>
            <a:off x="2284515" y="1679442"/>
            <a:ext cx="7222456" cy="37989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34519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A921C-B2F7-BF0C-F2A1-740E62A75B1F}"/>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11ED91DF-0406-02C6-B587-17EF5BC0709A}"/>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5A74A14-7B03-E096-813A-A732D7DE9216}"/>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Plan – Trends &amp; Targets</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70B035D6-7C3B-D43B-5D89-7916DF06D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grpSp>
        <p:nvGrpSpPr>
          <p:cNvPr id="12" name="Group 11">
            <a:extLst>
              <a:ext uri="{FF2B5EF4-FFF2-40B4-BE49-F238E27FC236}">
                <a16:creationId xmlns:a16="http://schemas.microsoft.com/office/drawing/2014/main" id="{FB67162C-00D3-9285-7FF5-DE4057085FFC}"/>
              </a:ext>
            </a:extLst>
          </p:cNvPr>
          <p:cNvGrpSpPr/>
          <p:nvPr/>
        </p:nvGrpSpPr>
        <p:grpSpPr>
          <a:xfrm>
            <a:off x="3737283" y="6097439"/>
            <a:ext cx="3927972" cy="743984"/>
            <a:chOff x="2968508" y="2298799"/>
            <a:chExt cx="3927972" cy="743984"/>
          </a:xfrm>
        </p:grpSpPr>
        <p:grpSp>
          <p:nvGrpSpPr>
            <p:cNvPr id="14" name="Group 13">
              <a:extLst>
                <a:ext uri="{FF2B5EF4-FFF2-40B4-BE49-F238E27FC236}">
                  <a16:creationId xmlns:a16="http://schemas.microsoft.com/office/drawing/2014/main" id="{4D8231F3-8B73-F8AA-5D64-542AF55CEAE4}"/>
                </a:ext>
              </a:extLst>
            </p:cNvPr>
            <p:cNvGrpSpPr/>
            <p:nvPr/>
          </p:nvGrpSpPr>
          <p:grpSpPr>
            <a:xfrm>
              <a:off x="2968508" y="2298800"/>
              <a:ext cx="1763816" cy="743983"/>
              <a:chOff x="3506665" y="1927136"/>
              <a:chExt cx="1763816" cy="743983"/>
            </a:xfrm>
          </p:grpSpPr>
          <p:sp>
            <p:nvSpPr>
              <p:cNvPr id="20" name="Rectangle 19">
                <a:extLst>
                  <a:ext uri="{FF2B5EF4-FFF2-40B4-BE49-F238E27FC236}">
                    <a16:creationId xmlns:a16="http://schemas.microsoft.com/office/drawing/2014/main" id="{72FF5C93-F5ED-81A7-A43E-8DC347B53D0E}"/>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1" name="Graphic 20" descr="Signature outline">
                <a:extLst>
                  <a:ext uri="{FF2B5EF4-FFF2-40B4-BE49-F238E27FC236}">
                    <a16:creationId xmlns:a16="http://schemas.microsoft.com/office/drawing/2014/main" id="{5508198B-8277-0DF0-6436-929A1E547F9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57488" y="1927136"/>
                <a:ext cx="432000" cy="432000"/>
              </a:xfrm>
              <a:prstGeom prst="rect">
                <a:avLst/>
              </a:prstGeom>
            </p:spPr>
          </p:pic>
        </p:grpSp>
        <p:sp>
          <p:nvSpPr>
            <p:cNvPr id="16" name="Rectangle 15">
              <a:extLst>
                <a:ext uri="{FF2B5EF4-FFF2-40B4-BE49-F238E27FC236}">
                  <a16:creationId xmlns:a16="http://schemas.microsoft.com/office/drawing/2014/main" id="{B5BB44FD-B1E1-E0D2-7D3B-A477CF02A7F8}"/>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19" name="Graphic 18">
              <a:extLst>
                <a:ext uri="{FF2B5EF4-FFF2-40B4-BE49-F238E27FC236}">
                  <a16:creationId xmlns:a16="http://schemas.microsoft.com/office/drawing/2014/main" id="{64E7D2C7-ECB2-70A6-4B28-4449FAFA2C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9999" y="2298799"/>
              <a:ext cx="432001" cy="432001"/>
            </a:xfrm>
            <a:prstGeom prst="rect">
              <a:avLst/>
            </a:prstGeom>
          </p:spPr>
        </p:pic>
      </p:grpSp>
      <p:pic>
        <p:nvPicPr>
          <p:cNvPr id="5" name="Picture 4">
            <a:extLst>
              <a:ext uri="{FF2B5EF4-FFF2-40B4-BE49-F238E27FC236}">
                <a16:creationId xmlns:a16="http://schemas.microsoft.com/office/drawing/2014/main" id="{A7770801-BF80-F685-3B64-075CD2A87447}"/>
              </a:ext>
            </a:extLst>
          </p:cNvPr>
          <p:cNvPicPr>
            <a:picLocks noChangeAspect="1"/>
          </p:cNvPicPr>
          <p:nvPr/>
        </p:nvPicPr>
        <p:blipFill>
          <a:blip r:embed="rId8"/>
          <a:stretch>
            <a:fillRect/>
          </a:stretch>
        </p:blipFill>
        <p:spPr>
          <a:xfrm>
            <a:off x="0" y="995284"/>
            <a:ext cx="7777308" cy="486743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4E9EC2C-B825-D52C-964C-1E7C17326E95}"/>
              </a:ext>
            </a:extLst>
          </p:cNvPr>
          <p:cNvPicPr>
            <a:picLocks noChangeAspect="1"/>
          </p:cNvPicPr>
          <p:nvPr/>
        </p:nvPicPr>
        <p:blipFill>
          <a:blip r:embed="rId9"/>
          <a:stretch>
            <a:fillRect/>
          </a:stretch>
        </p:blipFill>
        <p:spPr>
          <a:xfrm>
            <a:off x="6758522" y="105912"/>
            <a:ext cx="5326420" cy="59088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06225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FB3F2-17D0-419A-AD6C-C40D89A87FD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01E86B7-E9A0-0628-1F1A-F2E5B6B9FBA4}"/>
              </a:ext>
            </a:extLst>
          </p:cNvPr>
          <p:cNvSpPr txBox="1"/>
          <p:nvPr/>
        </p:nvSpPr>
        <p:spPr>
          <a:xfrm>
            <a:off x="826975" y="47623"/>
            <a:ext cx="8164185" cy="707886"/>
          </a:xfrm>
          <a:prstGeom prst="rect">
            <a:avLst/>
          </a:prstGeom>
          <a:noFill/>
        </p:spPr>
        <p:txBody>
          <a:bodyPr wrap="square" rtlCol="0">
            <a:spAutoFit/>
          </a:bodyPr>
          <a:lstStyle/>
          <a:p>
            <a:r>
              <a:rPr lang="en-GB" sz="4000" b="1" dirty="0">
                <a:solidFill>
                  <a:srgbClr val="0496CD"/>
                </a:solidFill>
                <a:latin typeface="Source Sans Pro"/>
                <a:ea typeface="Source Sans Pro"/>
              </a:rPr>
              <a:t>Local Contracts</a:t>
            </a:r>
            <a:endParaRPr lang="en-US" sz="4000" dirty="0">
              <a:solidFill>
                <a:srgbClr val="0496CD"/>
              </a:solidFill>
              <a:latin typeface="Source Sans Pro"/>
              <a:ea typeface="Source Sans Pro"/>
            </a:endParaRPr>
          </a:p>
        </p:txBody>
      </p:sp>
      <p:pic>
        <p:nvPicPr>
          <p:cNvPr id="7" name="Picture 6" descr="A blue and black cross logo&#10;&#10;Description automatically generated">
            <a:extLst>
              <a:ext uri="{FF2B5EF4-FFF2-40B4-BE49-F238E27FC236}">
                <a16:creationId xmlns:a16="http://schemas.microsoft.com/office/drawing/2014/main" id="{6C8143E4-AED3-EA7C-A141-C51EA2A3F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2" name="TextBox 1">
            <a:extLst>
              <a:ext uri="{FF2B5EF4-FFF2-40B4-BE49-F238E27FC236}">
                <a16:creationId xmlns:a16="http://schemas.microsoft.com/office/drawing/2014/main" id="{6118E8E3-C96C-D78A-4208-FB2893CCFE94}"/>
              </a:ext>
            </a:extLst>
          </p:cNvPr>
          <p:cNvSpPr txBox="1"/>
          <p:nvPr/>
        </p:nvSpPr>
        <p:spPr>
          <a:xfrm>
            <a:off x="2918459" y="3223904"/>
            <a:ext cx="6355080" cy="769441"/>
          </a:xfrm>
          <a:prstGeom prst="rect">
            <a:avLst/>
          </a:prstGeom>
          <a:noFill/>
        </p:spPr>
        <p:txBody>
          <a:bodyPr wrap="square" rtlCol="0">
            <a:spAutoFit/>
          </a:bodyPr>
          <a:lstStyle/>
          <a:p>
            <a:pPr algn="ctr"/>
            <a:r>
              <a:rPr lang="en-GB" sz="4400" dirty="0">
                <a:solidFill>
                  <a:srgbClr val="0496CD"/>
                </a:solidFill>
                <a:latin typeface="Source Sans Pro" panose="020B0503030403020204" pitchFamily="34" charset="0"/>
                <a:ea typeface="Source Sans Pro" panose="020B0503030403020204" pitchFamily="34" charset="0"/>
              </a:rPr>
              <a:t>Deliver</a:t>
            </a:r>
          </a:p>
        </p:txBody>
      </p:sp>
      <p:pic>
        <p:nvPicPr>
          <p:cNvPr id="5" name="Picture 4">
            <a:extLst>
              <a:ext uri="{FF2B5EF4-FFF2-40B4-BE49-F238E27FC236}">
                <a16:creationId xmlns:a16="http://schemas.microsoft.com/office/drawing/2014/main" id="{5DFF772D-9EA9-781D-3FA1-5FC9B371C134}"/>
              </a:ext>
            </a:extLst>
          </p:cNvPr>
          <p:cNvPicPr>
            <a:picLocks noChangeAspect="1"/>
          </p:cNvPicPr>
          <p:nvPr/>
        </p:nvPicPr>
        <p:blipFill>
          <a:blip r:embed="rId3"/>
          <a:stretch>
            <a:fillRect/>
          </a:stretch>
        </p:blipFill>
        <p:spPr>
          <a:xfrm>
            <a:off x="3940579" y="2208289"/>
            <a:ext cx="5096442" cy="1053671"/>
          </a:xfrm>
          <a:prstGeom prst="rect">
            <a:avLst/>
          </a:prstGeom>
        </p:spPr>
      </p:pic>
      <p:grpSp>
        <p:nvGrpSpPr>
          <p:cNvPr id="3" name="Group 2">
            <a:extLst>
              <a:ext uri="{FF2B5EF4-FFF2-40B4-BE49-F238E27FC236}">
                <a16:creationId xmlns:a16="http://schemas.microsoft.com/office/drawing/2014/main" id="{B5912C67-0920-C4CB-34BE-4B4E163E16D3}"/>
              </a:ext>
            </a:extLst>
          </p:cNvPr>
          <p:cNvGrpSpPr/>
          <p:nvPr/>
        </p:nvGrpSpPr>
        <p:grpSpPr>
          <a:xfrm>
            <a:off x="4699478" y="1003132"/>
            <a:ext cx="2793042" cy="1205157"/>
            <a:chOff x="4699479" y="1024008"/>
            <a:chExt cx="2793042" cy="1205157"/>
          </a:xfrm>
        </p:grpSpPr>
        <p:sp>
          <p:nvSpPr>
            <p:cNvPr id="4" name="Rectangle 3">
              <a:extLst>
                <a:ext uri="{FF2B5EF4-FFF2-40B4-BE49-F238E27FC236}">
                  <a16:creationId xmlns:a16="http://schemas.microsoft.com/office/drawing/2014/main" id="{80A09E9F-4A41-C075-9DD7-AB62C3361995}"/>
                </a:ext>
              </a:extLst>
            </p:cNvPr>
            <p:cNvSpPr/>
            <p:nvPr/>
          </p:nvSpPr>
          <p:spPr>
            <a:xfrm>
              <a:off x="4699479" y="1921388"/>
              <a:ext cx="2793042"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8" name="Graphic 7">
              <a:extLst>
                <a:ext uri="{FF2B5EF4-FFF2-40B4-BE49-F238E27FC236}">
                  <a16:creationId xmlns:a16="http://schemas.microsoft.com/office/drawing/2014/main" id="{1DEB72CA-C80C-4ED8-B1FD-7707653BF9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96878" y="1024008"/>
              <a:ext cx="798243" cy="798243"/>
            </a:xfrm>
            <a:prstGeom prst="rect">
              <a:avLst/>
            </a:prstGeom>
          </p:spPr>
        </p:pic>
      </p:grpSp>
    </p:spTree>
    <p:extLst>
      <p:ext uri="{BB962C8B-B14F-4D97-AF65-F5344CB8AC3E}">
        <p14:creationId xmlns:p14="http://schemas.microsoft.com/office/powerpoint/2010/main" val="3852612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556CF-91A8-F45F-C0DB-CB0CF5CEB57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039611E-5849-5A58-3CFE-AE12733679F3}"/>
              </a:ext>
            </a:extLst>
          </p:cNvPr>
          <p:cNvSpPr txBox="1"/>
          <p:nvPr/>
        </p:nvSpPr>
        <p:spPr>
          <a:xfrm>
            <a:off x="826975" y="47623"/>
            <a:ext cx="8164185" cy="707886"/>
          </a:xfrm>
          <a:prstGeom prst="rect">
            <a:avLst/>
          </a:prstGeom>
          <a:noFill/>
        </p:spPr>
        <p:txBody>
          <a:bodyPr wrap="square" rtlCol="0">
            <a:spAutoFit/>
          </a:bodyPr>
          <a:lstStyle/>
          <a:p>
            <a:r>
              <a:rPr lang="en-GB" sz="4000" b="1">
                <a:solidFill>
                  <a:srgbClr val="0496CD"/>
                </a:solidFill>
                <a:latin typeface="Source Sans Pro"/>
                <a:ea typeface="Source Sans Pro"/>
              </a:rPr>
              <a:t>Agenda</a:t>
            </a:r>
            <a:endParaRPr lang="en-US" sz="4000">
              <a:solidFill>
                <a:srgbClr val="0496CD"/>
              </a:solidFill>
              <a:latin typeface="Source Sans Pro"/>
              <a:ea typeface="Source Sans Pro"/>
            </a:endParaRPr>
          </a:p>
        </p:txBody>
      </p:sp>
      <p:pic>
        <p:nvPicPr>
          <p:cNvPr id="7" name="Picture 6" descr="A blue and black cross logo&#10;&#10;Description automatically generated">
            <a:extLst>
              <a:ext uri="{FF2B5EF4-FFF2-40B4-BE49-F238E27FC236}">
                <a16:creationId xmlns:a16="http://schemas.microsoft.com/office/drawing/2014/main" id="{E2296E3C-9806-3977-702D-013E57FF2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8" name="TextBox 7">
            <a:extLst>
              <a:ext uri="{FF2B5EF4-FFF2-40B4-BE49-F238E27FC236}">
                <a16:creationId xmlns:a16="http://schemas.microsoft.com/office/drawing/2014/main" id="{6128A661-E832-2F4E-FB16-A79F683755BE}"/>
              </a:ext>
            </a:extLst>
          </p:cNvPr>
          <p:cNvSpPr txBox="1"/>
          <p:nvPr/>
        </p:nvSpPr>
        <p:spPr>
          <a:xfrm>
            <a:off x="0" y="1450588"/>
            <a:ext cx="12192000" cy="523220"/>
          </a:xfrm>
          <a:prstGeom prst="rect">
            <a:avLst/>
          </a:prstGeom>
          <a:noFill/>
        </p:spPr>
        <p:txBody>
          <a:bodyPr wrap="square" rtlCol="0">
            <a:spAutoFit/>
          </a:bodyPr>
          <a:lstStyle/>
          <a:p>
            <a:pPr algn="ctr"/>
            <a:r>
              <a:rPr lang="en-GB" sz="2800" b="1"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rPr>
              <a:t>Plan, Deliver</a:t>
            </a:r>
            <a:r>
              <a:rPr lang="en-GB" sz="2800" b="1" dirty="0">
                <a:solidFill>
                  <a:srgbClr val="71768B"/>
                </a:solidFill>
                <a:latin typeface="Source Sans Pro" panose="020B0503030403020204" pitchFamily="34" charset="0"/>
                <a:ea typeface="Source Sans Pro" panose="020B0503030403020204" pitchFamily="34" charset="0"/>
                <a:cs typeface="Aptos" panose="020B0004020202020204" pitchFamily="34" charset="0"/>
              </a:rPr>
              <a:t> and </a:t>
            </a:r>
            <a:r>
              <a:rPr lang="en-GB" sz="2800" b="1"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rPr>
              <a:t>Monitor GP Contracts </a:t>
            </a:r>
          </a:p>
        </p:txBody>
      </p:sp>
      <p:sp>
        <p:nvSpPr>
          <p:cNvPr id="20" name="TextBox 19">
            <a:extLst>
              <a:ext uri="{FF2B5EF4-FFF2-40B4-BE49-F238E27FC236}">
                <a16:creationId xmlns:a16="http://schemas.microsoft.com/office/drawing/2014/main" id="{2CD59B0D-DE6D-92C9-4BD0-00C3F68154F2}"/>
              </a:ext>
            </a:extLst>
          </p:cNvPr>
          <p:cNvSpPr txBox="1"/>
          <p:nvPr/>
        </p:nvSpPr>
        <p:spPr>
          <a:xfrm>
            <a:off x="0" y="4037395"/>
            <a:ext cx="12192000" cy="2431435"/>
          </a:xfrm>
          <a:prstGeom prst="rect">
            <a:avLst/>
          </a:prstGeom>
          <a:noFill/>
        </p:spPr>
        <p:txBody>
          <a:bodyPr wrap="square" rtlCol="0">
            <a:spAutoFit/>
          </a:bodyPr>
          <a:lstStyle/>
          <a:p>
            <a:pPr algn="ctr"/>
            <a:r>
              <a:rPr lang="en-GB" sz="2800" b="1" dirty="0">
                <a:solidFill>
                  <a:srgbClr val="676C82"/>
                </a:solidFill>
                <a:latin typeface="Source Sans Pro" panose="020B0503030403020204" pitchFamily="34" charset="0"/>
                <a:ea typeface="Source Sans Pro" panose="020B0503030403020204" pitchFamily="34" charset="0"/>
              </a:rPr>
              <a:t>Ardens Clinical</a:t>
            </a:r>
          </a:p>
          <a:p>
            <a:pPr algn="ctr"/>
            <a:r>
              <a:rPr lang="en-GB" sz="2400" b="1" dirty="0">
                <a:solidFill>
                  <a:srgbClr val="0496CD"/>
                </a:solidFill>
                <a:latin typeface="Source Sans Pro" panose="020B0503030403020204" pitchFamily="34" charset="0"/>
                <a:ea typeface="Source Sans Pro" panose="020B0503030403020204" pitchFamily="34" charset="0"/>
              </a:rPr>
              <a:t>Ardens SystmOne &amp; Ardens EMIS</a:t>
            </a:r>
          </a:p>
          <a:p>
            <a:pPr algn="ctr"/>
            <a:r>
              <a:rPr lang="en-GB" sz="2400" dirty="0">
                <a:solidFill>
                  <a:srgbClr val="0496CD"/>
                </a:solidFill>
                <a:latin typeface="Source Sans Pro" panose="020B0503030403020204" pitchFamily="34" charset="0"/>
                <a:ea typeface="Source Sans Pro" panose="020B0503030403020204" pitchFamily="34" charset="0"/>
              </a:rPr>
              <a:t>Templates, Protocols &amp; Reports</a:t>
            </a:r>
          </a:p>
          <a:p>
            <a:pPr algn="ctr"/>
            <a:endParaRPr lang="en-GB" sz="2400" dirty="0">
              <a:solidFill>
                <a:srgbClr val="0496CD"/>
              </a:solidFill>
              <a:latin typeface="Source Sans Pro" panose="020B0503030403020204" pitchFamily="34" charset="0"/>
              <a:ea typeface="Source Sans Pro" panose="020B0503030403020204" pitchFamily="34" charset="0"/>
            </a:endParaRPr>
          </a:p>
          <a:p>
            <a:pPr algn="ctr"/>
            <a:r>
              <a:rPr lang="en-GB" sz="2800" b="1" dirty="0">
                <a:solidFill>
                  <a:srgbClr val="676C82"/>
                </a:solidFill>
                <a:latin typeface="Source Sans Pro" panose="020B0503030403020204" pitchFamily="34" charset="0"/>
                <a:ea typeface="Source Sans Pro" panose="020B0503030403020204" pitchFamily="34" charset="0"/>
              </a:rPr>
              <a:t>Ardens Manager</a:t>
            </a:r>
          </a:p>
          <a:p>
            <a:pPr algn="ctr"/>
            <a:r>
              <a:rPr lang="en-GB" sz="2400" dirty="0">
                <a:solidFill>
                  <a:srgbClr val="0496CD"/>
                </a:solidFill>
                <a:latin typeface="Source Sans Pro" panose="020B0503030403020204" pitchFamily="34" charset="0"/>
                <a:ea typeface="Source Sans Pro" panose="020B0503030403020204" pitchFamily="34" charset="0"/>
              </a:rPr>
              <a:t>Dashboards</a:t>
            </a:r>
          </a:p>
        </p:txBody>
      </p:sp>
      <p:grpSp>
        <p:nvGrpSpPr>
          <p:cNvPr id="5" name="Group 4">
            <a:extLst>
              <a:ext uri="{FF2B5EF4-FFF2-40B4-BE49-F238E27FC236}">
                <a16:creationId xmlns:a16="http://schemas.microsoft.com/office/drawing/2014/main" id="{1DEBBFFD-F13A-1457-0502-44FFF9962509}"/>
              </a:ext>
            </a:extLst>
          </p:cNvPr>
          <p:cNvGrpSpPr/>
          <p:nvPr/>
        </p:nvGrpSpPr>
        <p:grpSpPr>
          <a:xfrm>
            <a:off x="4132014" y="2447104"/>
            <a:ext cx="3927972" cy="743984"/>
            <a:chOff x="2968508" y="2298799"/>
            <a:chExt cx="3927972" cy="743984"/>
          </a:xfrm>
        </p:grpSpPr>
        <p:grpSp>
          <p:nvGrpSpPr>
            <p:cNvPr id="21" name="Group 20">
              <a:extLst>
                <a:ext uri="{FF2B5EF4-FFF2-40B4-BE49-F238E27FC236}">
                  <a16:creationId xmlns:a16="http://schemas.microsoft.com/office/drawing/2014/main" id="{25E7E72B-26F1-A909-58E9-FCD163A848FA}"/>
                </a:ext>
              </a:extLst>
            </p:cNvPr>
            <p:cNvGrpSpPr/>
            <p:nvPr/>
          </p:nvGrpSpPr>
          <p:grpSpPr>
            <a:xfrm>
              <a:off x="2968508" y="2298800"/>
              <a:ext cx="1763816" cy="743983"/>
              <a:chOff x="3506665" y="1927136"/>
              <a:chExt cx="1763816" cy="743983"/>
            </a:xfrm>
          </p:grpSpPr>
          <p:sp>
            <p:nvSpPr>
              <p:cNvPr id="22" name="Rectangle 21">
                <a:extLst>
                  <a:ext uri="{FF2B5EF4-FFF2-40B4-BE49-F238E27FC236}">
                    <a16:creationId xmlns:a16="http://schemas.microsoft.com/office/drawing/2014/main" id="{27F4BDE2-7A53-B523-7371-15B14216BC86}"/>
                  </a:ext>
                </a:extLst>
              </p:cNvPr>
              <p:cNvSpPr/>
              <p:nvPr/>
            </p:nvSpPr>
            <p:spPr>
              <a:xfrm>
                <a:off x="3506665" y="2363342"/>
                <a:ext cx="1763816" cy="307777"/>
              </a:xfrm>
              <a:prstGeom prst="rect">
                <a:avLst/>
              </a:prstGeom>
            </p:spPr>
            <p:txBody>
              <a:bodyPr wrap="none">
                <a:spAutoFit/>
              </a:bodyPr>
              <a:lstStyle/>
              <a:p>
                <a:pPr algn="ctr"/>
                <a:r>
                  <a:rPr lang="en-GB" sz="1400">
                    <a:solidFill>
                      <a:srgbClr val="0496CD"/>
                    </a:solidFill>
                    <a:latin typeface="Nexa Bold" panose="02000000000000000000" pitchFamily="50" charset="0"/>
                  </a:rPr>
                  <a:t>National Contracts</a:t>
                </a:r>
              </a:p>
            </p:txBody>
          </p:sp>
          <p:pic>
            <p:nvPicPr>
              <p:cNvPr id="23" name="Graphic 22" descr="Signature outline">
                <a:extLst>
                  <a:ext uri="{FF2B5EF4-FFF2-40B4-BE49-F238E27FC236}">
                    <a16:creationId xmlns:a16="http://schemas.microsoft.com/office/drawing/2014/main" id="{6BA534F4-9736-15F6-4257-97F9459B010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57488" y="1927136"/>
                <a:ext cx="432000" cy="432000"/>
              </a:xfrm>
              <a:prstGeom prst="rect">
                <a:avLst/>
              </a:prstGeom>
            </p:spPr>
          </p:pic>
        </p:grpSp>
        <p:sp>
          <p:nvSpPr>
            <p:cNvPr id="28" name="Rectangle 27">
              <a:extLst>
                <a:ext uri="{FF2B5EF4-FFF2-40B4-BE49-F238E27FC236}">
                  <a16:creationId xmlns:a16="http://schemas.microsoft.com/office/drawing/2014/main" id="{20DACDF3-6AEF-2819-55C7-CBB297C8D23F}"/>
                </a:ext>
              </a:extLst>
            </p:cNvPr>
            <p:cNvSpPr/>
            <p:nvPr/>
          </p:nvSpPr>
          <p:spPr>
            <a:xfrm>
              <a:off x="5396967" y="2735006"/>
              <a:ext cx="1499513" cy="307777"/>
            </a:xfrm>
            <a:prstGeom prst="rect">
              <a:avLst/>
            </a:prstGeom>
          </p:spPr>
          <p:txBody>
            <a:bodyPr wrap="square">
              <a:spAutoFit/>
            </a:bodyPr>
            <a:lstStyle/>
            <a:p>
              <a:pPr algn="ctr"/>
              <a:r>
                <a:rPr lang="en-GB" sz="1400">
                  <a:solidFill>
                    <a:srgbClr val="0496CD"/>
                  </a:solidFill>
                  <a:latin typeface="Nexa Bold" panose="02000000000000000000" pitchFamily="50" charset="0"/>
                </a:rPr>
                <a:t>Local Contracts</a:t>
              </a:r>
            </a:p>
          </p:txBody>
        </p:sp>
        <p:pic>
          <p:nvPicPr>
            <p:cNvPr id="4" name="Graphic 3">
              <a:extLst>
                <a:ext uri="{FF2B5EF4-FFF2-40B4-BE49-F238E27FC236}">
                  <a16:creationId xmlns:a16="http://schemas.microsoft.com/office/drawing/2014/main" id="{BB51AF51-5232-E879-F5E2-4F24877CAF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79999" y="2298799"/>
              <a:ext cx="432001" cy="432001"/>
            </a:xfrm>
            <a:prstGeom prst="rect">
              <a:avLst/>
            </a:prstGeom>
          </p:spPr>
        </p:pic>
      </p:grpSp>
    </p:spTree>
    <p:extLst>
      <p:ext uri="{BB962C8B-B14F-4D97-AF65-F5344CB8AC3E}">
        <p14:creationId xmlns:p14="http://schemas.microsoft.com/office/powerpoint/2010/main" val="1401298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4FA75-FC0B-2A32-63D1-D9355D3993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CFC8D21-789D-E292-E20A-42D6394EA1ED}"/>
              </a:ext>
            </a:extLst>
          </p:cNvPr>
          <p:cNvPicPr>
            <a:picLocks noChangeAspect="1"/>
          </p:cNvPicPr>
          <p:nvPr/>
        </p:nvPicPr>
        <p:blipFill>
          <a:blip r:embed="rId3"/>
          <a:stretch>
            <a:fillRect/>
          </a:stretch>
        </p:blipFill>
        <p:spPr>
          <a:xfrm>
            <a:off x="107058" y="771873"/>
            <a:ext cx="6600962" cy="5250912"/>
          </a:xfrm>
          <a:prstGeom prst="rect">
            <a:avLst/>
          </a:prstGeom>
          <a:ln>
            <a:noFill/>
          </a:ln>
          <a:effectLst>
            <a:outerShdw blurRad="292100" dist="139700" dir="2700000" algn="tl" rotWithShape="0">
              <a:srgbClr val="333333">
                <a:alpha val="65000"/>
              </a:srgbClr>
            </a:outerShdw>
          </a:effectLst>
        </p:spPr>
      </p:pic>
      <p:cxnSp>
        <p:nvCxnSpPr>
          <p:cNvPr id="29" name="Straight Arrow Connector 28">
            <a:extLst>
              <a:ext uri="{FF2B5EF4-FFF2-40B4-BE49-F238E27FC236}">
                <a16:creationId xmlns:a16="http://schemas.microsoft.com/office/drawing/2014/main" id="{476F33A0-4176-E002-613E-7D64ECD355C6}"/>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8B83AF-97A7-A545-5058-8AAD884A4CC9}"/>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Deliver – Record Data</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AC0F5231-9F41-0B8F-C49F-365EDCA1B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pic>
        <p:nvPicPr>
          <p:cNvPr id="12" name="Picture 11">
            <a:extLst>
              <a:ext uri="{FF2B5EF4-FFF2-40B4-BE49-F238E27FC236}">
                <a16:creationId xmlns:a16="http://schemas.microsoft.com/office/drawing/2014/main" id="{217348E3-2A4A-FE39-3D79-4BC921B5BEE8}"/>
              </a:ext>
            </a:extLst>
          </p:cNvPr>
          <p:cNvPicPr>
            <a:picLocks noChangeAspect="1"/>
          </p:cNvPicPr>
          <p:nvPr/>
        </p:nvPicPr>
        <p:blipFill>
          <a:blip r:embed="rId5"/>
          <a:stretch>
            <a:fillRect/>
          </a:stretch>
        </p:blipFill>
        <p:spPr>
          <a:xfrm>
            <a:off x="3944082" y="2605546"/>
            <a:ext cx="8801558" cy="3584389"/>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F48B11F8-57E9-10CA-3A85-BE9E6998B791}"/>
              </a:ext>
            </a:extLst>
          </p:cNvPr>
          <p:cNvSpPr txBox="1"/>
          <p:nvPr/>
        </p:nvSpPr>
        <p:spPr>
          <a:xfrm>
            <a:off x="4343445" y="4028409"/>
            <a:ext cx="1524447" cy="369332"/>
          </a:xfrm>
          <a:prstGeom prst="rect">
            <a:avLst/>
          </a:prstGeom>
          <a:solidFill>
            <a:srgbClr val="FFC000"/>
          </a:solidFill>
        </p:spPr>
        <p:txBody>
          <a:bodyPr wrap="square" rtlCol="0">
            <a:spAutoFit/>
          </a:bodyPr>
          <a:lstStyle/>
          <a:p>
            <a:r>
              <a:rPr lang="en-GB" sz="900" b="1" dirty="0"/>
              <a:t>* ICB Name</a:t>
            </a:r>
          </a:p>
          <a:p>
            <a:r>
              <a:rPr lang="en-GB" sz="900" b="1" dirty="0"/>
              <a:t> </a:t>
            </a:r>
          </a:p>
        </p:txBody>
      </p:sp>
      <p:grpSp>
        <p:nvGrpSpPr>
          <p:cNvPr id="19" name="Group 18">
            <a:extLst>
              <a:ext uri="{FF2B5EF4-FFF2-40B4-BE49-F238E27FC236}">
                <a16:creationId xmlns:a16="http://schemas.microsoft.com/office/drawing/2014/main" id="{DE3EFBA4-072C-1A46-4B50-D298D4522C06}"/>
              </a:ext>
            </a:extLst>
          </p:cNvPr>
          <p:cNvGrpSpPr/>
          <p:nvPr/>
        </p:nvGrpSpPr>
        <p:grpSpPr>
          <a:xfrm>
            <a:off x="3737283" y="6097439"/>
            <a:ext cx="3927972" cy="743984"/>
            <a:chOff x="2968508" y="2298799"/>
            <a:chExt cx="3927972" cy="743984"/>
          </a:xfrm>
        </p:grpSpPr>
        <p:grpSp>
          <p:nvGrpSpPr>
            <p:cNvPr id="20" name="Group 19">
              <a:extLst>
                <a:ext uri="{FF2B5EF4-FFF2-40B4-BE49-F238E27FC236}">
                  <a16:creationId xmlns:a16="http://schemas.microsoft.com/office/drawing/2014/main" id="{F74D0D6F-216D-5892-4876-F74B01C5971B}"/>
                </a:ext>
              </a:extLst>
            </p:cNvPr>
            <p:cNvGrpSpPr/>
            <p:nvPr/>
          </p:nvGrpSpPr>
          <p:grpSpPr>
            <a:xfrm>
              <a:off x="2968508" y="2298800"/>
              <a:ext cx="1763816" cy="743983"/>
              <a:chOff x="3506665" y="1927136"/>
              <a:chExt cx="1763816" cy="743983"/>
            </a:xfrm>
          </p:grpSpPr>
          <p:sp>
            <p:nvSpPr>
              <p:cNvPr id="23" name="Rectangle 22">
                <a:extLst>
                  <a:ext uri="{FF2B5EF4-FFF2-40B4-BE49-F238E27FC236}">
                    <a16:creationId xmlns:a16="http://schemas.microsoft.com/office/drawing/2014/main" id="{3217C6F9-7F18-1A17-D872-DCB2910F6CC9}"/>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4" name="Graphic 23" descr="Signature outline">
                <a:extLst>
                  <a:ext uri="{FF2B5EF4-FFF2-40B4-BE49-F238E27FC236}">
                    <a16:creationId xmlns:a16="http://schemas.microsoft.com/office/drawing/2014/main" id="{714DCE43-46C9-0050-1745-5C7CA75423B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157488" y="1927136"/>
                <a:ext cx="432000" cy="432000"/>
              </a:xfrm>
              <a:prstGeom prst="rect">
                <a:avLst/>
              </a:prstGeom>
            </p:spPr>
          </p:pic>
        </p:grpSp>
        <p:sp>
          <p:nvSpPr>
            <p:cNvPr id="21" name="Rectangle 20">
              <a:extLst>
                <a:ext uri="{FF2B5EF4-FFF2-40B4-BE49-F238E27FC236}">
                  <a16:creationId xmlns:a16="http://schemas.microsoft.com/office/drawing/2014/main" id="{34ACD811-C78D-70FD-C174-0ABADD6DF42D}"/>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22" name="Graphic 21">
              <a:extLst>
                <a:ext uri="{FF2B5EF4-FFF2-40B4-BE49-F238E27FC236}">
                  <a16:creationId xmlns:a16="http://schemas.microsoft.com/office/drawing/2014/main" id="{3A06F39A-04D4-2266-81E8-6A5D071AD6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9999" y="2298799"/>
              <a:ext cx="432001" cy="432001"/>
            </a:xfrm>
            <a:prstGeom prst="rect">
              <a:avLst/>
            </a:prstGeom>
          </p:spPr>
        </p:pic>
      </p:grpSp>
    </p:spTree>
    <p:extLst>
      <p:ext uri="{BB962C8B-B14F-4D97-AF65-F5344CB8AC3E}">
        <p14:creationId xmlns:p14="http://schemas.microsoft.com/office/powerpoint/2010/main" val="60368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7E0DC-89CE-8936-C730-26273033749D}"/>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A01561E4-C966-841A-F3CD-D6B69FFF856B}"/>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49774A-13C8-92A5-D820-7486EB1415EF}"/>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Deliver – Record Data</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17CF834F-E398-BE1A-ADB5-AB4148647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16" name="TextBox 15">
            <a:extLst>
              <a:ext uri="{FF2B5EF4-FFF2-40B4-BE49-F238E27FC236}">
                <a16:creationId xmlns:a16="http://schemas.microsoft.com/office/drawing/2014/main" id="{26155D34-3C60-03A5-D083-42D80A15F9EA}"/>
              </a:ext>
            </a:extLst>
          </p:cNvPr>
          <p:cNvSpPr txBox="1"/>
          <p:nvPr/>
        </p:nvSpPr>
        <p:spPr>
          <a:xfrm>
            <a:off x="4343445" y="4028409"/>
            <a:ext cx="1524447" cy="369332"/>
          </a:xfrm>
          <a:prstGeom prst="rect">
            <a:avLst/>
          </a:prstGeom>
          <a:solidFill>
            <a:srgbClr val="FFC000"/>
          </a:solidFill>
        </p:spPr>
        <p:txBody>
          <a:bodyPr wrap="square" rtlCol="0">
            <a:spAutoFit/>
          </a:bodyPr>
          <a:lstStyle/>
          <a:p>
            <a:r>
              <a:rPr lang="en-GB" sz="900" b="1" dirty="0"/>
              <a:t>* ICB Name</a:t>
            </a:r>
          </a:p>
          <a:p>
            <a:r>
              <a:rPr lang="en-GB" sz="900" b="1" dirty="0"/>
              <a:t> </a:t>
            </a:r>
          </a:p>
        </p:txBody>
      </p:sp>
      <p:grpSp>
        <p:nvGrpSpPr>
          <p:cNvPr id="19" name="Group 18">
            <a:extLst>
              <a:ext uri="{FF2B5EF4-FFF2-40B4-BE49-F238E27FC236}">
                <a16:creationId xmlns:a16="http://schemas.microsoft.com/office/drawing/2014/main" id="{07F88FEC-F29A-297F-8D48-3AA62F3E4BA0}"/>
              </a:ext>
            </a:extLst>
          </p:cNvPr>
          <p:cNvGrpSpPr/>
          <p:nvPr/>
        </p:nvGrpSpPr>
        <p:grpSpPr>
          <a:xfrm>
            <a:off x="3737283" y="6097439"/>
            <a:ext cx="3927972" cy="743984"/>
            <a:chOff x="2968508" y="2298799"/>
            <a:chExt cx="3927972" cy="743984"/>
          </a:xfrm>
        </p:grpSpPr>
        <p:grpSp>
          <p:nvGrpSpPr>
            <p:cNvPr id="20" name="Group 19">
              <a:extLst>
                <a:ext uri="{FF2B5EF4-FFF2-40B4-BE49-F238E27FC236}">
                  <a16:creationId xmlns:a16="http://schemas.microsoft.com/office/drawing/2014/main" id="{005505F8-F78B-A2CC-2884-444D409C5F0D}"/>
                </a:ext>
              </a:extLst>
            </p:cNvPr>
            <p:cNvGrpSpPr/>
            <p:nvPr/>
          </p:nvGrpSpPr>
          <p:grpSpPr>
            <a:xfrm>
              <a:off x="2968508" y="2298800"/>
              <a:ext cx="1763816" cy="743983"/>
              <a:chOff x="3506665" y="1927136"/>
              <a:chExt cx="1763816" cy="743983"/>
            </a:xfrm>
          </p:grpSpPr>
          <p:sp>
            <p:nvSpPr>
              <p:cNvPr id="23" name="Rectangle 22">
                <a:extLst>
                  <a:ext uri="{FF2B5EF4-FFF2-40B4-BE49-F238E27FC236}">
                    <a16:creationId xmlns:a16="http://schemas.microsoft.com/office/drawing/2014/main" id="{9E42EE13-88A1-1CE9-23A6-B8A6C8227F72}"/>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4" name="Graphic 23" descr="Signature outline">
                <a:extLst>
                  <a:ext uri="{FF2B5EF4-FFF2-40B4-BE49-F238E27FC236}">
                    <a16:creationId xmlns:a16="http://schemas.microsoft.com/office/drawing/2014/main" id="{07EF5892-8AB9-EE94-CEA1-75262FC29A4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57488" y="1927136"/>
                <a:ext cx="432000" cy="432000"/>
              </a:xfrm>
              <a:prstGeom prst="rect">
                <a:avLst/>
              </a:prstGeom>
            </p:spPr>
          </p:pic>
        </p:grpSp>
        <p:sp>
          <p:nvSpPr>
            <p:cNvPr id="21" name="Rectangle 20">
              <a:extLst>
                <a:ext uri="{FF2B5EF4-FFF2-40B4-BE49-F238E27FC236}">
                  <a16:creationId xmlns:a16="http://schemas.microsoft.com/office/drawing/2014/main" id="{65D3FC3F-7F07-5362-B5A3-B2DF68486132}"/>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22" name="Graphic 21">
              <a:extLst>
                <a:ext uri="{FF2B5EF4-FFF2-40B4-BE49-F238E27FC236}">
                  <a16:creationId xmlns:a16="http://schemas.microsoft.com/office/drawing/2014/main" id="{646D416F-9746-247A-3103-FB02FDA91C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9999" y="2298799"/>
              <a:ext cx="432001" cy="432001"/>
            </a:xfrm>
            <a:prstGeom prst="rect">
              <a:avLst/>
            </a:prstGeom>
          </p:spPr>
        </p:pic>
      </p:grpSp>
      <p:pic>
        <p:nvPicPr>
          <p:cNvPr id="6" name="Picture 5">
            <a:extLst>
              <a:ext uri="{FF2B5EF4-FFF2-40B4-BE49-F238E27FC236}">
                <a16:creationId xmlns:a16="http://schemas.microsoft.com/office/drawing/2014/main" id="{A802133B-4002-C4A6-E286-5F3D5ADABBB3}"/>
              </a:ext>
            </a:extLst>
          </p:cNvPr>
          <p:cNvPicPr>
            <a:picLocks noChangeAspect="1"/>
          </p:cNvPicPr>
          <p:nvPr/>
        </p:nvPicPr>
        <p:blipFill>
          <a:blip r:embed="rId8"/>
          <a:stretch>
            <a:fillRect/>
          </a:stretch>
        </p:blipFill>
        <p:spPr>
          <a:xfrm>
            <a:off x="2567411" y="697221"/>
            <a:ext cx="6600962" cy="5323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5562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D120A-2A95-301F-109F-1EB23D0597D9}"/>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A43A19AC-3CE5-B5CB-1F38-C896A65A3491}"/>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04A25E3-A346-F9B7-0A07-7307ACF4B233}"/>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Deliver – Record Data</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B28FB2B3-4312-E476-9252-B37723C5C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grpSp>
        <p:nvGrpSpPr>
          <p:cNvPr id="19" name="Group 18">
            <a:extLst>
              <a:ext uri="{FF2B5EF4-FFF2-40B4-BE49-F238E27FC236}">
                <a16:creationId xmlns:a16="http://schemas.microsoft.com/office/drawing/2014/main" id="{068D5EA6-2BD3-FE2B-9886-9E4CF9602EFE}"/>
              </a:ext>
            </a:extLst>
          </p:cNvPr>
          <p:cNvGrpSpPr/>
          <p:nvPr/>
        </p:nvGrpSpPr>
        <p:grpSpPr>
          <a:xfrm>
            <a:off x="3737283" y="6097439"/>
            <a:ext cx="3927972" cy="743984"/>
            <a:chOff x="2968508" y="2298799"/>
            <a:chExt cx="3927972" cy="743984"/>
          </a:xfrm>
        </p:grpSpPr>
        <p:grpSp>
          <p:nvGrpSpPr>
            <p:cNvPr id="20" name="Group 19">
              <a:extLst>
                <a:ext uri="{FF2B5EF4-FFF2-40B4-BE49-F238E27FC236}">
                  <a16:creationId xmlns:a16="http://schemas.microsoft.com/office/drawing/2014/main" id="{302138F2-70EC-3B79-8C51-54FEFC4709FD}"/>
                </a:ext>
              </a:extLst>
            </p:cNvPr>
            <p:cNvGrpSpPr/>
            <p:nvPr/>
          </p:nvGrpSpPr>
          <p:grpSpPr>
            <a:xfrm>
              <a:off x="2968508" y="2298800"/>
              <a:ext cx="1763816" cy="743983"/>
              <a:chOff x="3506665" y="1927136"/>
              <a:chExt cx="1763816" cy="743983"/>
            </a:xfrm>
          </p:grpSpPr>
          <p:sp>
            <p:nvSpPr>
              <p:cNvPr id="23" name="Rectangle 22">
                <a:extLst>
                  <a:ext uri="{FF2B5EF4-FFF2-40B4-BE49-F238E27FC236}">
                    <a16:creationId xmlns:a16="http://schemas.microsoft.com/office/drawing/2014/main" id="{7C43DA3E-F1D9-B089-BFA7-97F45CC48483}"/>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4" name="Graphic 23" descr="Signature outline">
                <a:extLst>
                  <a:ext uri="{FF2B5EF4-FFF2-40B4-BE49-F238E27FC236}">
                    <a16:creationId xmlns:a16="http://schemas.microsoft.com/office/drawing/2014/main" id="{D0EAFCA0-BEA8-571B-D20F-6AA88863DD4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57488" y="1927136"/>
                <a:ext cx="432000" cy="432000"/>
              </a:xfrm>
              <a:prstGeom prst="rect">
                <a:avLst/>
              </a:prstGeom>
            </p:spPr>
          </p:pic>
        </p:grpSp>
        <p:sp>
          <p:nvSpPr>
            <p:cNvPr id="21" name="Rectangle 20">
              <a:extLst>
                <a:ext uri="{FF2B5EF4-FFF2-40B4-BE49-F238E27FC236}">
                  <a16:creationId xmlns:a16="http://schemas.microsoft.com/office/drawing/2014/main" id="{D29D6C2F-60AD-1241-24CE-DC306AD05E97}"/>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22" name="Graphic 21">
              <a:extLst>
                <a:ext uri="{FF2B5EF4-FFF2-40B4-BE49-F238E27FC236}">
                  <a16:creationId xmlns:a16="http://schemas.microsoft.com/office/drawing/2014/main" id="{2E5DDA25-CBF1-FD19-21DF-4456AF5A57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9999" y="2298799"/>
              <a:ext cx="432001" cy="432001"/>
            </a:xfrm>
            <a:prstGeom prst="rect">
              <a:avLst/>
            </a:prstGeom>
          </p:spPr>
        </p:pic>
      </p:grpSp>
      <p:pic>
        <p:nvPicPr>
          <p:cNvPr id="6" name="Picture 5">
            <a:extLst>
              <a:ext uri="{FF2B5EF4-FFF2-40B4-BE49-F238E27FC236}">
                <a16:creationId xmlns:a16="http://schemas.microsoft.com/office/drawing/2014/main" id="{5E8F45BB-D8EC-D788-E881-C01A10E004D5}"/>
              </a:ext>
            </a:extLst>
          </p:cNvPr>
          <p:cNvPicPr>
            <a:picLocks noChangeAspect="1"/>
          </p:cNvPicPr>
          <p:nvPr/>
        </p:nvPicPr>
        <p:blipFill>
          <a:blip r:embed="rId8"/>
          <a:srcRect l="70387" t="84850" r="22771" b="5038"/>
          <a:stretch>
            <a:fillRect/>
          </a:stretch>
        </p:blipFill>
        <p:spPr>
          <a:xfrm>
            <a:off x="5214092" y="2137781"/>
            <a:ext cx="1763816" cy="2102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15536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BAC2E-6A6F-C932-D959-7A862AA043B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9B88E2D-95E9-1A69-A440-57AB02E448DB}"/>
              </a:ext>
            </a:extLst>
          </p:cNvPr>
          <p:cNvSpPr txBox="1"/>
          <p:nvPr/>
        </p:nvSpPr>
        <p:spPr>
          <a:xfrm>
            <a:off x="826975" y="47623"/>
            <a:ext cx="8164185" cy="707886"/>
          </a:xfrm>
          <a:prstGeom prst="rect">
            <a:avLst/>
          </a:prstGeom>
          <a:noFill/>
        </p:spPr>
        <p:txBody>
          <a:bodyPr wrap="square" rtlCol="0">
            <a:spAutoFit/>
          </a:bodyPr>
          <a:lstStyle/>
          <a:p>
            <a:r>
              <a:rPr lang="en-GB" sz="4000" b="1" dirty="0">
                <a:solidFill>
                  <a:srgbClr val="0496CD"/>
                </a:solidFill>
                <a:latin typeface="Source Sans Pro"/>
                <a:ea typeface="Source Sans Pro"/>
              </a:rPr>
              <a:t>Local Contracts</a:t>
            </a:r>
            <a:endParaRPr lang="en-US" sz="4000" dirty="0">
              <a:solidFill>
                <a:srgbClr val="0496CD"/>
              </a:solidFill>
              <a:latin typeface="Source Sans Pro"/>
              <a:ea typeface="Source Sans Pro"/>
            </a:endParaRPr>
          </a:p>
        </p:txBody>
      </p:sp>
      <p:pic>
        <p:nvPicPr>
          <p:cNvPr id="7" name="Picture 6" descr="A blue and black cross logo&#10;&#10;Description automatically generated">
            <a:extLst>
              <a:ext uri="{FF2B5EF4-FFF2-40B4-BE49-F238E27FC236}">
                <a16:creationId xmlns:a16="http://schemas.microsoft.com/office/drawing/2014/main" id="{D16144FA-771C-367B-D1F3-8A40F4049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2" name="TextBox 1">
            <a:extLst>
              <a:ext uri="{FF2B5EF4-FFF2-40B4-BE49-F238E27FC236}">
                <a16:creationId xmlns:a16="http://schemas.microsoft.com/office/drawing/2014/main" id="{3E9F841F-0BD1-7618-2224-DE46175AC4BE}"/>
              </a:ext>
            </a:extLst>
          </p:cNvPr>
          <p:cNvSpPr txBox="1"/>
          <p:nvPr/>
        </p:nvSpPr>
        <p:spPr>
          <a:xfrm>
            <a:off x="2918459" y="3223904"/>
            <a:ext cx="6355080" cy="769441"/>
          </a:xfrm>
          <a:prstGeom prst="rect">
            <a:avLst/>
          </a:prstGeom>
          <a:noFill/>
        </p:spPr>
        <p:txBody>
          <a:bodyPr wrap="square" rtlCol="0">
            <a:spAutoFit/>
          </a:bodyPr>
          <a:lstStyle/>
          <a:p>
            <a:pPr algn="ctr"/>
            <a:r>
              <a:rPr lang="en-GB" sz="4400" dirty="0">
                <a:solidFill>
                  <a:srgbClr val="0496CD"/>
                </a:solidFill>
                <a:latin typeface="Source Sans Pro" panose="020B0503030403020204" pitchFamily="34" charset="0"/>
                <a:ea typeface="Source Sans Pro" panose="020B0503030403020204" pitchFamily="34" charset="0"/>
              </a:rPr>
              <a:t>Monitor</a:t>
            </a:r>
          </a:p>
        </p:txBody>
      </p:sp>
      <p:pic>
        <p:nvPicPr>
          <p:cNvPr id="3" name="Picture 2" descr="A black background with orange and grey letters&#10;&#10;Description automatically generated">
            <a:extLst>
              <a:ext uri="{FF2B5EF4-FFF2-40B4-BE49-F238E27FC236}">
                <a16:creationId xmlns:a16="http://schemas.microsoft.com/office/drawing/2014/main" id="{4DDFA707-A875-185D-4596-E0EC8B6EF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580" y="2192571"/>
            <a:ext cx="4972839" cy="1031333"/>
          </a:xfrm>
          <a:prstGeom prst="rect">
            <a:avLst/>
          </a:prstGeom>
        </p:spPr>
      </p:pic>
      <p:grpSp>
        <p:nvGrpSpPr>
          <p:cNvPr id="8" name="Group 7">
            <a:extLst>
              <a:ext uri="{FF2B5EF4-FFF2-40B4-BE49-F238E27FC236}">
                <a16:creationId xmlns:a16="http://schemas.microsoft.com/office/drawing/2014/main" id="{DA03C96B-EB85-74A2-0DE3-DDF54B7F337C}"/>
              </a:ext>
            </a:extLst>
          </p:cNvPr>
          <p:cNvGrpSpPr/>
          <p:nvPr/>
        </p:nvGrpSpPr>
        <p:grpSpPr>
          <a:xfrm>
            <a:off x="4699478" y="987414"/>
            <a:ext cx="2793042" cy="1205157"/>
            <a:chOff x="4699479" y="1024008"/>
            <a:chExt cx="2793042" cy="1205157"/>
          </a:xfrm>
        </p:grpSpPr>
        <p:sp>
          <p:nvSpPr>
            <p:cNvPr id="4" name="Rectangle 3">
              <a:extLst>
                <a:ext uri="{FF2B5EF4-FFF2-40B4-BE49-F238E27FC236}">
                  <a16:creationId xmlns:a16="http://schemas.microsoft.com/office/drawing/2014/main" id="{F01186BF-D69A-F5E6-71B4-34E02A1BC506}"/>
                </a:ext>
              </a:extLst>
            </p:cNvPr>
            <p:cNvSpPr/>
            <p:nvPr/>
          </p:nvSpPr>
          <p:spPr>
            <a:xfrm>
              <a:off x="4699479" y="1921388"/>
              <a:ext cx="2793042"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5" name="Graphic 4">
              <a:extLst>
                <a:ext uri="{FF2B5EF4-FFF2-40B4-BE49-F238E27FC236}">
                  <a16:creationId xmlns:a16="http://schemas.microsoft.com/office/drawing/2014/main" id="{E38B3C9D-5ABD-C9ED-7E99-DE40C60C95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6878" y="1024008"/>
              <a:ext cx="798243" cy="798243"/>
            </a:xfrm>
            <a:prstGeom prst="rect">
              <a:avLst/>
            </a:prstGeom>
          </p:spPr>
        </p:pic>
      </p:grpSp>
    </p:spTree>
    <p:extLst>
      <p:ext uri="{BB962C8B-B14F-4D97-AF65-F5344CB8AC3E}">
        <p14:creationId xmlns:p14="http://schemas.microsoft.com/office/powerpoint/2010/main" val="283663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CFAE0-0607-11A5-01CD-36051AD77677}"/>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25CA3523-C8BE-7B52-1CD4-2FFB7D83EC81}"/>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D48940F-4780-DF2D-65AD-AE3FE45C74C5}"/>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Monitor – Dashboard</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FB4187D4-3AA1-8624-B000-361043F96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15" name="Rectangle 14">
            <a:extLst>
              <a:ext uri="{FF2B5EF4-FFF2-40B4-BE49-F238E27FC236}">
                <a16:creationId xmlns:a16="http://schemas.microsoft.com/office/drawing/2014/main" id="{923E9C9D-42AB-DB19-F7B0-9C3CD12BD047}"/>
              </a:ext>
            </a:extLst>
          </p:cNvPr>
          <p:cNvSpPr/>
          <p:nvPr/>
        </p:nvSpPr>
        <p:spPr>
          <a:xfrm>
            <a:off x="1005840" y="1354524"/>
            <a:ext cx="1005840" cy="1389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E0136942-F911-96E2-A7CB-6ADB9E511A00}"/>
              </a:ext>
            </a:extLst>
          </p:cNvPr>
          <p:cNvPicPr>
            <a:picLocks noChangeAspect="1"/>
          </p:cNvPicPr>
          <p:nvPr/>
        </p:nvPicPr>
        <p:blipFill>
          <a:blip r:embed="rId4"/>
          <a:stretch>
            <a:fillRect/>
          </a:stretch>
        </p:blipFill>
        <p:spPr>
          <a:xfrm>
            <a:off x="107058" y="840510"/>
            <a:ext cx="11475342" cy="5047828"/>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8FBAF6CB-BFD2-56EE-81D2-CA17F2A2FB89}"/>
              </a:ext>
            </a:extLst>
          </p:cNvPr>
          <p:cNvPicPr>
            <a:picLocks noChangeAspect="1"/>
          </p:cNvPicPr>
          <p:nvPr/>
        </p:nvPicPr>
        <p:blipFill>
          <a:blip r:embed="rId5"/>
          <a:stretch>
            <a:fillRect/>
          </a:stretch>
        </p:blipFill>
        <p:spPr>
          <a:xfrm>
            <a:off x="2011680" y="1617598"/>
            <a:ext cx="10672572" cy="4270740"/>
          </a:xfrm>
          <a:prstGeom prst="rect">
            <a:avLst/>
          </a:prstGeom>
          <a:ln>
            <a:noFill/>
          </a:ln>
          <a:effectLst>
            <a:outerShdw blurRad="292100" dist="139700" dir="2700000" algn="tl" rotWithShape="0">
              <a:srgbClr val="333333">
                <a:alpha val="65000"/>
              </a:srgbClr>
            </a:outerShdw>
          </a:effectLst>
        </p:spPr>
      </p:pic>
      <p:grpSp>
        <p:nvGrpSpPr>
          <p:cNvPr id="27" name="Group 26">
            <a:extLst>
              <a:ext uri="{FF2B5EF4-FFF2-40B4-BE49-F238E27FC236}">
                <a16:creationId xmlns:a16="http://schemas.microsoft.com/office/drawing/2014/main" id="{1CEED674-1D8E-FAF1-4DB9-B9858026F7F3}"/>
              </a:ext>
            </a:extLst>
          </p:cNvPr>
          <p:cNvGrpSpPr/>
          <p:nvPr/>
        </p:nvGrpSpPr>
        <p:grpSpPr>
          <a:xfrm>
            <a:off x="3737283" y="6097439"/>
            <a:ext cx="3927972" cy="743984"/>
            <a:chOff x="2968508" y="2298799"/>
            <a:chExt cx="3927972" cy="743984"/>
          </a:xfrm>
        </p:grpSpPr>
        <p:grpSp>
          <p:nvGrpSpPr>
            <p:cNvPr id="28" name="Group 27">
              <a:extLst>
                <a:ext uri="{FF2B5EF4-FFF2-40B4-BE49-F238E27FC236}">
                  <a16:creationId xmlns:a16="http://schemas.microsoft.com/office/drawing/2014/main" id="{07D4EBE4-8A19-7EB2-32EB-937F773E2840}"/>
                </a:ext>
              </a:extLst>
            </p:cNvPr>
            <p:cNvGrpSpPr/>
            <p:nvPr/>
          </p:nvGrpSpPr>
          <p:grpSpPr>
            <a:xfrm>
              <a:off x="2968508" y="2298800"/>
              <a:ext cx="1763816" cy="743983"/>
              <a:chOff x="3506665" y="1927136"/>
              <a:chExt cx="1763816" cy="743983"/>
            </a:xfrm>
          </p:grpSpPr>
          <p:sp>
            <p:nvSpPr>
              <p:cNvPr id="32" name="Rectangle 31">
                <a:extLst>
                  <a:ext uri="{FF2B5EF4-FFF2-40B4-BE49-F238E27FC236}">
                    <a16:creationId xmlns:a16="http://schemas.microsoft.com/office/drawing/2014/main" id="{8257FBB0-5262-897C-CC14-3341D6D9330F}"/>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33" name="Graphic 32" descr="Signature outline">
                <a:extLst>
                  <a:ext uri="{FF2B5EF4-FFF2-40B4-BE49-F238E27FC236}">
                    <a16:creationId xmlns:a16="http://schemas.microsoft.com/office/drawing/2014/main" id="{92F9C95D-9B9A-605B-B89A-236E35CAC01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157488" y="1927136"/>
                <a:ext cx="432000" cy="432000"/>
              </a:xfrm>
              <a:prstGeom prst="rect">
                <a:avLst/>
              </a:prstGeom>
            </p:spPr>
          </p:pic>
        </p:grpSp>
        <p:sp>
          <p:nvSpPr>
            <p:cNvPr id="30" name="Rectangle 29">
              <a:extLst>
                <a:ext uri="{FF2B5EF4-FFF2-40B4-BE49-F238E27FC236}">
                  <a16:creationId xmlns:a16="http://schemas.microsoft.com/office/drawing/2014/main" id="{894AD483-7472-55A0-6DEF-A2C9F1D8DB0E}"/>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31" name="Graphic 30">
              <a:extLst>
                <a:ext uri="{FF2B5EF4-FFF2-40B4-BE49-F238E27FC236}">
                  <a16:creationId xmlns:a16="http://schemas.microsoft.com/office/drawing/2014/main" id="{20215961-1C9F-C191-61D7-2F46DE6618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9999" y="2298799"/>
              <a:ext cx="432001" cy="432001"/>
            </a:xfrm>
            <a:prstGeom prst="rect">
              <a:avLst/>
            </a:prstGeom>
          </p:spPr>
        </p:pic>
      </p:grpSp>
    </p:spTree>
    <p:extLst>
      <p:ext uri="{BB962C8B-B14F-4D97-AF65-F5344CB8AC3E}">
        <p14:creationId xmlns:p14="http://schemas.microsoft.com/office/powerpoint/2010/main" val="214323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1CD7A-C83F-D8D8-ED6D-6C4A91D43F82}"/>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381C896A-E3E8-A745-9FF4-FA3321A37C28}"/>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291963E-47C8-5374-E935-799EAFF2CF53}"/>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Monitor – Dashboard</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1CCBCA08-2C07-1E24-E6D2-A500C157E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15" name="Rectangle 14">
            <a:extLst>
              <a:ext uri="{FF2B5EF4-FFF2-40B4-BE49-F238E27FC236}">
                <a16:creationId xmlns:a16="http://schemas.microsoft.com/office/drawing/2014/main" id="{7EF2F5B8-ED2C-D62C-94A0-A36FED1D3457}"/>
              </a:ext>
            </a:extLst>
          </p:cNvPr>
          <p:cNvSpPr/>
          <p:nvPr/>
        </p:nvSpPr>
        <p:spPr>
          <a:xfrm>
            <a:off x="1005840" y="1354524"/>
            <a:ext cx="1005840" cy="1389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81A9218-4B73-F9BF-00B5-1DE62DE96FB5}"/>
              </a:ext>
            </a:extLst>
          </p:cNvPr>
          <p:cNvPicPr>
            <a:picLocks noChangeAspect="1"/>
          </p:cNvPicPr>
          <p:nvPr/>
        </p:nvPicPr>
        <p:blipFill>
          <a:blip r:embed="rId4"/>
          <a:stretch>
            <a:fillRect/>
          </a:stretch>
        </p:blipFill>
        <p:spPr>
          <a:xfrm>
            <a:off x="402711" y="1085561"/>
            <a:ext cx="11098177" cy="2522878"/>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699B08A-2F07-76A1-28A5-E0631DE31AB4}"/>
              </a:ext>
            </a:extLst>
          </p:cNvPr>
          <p:cNvPicPr>
            <a:picLocks noChangeAspect="1"/>
          </p:cNvPicPr>
          <p:nvPr/>
        </p:nvPicPr>
        <p:blipFill>
          <a:blip r:embed="rId5"/>
          <a:stretch>
            <a:fillRect/>
          </a:stretch>
        </p:blipFill>
        <p:spPr>
          <a:xfrm>
            <a:off x="1859008" y="716433"/>
            <a:ext cx="8858153" cy="5186018"/>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7E0475C9-5BA5-B74F-2500-D84B712E3119}"/>
              </a:ext>
            </a:extLst>
          </p:cNvPr>
          <p:cNvGrpSpPr/>
          <p:nvPr/>
        </p:nvGrpSpPr>
        <p:grpSpPr>
          <a:xfrm>
            <a:off x="3737283" y="6097439"/>
            <a:ext cx="3927972" cy="743984"/>
            <a:chOff x="2968508" y="2298799"/>
            <a:chExt cx="3927972" cy="743984"/>
          </a:xfrm>
        </p:grpSpPr>
        <p:grpSp>
          <p:nvGrpSpPr>
            <p:cNvPr id="16" name="Group 15">
              <a:extLst>
                <a:ext uri="{FF2B5EF4-FFF2-40B4-BE49-F238E27FC236}">
                  <a16:creationId xmlns:a16="http://schemas.microsoft.com/office/drawing/2014/main" id="{C0A2B07C-99AC-BCA7-6D28-36D791B4CF2F}"/>
                </a:ext>
              </a:extLst>
            </p:cNvPr>
            <p:cNvGrpSpPr/>
            <p:nvPr/>
          </p:nvGrpSpPr>
          <p:grpSpPr>
            <a:xfrm>
              <a:off x="2968508" y="2298800"/>
              <a:ext cx="1763816" cy="743983"/>
              <a:chOff x="3506665" y="1927136"/>
              <a:chExt cx="1763816" cy="743983"/>
            </a:xfrm>
          </p:grpSpPr>
          <p:sp>
            <p:nvSpPr>
              <p:cNvPr id="21" name="Rectangle 20">
                <a:extLst>
                  <a:ext uri="{FF2B5EF4-FFF2-40B4-BE49-F238E27FC236}">
                    <a16:creationId xmlns:a16="http://schemas.microsoft.com/office/drawing/2014/main" id="{10956393-7D53-D752-1143-91A7BBB26895}"/>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2" name="Graphic 21" descr="Signature outline">
                <a:extLst>
                  <a:ext uri="{FF2B5EF4-FFF2-40B4-BE49-F238E27FC236}">
                    <a16:creationId xmlns:a16="http://schemas.microsoft.com/office/drawing/2014/main" id="{8F7ADF70-30F4-99ED-DEB3-601AECF9918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157488" y="1927136"/>
                <a:ext cx="432000" cy="432000"/>
              </a:xfrm>
              <a:prstGeom prst="rect">
                <a:avLst/>
              </a:prstGeom>
            </p:spPr>
          </p:pic>
        </p:grpSp>
        <p:sp>
          <p:nvSpPr>
            <p:cNvPr id="19" name="Rectangle 18">
              <a:extLst>
                <a:ext uri="{FF2B5EF4-FFF2-40B4-BE49-F238E27FC236}">
                  <a16:creationId xmlns:a16="http://schemas.microsoft.com/office/drawing/2014/main" id="{F17A1EB7-8AAC-965C-C192-2A9B442B01F6}"/>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20" name="Graphic 19">
              <a:extLst>
                <a:ext uri="{FF2B5EF4-FFF2-40B4-BE49-F238E27FC236}">
                  <a16:creationId xmlns:a16="http://schemas.microsoft.com/office/drawing/2014/main" id="{E13EC732-669E-36E6-094F-9DEA0269DE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9999" y="2298799"/>
              <a:ext cx="432001" cy="432001"/>
            </a:xfrm>
            <a:prstGeom prst="rect">
              <a:avLst/>
            </a:prstGeom>
          </p:spPr>
        </p:pic>
      </p:grpSp>
    </p:spTree>
    <p:extLst>
      <p:ext uri="{BB962C8B-B14F-4D97-AF65-F5344CB8AC3E}">
        <p14:creationId xmlns:p14="http://schemas.microsoft.com/office/powerpoint/2010/main" val="303815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A132C-A72A-724D-0BB5-1A625D0063EC}"/>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0003974D-7DED-C409-8C3B-F0F39346020F}"/>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72DF152-A00F-DF83-081F-578BF3D869E0}"/>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Monitor – Dashboard</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6E38AB2D-72E1-1316-99BF-3C5D5595D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15" name="Rectangle 14">
            <a:extLst>
              <a:ext uri="{FF2B5EF4-FFF2-40B4-BE49-F238E27FC236}">
                <a16:creationId xmlns:a16="http://schemas.microsoft.com/office/drawing/2014/main" id="{22B499A0-8C5E-23D2-E9A2-206630309A25}"/>
              </a:ext>
            </a:extLst>
          </p:cNvPr>
          <p:cNvSpPr/>
          <p:nvPr/>
        </p:nvSpPr>
        <p:spPr>
          <a:xfrm>
            <a:off x="1005840" y="1354524"/>
            <a:ext cx="1005840" cy="1389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F0FBB121-6B5F-6C2A-9428-03173E270257}"/>
              </a:ext>
            </a:extLst>
          </p:cNvPr>
          <p:cNvGrpSpPr/>
          <p:nvPr/>
        </p:nvGrpSpPr>
        <p:grpSpPr>
          <a:xfrm>
            <a:off x="3737283" y="6097439"/>
            <a:ext cx="3927972" cy="743984"/>
            <a:chOff x="2968508" y="2298799"/>
            <a:chExt cx="3927972" cy="743984"/>
          </a:xfrm>
        </p:grpSpPr>
        <p:grpSp>
          <p:nvGrpSpPr>
            <p:cNvPr id="16" name="Group 15">
              <a:extLst>
                <a:ext uri="{FF2B5EF4-FFF2-40B4-BE49-F238E27FC236}">
                  <a16:creationId xmlns:a16="http://schemas.microsoft.com/office/drawing/2014/main" id="{215F9471-9683-448A-F717-82FE22D65D3F}"/>
                </a:ext>
              </a:extLst>
            </p:cNvPr>
            <p:cNvGrpSpPr/>
            <p:nvPr/>
          </p:nvGrpSpPr>
          <p:grpSpPr>
            <a:xfrm>
              <a:off x="2968508" y="2298800"/>
              <a:ext cx="1763816" cy="743983"/>
              <a:chOff x="3506665" y="1927136"/>
              <a:chExt cx="1763816" cy="743983"/>
            </a:xfrm>
          </p:grpSpPr>
          <p:sp>
            <p:nvSpPr>
              <p:cNvPr id="21" name="Rectangle 20">
                <a:extLst>
                  <a:ext uri="{FF2B5EF4-FFF2-40B4-BE49-F238E27FC236}">
                    <a16:creationId xmlns:a16="http://schemas.microsoft.com/office/drawing/2014/main" id="{409C3BF5-AC2F-6242-2189-FC2BED02710C}"/>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2" name="Graphic 21" descr="Signature outline">
                <a:extLst>
                  <a:ext uri="{FF2B5EF4-FFF2-40B4-BE49-F238E27FC236}">
                    <a16:creationId xmlns:a16="http://schemas.microsoft.com/office/drawing/2014/main" id="{80F0F82B-577B-47F9-A722-9464C9D49CA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57488" y="1927136"/>
                <a:ext cx="432000" cy="432000"/>
              </a:xfrm>
              <a:prstGeom prst="rect">
                <a:avLst/>
              </a:prstGeom>
            </p:spPr>
          </p:pic>
        </p:grpSp>
        <p:sp>
          <p:nvSpPr>
            <p:cNvPr id="19" name="Rectangle 18">
              <a:extLst>
                <a:ext uri="{FF2B5EF4-FFF2-40B4-BE49-F238E27FC236}">
                  <a16:creationId xmlns:a16="http://schemas.microsoft.com/office/drawing/2014/main" id="{1F178D87-F4FC-1DF3-B007-2F2118231DBE}"/>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20" name="Graphic 19">
              <a:extLst>
                <a:ext uri="{FF2B5EF4-FFF2-40B4-BE49-F238E27FC236}">
                  <a16:creationId xmlns:a16="http://schemas.microsoft.com/office/drawing/2014/main" id="{8A87D103-DA11-CF2B-4FA2-1F1260902A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9999" y="2298799"/>
              <a:ext cx="432001" cy="432001"/>
            </a:xfrm>
            <a:prstGeom prst="rect">
              <a:avLst/>
            </a:prstGeom>
          </p:spPr>
        </p:pic>
      </p:grpSp>
      <p:pic>
        <p:nvPicPr>
          <p:cNvPr id="7" name="Picture 6">
            <a:extLst>
              <a:ext uri="{FF2B5EF4-FFF2-40B4-BE49-F238E27FC236}">
                <a16:creationId xmlns:a16="http://schemas.microsoft.com/office/drawing/2014/main" id="{CC78629A-9044-040B-833C-718FED16D938}"/>
              </a:ext>
            </a:extLst>
          </p:cNvPr>
          <p:cNvPicPr>
            <a:picLocks noChangeAspect="1"/>
          </p:cNvPicPr>
          <p:nvPr/>
        </p:nvPicPr>
        <p:blipFill>
          <a:blip r:embed="rId8"/>
          <a:srcRect t="14669" r="1855" b="-1"/>
          <a:stretch>
            <a:fillRect/>
          </a:stretch>
        </p:blipFill>
        <p:spPr>
          <a:xfrm>
            <a:off x="299335" y="708075"/>
            <a:ext cx="11593329" cy="5354888"/>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C153B847-D77D-2068-F2A9-C4478EDCD692}"/>
              </a:ext>
            </a:extLst>
          </p:cNvPr>
          <p:cNvSpPr/>
          <p:nvPr/>
        </p:nvSpPr>
        <p:spPr>
          <a:xfrm>
            <a:off x="1622323" y="1354524"/>
            <a:ext cx="835742" cy="1093708"/>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088207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695D8-FD33-BE05-E96D-1C3643ED1CC1}"/>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6BD3F913-EDF4-655A-5BE3-DFEE56ADE5A9}"/>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AD36BB-4D2E-F15B-B9BA-2676AC1FB4F4}"/>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Monitor – Dashboard</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D32B3941-4318-E3C5-B412-E936BE04C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15" name="Rectangle 14">
            <a:extLst>
              <a:ext uri="{FF2B5EF4-FFF2-40B4-BE49-F238E27FC236}">
                <a16:creationId xmlns:a16="http://schemas.microsoft.com/office/drawing/2014/main" id="{9CB2E903-FDE2-CA40-03EF-2353EC079EA4}"/>
              </a:ext>
            </a:extLst>
          </p:cNvPr>
          <p:cNvSpPr/>
          <p:nvPr/>
        </p:nvSpPr>
        <p:spPr>
          <a:xfrm>
            <a:off x="1005840" y="1354524"/>
            <a:ext cx="1005840" cy="1389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E33FB0B1-FABB-40B3-C93B-9221C1677300}"/>
              </a:ext>
            </a:extLst>
          </p:cNvPr>
          <p:cNvGrpSpPr/>
          <p:nvPr/>
        </p:nvGrpSpPr>
        <p:grpSpPr>
          <a:xfrm>
            <a:off x="3737283" y="6097439"/>
            <a:ext cx="3927972" cy="743984"/>
            <a:chOff x="2968508" y="2298799"/>
            <a:chExt cx="3927972" cy="743984"/>
          </a:xfrm>
        </p:grpSpPr>
        <p:grpSp>
          <p:nvGrpSpPr>
            <p:cNvPr id="16" name="Group 15">
              <a:extLst>
                <a:ext uri="{FF2B5EF4-FFF2-40B4-BE49-F238E27FC236}">
                  <a16:creationId xmlns:a16="http://schemas.microsoft.com/office/drawing/2014/main" id="{CD2D153A-64BE-A5B8-CCE7-66DE02F5BA5F}"/>
                </a:ext>
              </a:extLst>
            </p:cNvPr>
            <p:cNvGrpSpPr/>
            <p:nvPr/>
          </p:nvGrpSpPr>
          <p:grpSpPr>
            <a:xfrm>
              <a:off x="2968508" y="2298800"/>
              <a:ext cx="1763816" cy="743983"/>
              <a:chOff x="3506665" y="1927136"/>
              <a:chExt cx="1763816" cy="743983"/>
            </a:xfrm>
          </p:grpSpPr>
          <p:sp>
            <p:nvSpPr>
              <p:cNvPr id="21" name="Rectangle 20">
                <a:extLst>
                  <a:ext uri="{FF2B5EF4-FFF2-40B4-BE49-F238E27FC236}">
                    <a16:creationId xmlns:a16="http://schemas.microsoft.com/office/drawing/2014/main" id="{18AE4D16-47F2-89FD-95CF-E82E6B52F0E8}"/>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2" name="Graphic 21" descr="Signature outline">
                <a:extLst>
                  <a:ext uri="{FF2B5EF4-FFF2-40B4-BE49-F238E27FC236}">
                    <a16:creationId xmlns:a16="http://schemas.microsoft.com/office/drawing/2014/main" id="{20B629DA-E647-1696-6330-760960C5843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57488" y="1927136"/>
                <a:ext cx="432000" cy="432000"/>
              </a:xfrm>
              <a:prstGeom prst="rect">
                <a:avLst/>
              </a:prstGeom>
            </p:spPr>
          </p:pic>
        </p:grpSp>
        <p:sp>
          <p:nvSpPr>
            <p:cNvPr id="19" name="Rectangle 18">
              <a:extLst>
                <a:ext uri="{FF2B5EF4-FFF2-40B4-BE49-F238E27FC236}">
                  <a16:creationId xmlns:a16="http://schemas.microsoft.com/office/drawing/2014/main" id="{5DA564B5-19DB-7F52-07BB-747BA256D38E}"/>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20" name="Graphic 19">
              <a:extLst>
                <a:ext uri="{FF2B5EF4-FFF2-40B4-BE49-F238E27FC236}">
                  <a16:creationId xmlns:a16="http://schemas.microsoft.com/office/drawing/2014/main" id="{508C7DA1-D984-8F88-6860-1A140E18FF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9999" y="2298799"/>
              <a:ext cx="432001" cy="432001"/>
            </a:xfrm>
            <a:prstGeom prst="rect">
              <a:avLst/>
            </a:prstGeom>
          </p:spPr>
        </p:pic>
      </p:grpSp>
      <p:pic>
        <p:nvPicPr>
          <p:cNvPr id="7" name="Picture 6">
            <a:extLst>
              <a:ext uri="{FF2B5EF4-FFF2-40B4-BE49-F238E27FC236}">
                <a16:creationId xmlns:a16="http://schemas.microsoft.com/office/drawing/2014/main" id="{E440F587-BE56-4FE4-5F36-40F304744265}"/>
              </a:ext>
            </a:extLst>
          </p:cNvPr>
          <p:cNvPicPr>
            <a:picLocks noChangeAspect="1"/>
          </p:cNvPicPr>
          <p:nvPr/>
        </p:nvPicPr>
        <p:blipFill>
          <a:blip r:embed="rId8"/>
          <a:srcRect l="10284" t="22030" r="80227" b="56191"/>
          <a:stretch>
            <a:fillRect/>
          </a:stretch>
        </p:blipFill>
        <p:spPr>
          <a:xfrm>
            <a:off x="3888840" y="1022555"/>
            <a:ext cx="3224518" cy="3931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92251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2E92A-9315-4509-62CA-BE8247754F66}"/>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5857ABA2-A674-9AF7-030E-DBDC0BF73EAE}"/>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CDA318-9A47-7140-A461-49EF960DEAC4}"/>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Monitor – Dashboard</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308F3ADF-42F4-05E4-C100-F9733D43B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15" name="Rectangle 14">
            <a:extLst>
              <a:ext uri="{FF2B5EF4-FFF2-40B4-BE49-F238E27FC236}">
                <a16:creationId xmlns:a16="http://schemas.microsoft.com/office/drawing/2014/main" id="{EBA315F6-1339-CB73-51DD-49DFC0BC20A2}"/>
              </a:ext>
            </a:extLst>
          </p:cNvPr>
          <p:cNvSpPr/>
          <p:nvPr/>
        </p:nvSpPr>
        <p:spPr>
          <a:xfrm>
            <a:off x="1005840" y="1354524"/>
            <a:ext cx="1005840" cy="1389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3F61997F-068B-42FC-AD7E-D46DD8A4BE79}"/>
              </a:ext>
            </a:extLst>
          </p:cNvPr>
          <p:cNvGrpSpPr/>
          <p:nvPr/>
        </p:nvGrpSpPr>
        <p:grpSpPr>
          <a:xfrm>
            <a:off x="3737283" y="6097439"/>
            <a:ext cx="3927972" cy="743984"/>
            <a:chOff x="2968508" y="2298799"/>
            <a:chExt cx="3927972" cy="743984"/>
          </a:xfrm>
        </p:grpSpPr>
        <p:grpSp>
          <p:nvGrpSpPr>
            <p:cNvPr id="16" name="Group 15">
              <a:extLst>
                <a:ext uri="{FF2B5EF4-FFF2-40B4-BE49-F238E27FC236}">
                  <a16:creationId xmlns:a16="http://schemas.microsoft.com/office/drawing/2014/main" id="{DD3C31CF-BD84-6DFD-132F-090D58F86A82}"/>
                </a:ext>
              </a:extLst>
            </p:cNvPr>
            <p:cNvGrpSpPr/>
            <p:nvPr/>
          </p:nvGrpSpPr>
          <p:grpSpPr>
            <a:xfrm>
              <a:off x="2968508" y="2298800"/>
              <a:ext cx="1763816" cy="743983"/>
              <a:chOff x="3506665" y="1927136"/>
              <a:chExt cx="1763816" cy="743983"/>
            </a:xfrm>
          </p:grpSpPr>
          <p:sp>
            <p:nvSpPr>
              <p:cNvPr id="21" name="Rectangle 20">
                <a:extLst>
                  <a:ext uri="{FF2B5EF4-FFF2-40B4-BE49-F238E27FC236}">
                    <a16:creationId xmlns:a16="http://schemas.microsoft.com/office/drawing/2014/main" id="{9964D283-FB05-A0F1-3A32-1009C6AE18EF}"/>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2" name="Graphic 21" descr="Signature outline">
                <a:extLst>
                  <a:ext uri="{FF2B5EF4-FFF2-40B4-BE49-F238E27FC236}">
                    <a16:creationId xmlns:a16="http://schemas.microsoft.com/office/drawing/2014/main" id="{78B486F1-8B90-FA0C-EFA9-6B3770744ED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57488" y="1927136"/>
                <a:ext cx="432000" cy="432000"/>
              </a:xfrm>
              <a:prstGeom prst="rect">
                <a:avLst/>
              </a:prstGeom>
            </p:spPr>
          </p:pic>
        </p:grpSp>
        <p:sp>
          <p:nvSpPr>
            <p:cNvPr id="19" name="Rectangle 18">
              <a:extLst>
                <a:ext uri="{FF2B5EF4-FFF2-40B4-BE49-F238E27FC236}">
                  <a16:creationId xmlns:a16="http://schemas.microsoft.com/office/drawing/2014/main" id="{C246097A-00A9-BD53-3FAC-6DCA5AA933A9}"/>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20" name="Graphic 19">
              <a:extLst>
                <a:ext uri="{FF2B5EF4-FFF2-40B4-BE49-F238E27FC236}">
                  <a16:creationId xmlns:a16="http://schemas.microsoft.com/office/drawing/2014/main" id="{1AF028A5-1CA8-6CD2-B251-274B1B92B3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9999" y="2298799"/>
              <a:ext cx="432001" cy="432001"/>
            </a:xfrm>
            <a:prstGeom prst="rect">
              <a:avLst/>
            </a:prstGeom>
          </p:spPr>
        </p:pic>
      </p:grpSp>
      <p:pic>
        <p:nvPicPr>
          <p:cNvPr id="7" name="Picture 6">
            <a:extLst>
              <a:ext uri="{FF2B5EF4-FFF2-40B4-BE49-F238E27FC236}">
                <a16:creationId xmlns:a16="http://schemas.microsoft.com/office/drawing/2014/main" id="{DDEFB6DD-3782-643D-9162-9AE6A65D2BD8}"/>
              </a:ext>
            </a:extLst>
          </p:cNvPr>
          <p:cNvPicPr>
            <a:picLocks noChangeAspect="1"/>
          </p:cNvPicPr>
          <p:nvPr/>
        </p:nvPicPr>
        <p:blipFill>
          <a:blip r:embed="rId8"/>
          <a:srcRect l="6622" t="82980" r="66160" b="8914"/>
          <a:stretch>
            <a:fillRect/>
          </a:stretch>
        </p:blipFill>
        <p:spPr>
          <a:xfrm>
            <a:off x="2740202" y="2898058"/>
            <a:ext cx="6711596" cy="10618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16043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ACDDC-5D45-D8FC-1361-10F50006B0FF}"/>
            </a:ext>
          </a:extLst>
        </p:cNvPr>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B2C5F889-C8E4-B1E2-8A1F-EA5B82097100}"/>
              </a:ext>
            </a:extLst>
          </p:cNvPr>
          <p:cNvCxnSpPr>
            <a:cxnSpLocks/>
          </p:cNvCxnSpPr>
          <p:nvPr/>
        </p:nvCxnSpPr>
        <p:spPr>
          <a:xfrm>
            <a:off x="12303188" y="4698067"/>
            <a:ext cx="1010164" cy="0"/>
          </a:xfrm>
          <a:prstGeom prst="straightConnector1">
            <a:avLst/>
          </a:prstGeom>
          <a:ln w="44450" cap="rnd">
            <a:solidFill>
              <a:srgbClr val="E6E6E6"/>
            </a:solidFill>
            <a:headEnd type="none"/>
            <a:tailEnd type="stealth" w="med"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2CEE164-381B-5EED-DE1A-5A2913AE945B}"/>
              </a:ext>
            </a:extLst>
          </p:cNvPr>
          <p:cNvSpPr txBox="1"/>
          <p:nvPr/>
        </p:nvSpPr>
        <p:spPr>
          <a:xfrm>
            <a:off x="826975" y="8547"/>
            <a:ext cx="11257967" cy="707886"/>
          </a:xfrm>
          <a:prstGeom prst="rect">
            <a:avLst/>
          </a:prstGeom>
          <a:noFill/>
        </p:spPr>
        <p:txBody>
          <a:bodyPr wrap="square" lIns="91440" tIns="45720" rIns="91440" bIns="45720" rtlCol="0" anchor="t">
            <a:spAutoFit/>
          </a:bodyPr>
          <a:lstStyle/>
          <a:p>
            <a:r>
              <a:rPr lang="en-GB" sz="4000" b="1" dirty="0">
                <a:solidFill>
                  <a:srgbClr val="0496CD"/>
                </a:solidFill>
                <a:latin typeface="Source Sans Pro"/>
                <a:ea typeface="Source Sans Pro"/>
              </a:rPr>
              <a:t>Monitor – Dashboard</a:t>
            </a:r>
            <a:endParaRPr lang="en-US" sz="4000" dirty="0">
              <a:solidFill>
                <a:srgbClr val="0496CD"/>
              </a:solidFill>
              <a:latin typeface="Source Sans Pro"/>
              <a:ea typeface="Source Sans Pro"/>
            </a:endParaRPr>
          </a:p>
        </p:txBody>
      </p:sp>
      <p:pic>
        <p:nvPicPr>
          <p:cNvPr id="9" name="Picture 8" descr="A blue and black cross logo&#10;&#10;Description automatically generated">
            <a:extLst>
              <a:ext uri="{FF2B5EF4-FFF2-40B4-BE49-F238E27FC236}">
                <a16:creationId xmlns:a16="http://schemas.microsoft.com/office/drawing/2014/main" id="{ACFE1E4B-707C-69ED-88C1-54C83C02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15" name="Rectangle 14">
            <a:extLst>
              <a:ext uri="{FF2B5EF4-FFF2-40B4-BE49-F238E27FC236}">
                <a16:creationId xmlns:a16="http://schemas.microsoft.com/office/drawing/2014/main" id="{5337D870-3B80-B9F7-94B3-814822A6E996}"/>
              </a:ext>
            </a:extLst>
          </p:cNvPr>
          <p:cNvSpPr/>
          <p:nvPr/>
        </p:nvSpPr>
        <p:spPr>
          <a:xfrm>
            <a:off x="1005840" y="1354524"/>
            <a:ext cx="1005840" cy="1389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BC8D1127-7417-9E8C-6BFC-E7457EF382E5}"/>
              </a:ext>
            </a:extLst>
          </p:cNvPr>
          <p:cNvGrpSpPr/>
          <p:nvPr/>
        </p:nvGrpSpPr>
        <p:grpSpPr>
          <a:xfrm>
            <a:off x="3737283" y="6097439"/>
            <a:ext cx="3927972" cy="743984"/>
            <a:chOff x="2968508" y="2298799"/>
            <a:chExt cx="3927972" cy="743984"/>
          </a:xfrm>
        </p:grpSpPr>
        <p:grpSp>
          <p:nvGrpSpPr>
            <p:cNvPr id="16" name="Group 15">
              <a:extLst>
                <a:ext uri="{FF2B5EF4-FFF2-40B4-BE49-F238E27FC236}">
                  <a16:creationId xmlns:a16="http://schemas.microsoft.com/office/drawing/2014/main" id="{FF7A123B-2D14-1CD4-273F-84DCAAA62764}"/>
                </a:ext>
              </a:extLst>
            </p:cNvPr>
            <p:cNvGrpSpPr/>
            <p:nvPr/>
          </p:nvGrpSpPr>
          <p:grpSpPr>
            <a:xfrm>
              <a:off x="2968508" y="2298800"/>
              <a:ext cx="1763816" cy="743983"/>
              <a:chOff x="3506665" y="1927136"/>
              <a:chExt cx="1763816" cy="743983"/>
            </a:xfrm>
          </p:grpSpPr>
          <p:sp>
            <p:nvSpPr>
              <p:cNvPr id="21" name="Rectangle 20">
                <a:extLst>
                  <a:ext uri="{FF2B5EF4-FFF2-40B4-BE49-F238E27FC236}">
                    <a16:creationId xmlns:a16="http://schemas.microsoft.com/office/drawing/2014/main" id="{9E2826CF-0B97-3D03-9428-72C9A0574D4E}"/>
                  </a:ext>
                </a:extLst>
              </p:cNvPr>
              <p:cNvSpPr/>
              <p:nvPr/>
            </p:nvSpPr>
            <p:spPr>
              <a:xfrm>
                <a:off x="3506665" y="2363342"/>
                <a:ext cx="1763816" cy="307777"/>
              </a:xfrm>
              <a:prstGeom prst="rect">
                <a:avLst/>
              </a:prstGeom>
            </p:spPr>
            <p:txBody>
              <a:bodyPr wrap="square">
                <a:spAutoFit/>
              </a:bodyPr>
              <a:lstStyle/>
              <a:p>
                <a:pPr algn="ctr"/>
                <a:r>
                  <a:rPr lang="en-GB" sz="1400" dirty="0">
                    <a:solidFill>
                      <a:srgbClr val="71768B"/>
                    </a:solidFill>
                    <a:latin typeface="Nexa Bold" panose="02000000000000000000" pitchFamily="50" charset="0"/>
                  </a:rPr>
                  <a:t>National Contracts</a:t>
                </a:r>
              </a:p>
            </p:txBody>
          </p:sp>
          <p:pic>
            <p:nvPicPr>
              <p:cNvPr id="22" name="Graphic 21" descr="Signature outline">
                <a:extLst>
                  <a:ext uri="{FF2B5EF4-FFF2-40B4-BE49-F238E27FC236}">
                    <a16:creationId xmlns:a16="http://schemas.microsoft.com/office/drawing/2014/main" id="{BFE2E019-BAAD-5C69-A495-66F902E2367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57488" y="1927136"/>
                <a:ext cx="432000" cy="432000"/>
              </a:xfrm>
              <a:prstGeom prst="rect">
                <a:avLst/>
              </a:prstGeom>
            </p:spPr>
          </p:pic>
        </p:grpSp>
        <p:sp>
          <p:nvSpPr>
            <p:cNvPr id="19" name="Rectangle 18">
              <a:extLst>
                <a:ext uri="{FF2B5EF4-FFF2-40B4-BE49-F238E27FC236}">
                  <a16:creationId xmlns:a16="http://schemas.microsoft.com/office/drawing/2014/main" id="{CAA19803-2413-650B-D248-3743146D683E}"/>
                </a:ext>
              </a:extLst>
            </p:cNvPr>
            <p:cNvSpPr/>
            <p:nvPr/>
          </p:nvSpPr>
          <p:spPr>
            <a:xfrm>
              <a:off x="5396967" y="2735006"/>
              <a:ext cx="1499513" cy="307777"/>
            </a:xfrm>
            <a:prstGeom prst="rect">
              <a:avLst/>
            </a:prstGeom>
          </p:spPr>
          <p:txBody>
            <a:bodyPr wrap="square">
              <a:spAutoFit/>
            </a:bodyPr>
            <a:lstStyle/>
            <a:p>
              <a:pPr algn="ctr"/>
              <a:r>
                <a:rPr lang="en-GB" sz="1400" dirty="0">
                  <a:solidFill>
                    <a:srgbClr val="0496CD"/>
                  </a:solidFill>
                  <a:latin typeface="Nexa Bold" panose="02000000000000000000" pitchFamily="50" charset="0"/>
                </a:rPr>
                <a:t>Local Contracts</a:t>
              </a:r>
            </a:p>
          </p:txBody>
        </p:sp>
        <p:pic>
          <p:nvPicPr>
            <p:cNvPr id="20" name="Graphic 19">
              <a:extLst>
                <a:ext uri="{FF2B5EF4-FFF2-40B4-BE49-F238E27FC236}">
                  <a16:creationId xmlns:a16="http://schemas.microsoft.com/office/drawing/2014/main" id="{99CCFE9D-30A1-580A-F96E-6495C89341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9999" y="2298799"/>
              <a:ext cx="432001" cy="432001"/>
            </a:xfrm>
            <a:prstGeom prst="rect">
              <a:avLst/>
            </a:prstGeom>
          </p:spPr>
        </p:pic>
      </p:grpSp>
      <p:pic>
        <p:nvPicPr>
          <p:cNvPr id="7" name="Picture 6">
            <a:extLst>
              <a:ext uri="{FF2B5EF4-FFF2-40B4-BE49-F238E27FC236}">
                <a16:creationId xmlns:a16="http://schemas.microsoft.com/office/drawing/2014/main" id="{0F92931C-2EE7-DD5F-4230-9D04EE249500}"/>
              </a:ext>
            </a:extLst>
          </p:cNvPr>
          <p:cNvPicPr>
            <a:picLocks noChangeAspect="1"/>
          </p:cNvPicPr>
          <p:nvPr/>
        </p:nvPicPr>
        <p:blipFill>
          <a:blip r:embed="rId8"/>
          <a:srcRect l="59727" t="83920" r="22045" b="9343"/>
          <a:stretch>
            <a:fillRect/>
          </a:stretch>
        </p:blipFill>
        <p:spPr>
          <a:xfrm>
            <a:off x="2841062" y="2789903"/>
            <a:ext cx="6509875" cy="1278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67838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21996-1A81-C33B-CCB1-B259412A3799}"/>
              </a:ext>
            </a:extLst>
          </p:cNvPr>
          <p:cNvSpPr/>
          <p:nvPr/>
        </p:nvSpPr>
        <p:spPr>
          <a:xfrm>
            <a:off x="540288" y="3124417"/>
            <a:ext cx="2013860" cy="963663"/>
          </a:xfrm>
          <a:prstGeom prst="roundRect">
            <a:avLst>
              <a:gd name="adj" fmla="val 14921"/>
            </a:avLst>
          </a:prstGeom>
          <a:solidFill>
            <a:srgbClr val="1697D0"/>
          </a:solidFill>
          <a:ln>
            <a:solidFill>
              <a:srgbClr val="169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tos" panose="02110004020202020204"/>
                <a:ea typeface="+mn-ea"/>
                <a:cs typeface="+mn-cs"/>
              </a:rPr>
              <a:t>CONTRACT</a:t>
            </a:r>
          </a:p>
        </p:txBody>
      </p:sp>
      <p:sp>
        <p:nvSpPr>
          <p:cNvPr id="4" name="Rectangle: Rounded Corners 3">
            <a:extLst>
              <a:ext uri="{FF2B5EF4-FFF2-40B4-BE49-F238E27FC236}">
                <a16:creationId xmlns:a16="http://schemas.microsoft.com/office/drawing/2014/main" id="{FB5D1498-17B3-10F8-65C8-1D1534D9738D}"/>
              </a:ext>
            </a:extLst>
          </p:cNvPr>
          <p:cNvSpPr/>
          <p:nvPr/>
        </p:nvSpPr>
        <p:spPr>
          <a:xfrm>
            <a:off x="550407" y="1863372"/>
            <a:ext cx="2013860" cy="963663"/>
          </a:xfrm>
          <a:prstGeom prst="roundRect">
            <a:avLst>
              <a:gd name="adj" fmla="val 14921"/>
            </a:avLst>
          </a:prstGeom>
          <a:solidFill>
            <a:srgbClr val="1697D0"/>
          </a:solidFill>
          <a:ln>
            <a:solidFill>
              <a:srgbClr val="169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tos" panose="02110004020202020204"/>
                <a:ea typeface="+mn-ea"/>
                <a:cs typeface="+mn-cs"/>
              </a:rPr>
              <a:t>BEST PRACTICE</a:t>
            </a:r>
          </a:p>
        </p:txBody>
      </p:sp>
      <p:grpSp>
        <p:nvGrpSpPr>
          <p:cNvPr id="5" name="Group 4">
            <a:extLst>
              <a:ext uri="{FF2B5EF4-FFF2-40B4-BE49-F238E27FC236}">
                <a16:creationId xmlns:a16="http://schemas.microsoft.com/office/drawing/2014/main" id="{8E023DBD-B2E5-DD19-BEFE-4FA6821FBB0C}"/>
              </a:ext>
            </a:extLst>
          </p:cNvPr>
          <p:cNvGrpSpPr/>
          <p:nvPr/>
        </p:nvGrpSpPr>
        <p:grpSpPr>
          <a:xfrm flipH="1">
            <a:off x="2581663" y="2350745"/>
            <a:ext cx="1516010" cy="2720724"/>
            <a:chOff x="158866" y="2350112"/>
            <a:chExt cx="1093509" cy="1015566"/>
          </a:xfrm>
        </p:grpSpPr>
        <p:sp>
          <p:nvSpPr>
            <p:cNvPr id="6" name="Freeform: Shape 103">
              <a:extLst>
                <a:ext uri="{FF2B5EF4-FFF2-40B4-BE49-F238E27FC236}">
                  <a16:creationId xmlns:a16="http://schemas.microsoft.com/office/drawing/2014/main" id="{94B73B02-031E-26F3-19E7-5986212CB007}"/>
                </a:ext>
              </a:extLst>
            </p:cNvPr>
            <p:cNvSpPr/>
            <p:nvPr/>
          </p:nvSpPr>
          <p:spPr>
            <a:xfrm>
              <a:off x="158866" y="2350112"/>
              <a:ext cx="1093509" cy="507783"/>
            </a:xfrm>
            <a:custGeom>
              <a:avLst/>
              <a:gdLst>
                <a:gd name="connsiteX0" fmla="*/ 0 w 1093509"/>
                <a:gd name="connsiteY0" fmla="*/ 507783 h 507783"/>
                <a:gd name="connsiteX1" fmla="*/ 301657 w 1093509"/>
                <a:gd name="connsiteY1" fmla="*/ 422942 h 507783"/>
                <a:gd name="connsiteX2" fmla="*/ 518474 w 1093509"/>
                <a:gd name="connsiteY2" fmla="*/ 234406 h 507783"/>
                <a:gd name="connsiteX3" fmla="*/ 659876 w 1093509"/>
                <a:gd name="connsiteY3" fmla="*/ 93004 h 507783"/>
                <a:gd name="connsiteX4" fmla="*/ 867266 w 1093509"/>
                <a:gd name="connsiteY4" fmla="*/ 8163 h 507783"/>
                <a:gd name="connsiteX5" fmla="*/ 1093509 w 1093509"/>
                <a:gd name="connsiteY5" fmla="*/ 8163 h 50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509" h="507783">
                  <a:moveTo>
                    <a:pt x="0" y="507783"/>
                  </a:moveTo>
                  <a:cubicBezTo>
                    <a:pt x="107622" y="488144"/>
                    <a:pt x="215245" y="468505"/>
                    <a:pt x="301657" y="422942"/>
                  </a:cubicBezTo>
                  <a:cubicBezTo>
                    <a:pt x="388069" y="377379"/>
                    <a:pt x="458771" y="289396"/>
                    <a:pt x="518474" y="234406"/>
                  </a:cubicBezTo>
                  <a:cubicBezTo>
                    <a:pt x="578177" y="179416"/>
                    <a:pt x="601744" y="130711"/>
                    <a:pt x="659876" y="93004"/>
                  </a:cubicBezTo>
                  <a:cubicBezTo>
                    <a:pt x="718008" y="55297"/>
                    <a:pt x="794994" y="22303"/>
                    <a:pt x="867266" y="8163"/>
                  </a:cubicBezTo>
                  <a:cubicBezTo>
                    <a:pt x="939538" y="-5977"/>
                    <a:pt x="1016523" y="1093"/>
                    <a:pt x="1093509" y="8163"/>
                  </a:cubicBezTo>
                </a:path>
              </a:pathLst>
            </a:custGeom>
            <a:noFill/>
            <a:ln w="12700">
              <a:solidFill>
                <a:srgbClr val="169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Freeform: Shape 104">
              <a:extLst>
                <a:ext uri="{FF2B5EF4-FFF2-40B4-BE49-F238E27FC236}">
                  <a16:creationId xmlns:a16="http://schemas.microsoft.com/office/drawing/2014/main" id="{39AC88D0-9D4F-C094-F1ED-9C5EC88A761B}"/>
                </a:ext>
              </a:extLst>
            </p:cNvPr>
            <p:cNvSpPr/>
            <p:nvPr/>
          </p:nvSpPr>
          <p:spPr>
            <a:xfrm flipV="1">
              <a:off x="158866" y="2857895"/>
              <a:ext cx="1093509" cy="507783"/>
            </a:xfrm>
            <a:custGeom>
              <a:avLst/>
              <a:gdLst>
                <a:gd name="connsiteX0" fmla="*/ 0 w 1093509"/>
                <a:gd name="connsiteY0" fmla="*/ 507783 h 507783"/>
                <a:gd name="connsiteX1" fmla="*/ 301657 w 1093509"/>
                <a:gd name="connsiteY1" fmla="*/ 422942 h 507783"/>
                <a:gd name="connsiteX2" fmla="*/ 518474 w 1093509"/>
                <a:gd name="connsiteY2" fmla="*/ 234406 h 507783"/>
                <a:gd name="connsiteX3" fmla="*/ 659876 w 1093509"/>
                <a:gd name="connsiteY3" fmla="*/ 93004 h 507783"/>
                <a:gd name="connsiteX4" fmla="*/ 867266 w 1093509"/>
                <a:gd name="connsiteY4" fmla="*/ 8163 h 507783"/>
                <a:gd name="connsiteX5" fmla="*/ 1093509 w 1093509"/>
                <a:gd name="connsiteY5" fmla="*/ 8163 h 50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509" h="507783">
                  <a:moveTo>
                    <a:pt x="0" y="507783"/>
                  </a:moveTo>
                  <a:cubicBezTo>
                    <a:pt x="107622" y="488144"/>
                    <a:pt x="215245" y="468505"/>
                    <a:pt x="301657" y="422942"/>
                  </a:cubicBezTo>
                  <a:cubicBezTo>
                    <a:pt x="388069" y="377379"/>
                    <a:pt x="458771" y="289396"/>
                    <a:pt x="518474" y="234406"/>
                  </a:cubicBezTo>
                  <a:cubicBezTo>
                    <a:pt x="578177" y="179416"/>
                    <a:pt x="601744" y="130711"/>
                    <a:pt x="659876" y="93004"/>
                  </a:cubicBezTo>
                  <a:cubicBezTo>
                    <a:pt x="718008" y="55297"/>
                    <a:pt x="794994" y="22303"/>
                    <a:pt x="867266" y="8163"/>
                  </a:cubicBezTo>
                  <a:cubicBezTo>
                    <a:pt x="939538" y="-5977"/>
                    <a:pt x="1016523" y="1093"/>
                    <a:pt x="1093509" y="8163"/>
                  </a:cubicBezTo>
                </a:path>
              </a:pathLst>
            </a:custGeom>
            <a:noFill/>
            <a:ln w="12700">
              <a:solidFill>
                <a:srgbClr val="169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8" name="Graphic 7" descr="Signature with solid fill">
            <a:extLst>
              <a:ext uri="{FF2B5EF4-FFF2-40B4-BE49-F238E27FC236}">
                <a16:creationId xmlns:a16="http://schemas.microsoft.com/office/drawing/2014/main" id="{000926AC-46DD-DECC-2739-0C7C1187D88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55815" y="3247468"/>
            <a:ext cx="540000" cy="540000"/>
          </a:xfrm>
          <a:prstGeom prst="rect">
            <a:avLst/>
          </a:prstGeom>
        </p:spPr>
      </p:pic>
      <p:sp>
        <p:nvSpPr>
          <p:cNvPr id="9" name="Rectangle: Rounded Corners 8">
            <a:extLst>
              <a:ext uri="{FF2B5EF4-FFF2-40B4-BE49-F238E27FC236}">
                <a16:creationId xmlns:a16="http://schemas.microsoft.com/office/drawing/2014/main" id="{6241A6BC-D351-C2C1-D9AC-E45251DD3E4B}"/>
              </a:ext>
            </a:extLst>
          </p:cNvPr>
          <p:cNvSpPr/>
          <p:nvPr/>
        </p:nvSpPr>
        <p:spPr>
          <a:xfrm>
            <a:off x="567803" y="4415059"/>
            <a:ext cx="2013860" cy="963663"/>
          </a:xfrm>
          <a:prstGeom prst="roundRect">
            <a:avLst>
              <a:gd name="adj" fmla="val 14921"/>
            </a:avLst>
          </a:prstGeom>
          <a:solidFill>
            <a:srgbClr val="1697D0"/>
          </a:solidFill>
          <a:ln>
            <a:solidFill>
              <a:srgbClr val="169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tos" panose="02110004020202020204"/>
                <a:ea typeface="+mn-ea"/>
                <a:cs typeface="+mn-cs"/>
              </a:rPr>
              <a:t>PATIENT DATA</a:t>
            </a:r>
          </a:p>
        </p:txBody>
      </p:sp>
      <p:pic>
        <p:nvPicPr>
          <p:cNvPr id="10" name="Graphic 9" descr="Care with solid fill">
            <a:extLst>
              <a:ext uri="{FF2B5EF4-FFF2-40B4-BE49-F238E27FC236}">
                <a16:creationId xmlns:a16="http://schemas.microsoft.com/office/drawing/2014/main" id="{3FE8FADC-81E6-BF91-C74F-D1E5217B528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5815" y="1990662"/>
            <a:ext cx="540000" cy="540000"/>
          </a:xfrm>
          <a:prstGeom prst="rect">
            <a:avLst/>
          </a:prstGeom>
        </p:spPr>
      </p:pic>
      <p:pic>
        <p:nvPicPr>
          <p:cNvPr id="11" name="Graphic 10" descr="Database with solid fill">
            <a:extLst>
              <a:ext uri="{FF2B5EF4-FFF2-40B4-BE49-F238E27FC236}">
                <a16:creationId xmlns:a16="http://schemas.microsoft.com/office/drawing/2014/main" id="{F053281C-0E5A-1B7B-5AAE-DEBC6779A5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277218" y="4515123"/>
            <a:ext cx="540000" cy="540000"/>
          </a:xfrm>
          <a:prstGeom prst="rect">
            <a:avLst/>
          </a:prstGeom>
        </p:spPr>
      </p:pic>
      <p:cxnSp>
        <p:nvCxnSpPr>
          <p:cNvPr id="12" name="Straight Connector 11">
            <a:extLst>
              <a:ext uri="{FF2B5EF4-FFF2-40B4-BE49-F238E27FC236}">
                <a16:creationId xmlns:a16="http://schemas.microsoft.com/office/drawing/2014/main" id="{81A065F1-4EA6-BBAA-C006-2B738BA29E7E}"/>
              </a:ext>
            </a:extLst>
          </p:cNvPr>
          <p:cNvCxnSpPr>
            <a:cxnSpLocks/>
          </p:cNvCxnSpPr>
          <p:nvPr/>
        </p:nvCxnSpPr>
        <p:spPr>
          <a:xfrm>
            <a:off x="2532398" y="3711107"/>
            <a:ext cx="1565275" cy="0"/>
          </a:xfrm>
          <a:prstGeom prst="line">
            <a:avLst/>
          </a:prstGeom>
          <a:ln w="12700">
            <a:solidFill>
              <a:srgbClr val="1697D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6E8AE7EB-61FE-FB34-DBFC-DBD51D7C162E}"/>
              </a:ext>
            </a:extLst>
          </p:cNvPr>
          <p:cNvSpPr/>
          <p:nvPr/>
        </p:nvSpPr>
        <p:spPr>
          <a:xfrm>
            <a:off x="9541921" y="3129958"/>
            <a:ext cx="2013860" cy="963663"/>
          </a:xfrm>
          <a:prstGeom prst="roundRect">
            <a:avLst>
              <a:gd name="adj" fmla="val 14921"/>
            </a:avLst>
          </a:prstGeom>
          <a:solidFill>
            <a:srgbClr val="1697D0"/>
          </a:solidFill>
          <a:ln>
            <a:solidFill>
              <a:srgbClr val="169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tos" panose="02110004020202020204"/>
                <a:ea typeface="+mn-ea"/>
                <a:cs typeface="+mn-cs"/>
              </a:rPr>
              <a:t>OUTCOMES</a:t>
            </a:r>
          </a:p>
        </p:txBody>
      </p:sp>
      <p:sp>
        <p:nvSpPr>
          <p:cNvPr id="14" name="Rectangle: Rounded Corners 13">
            <a:extLst>
              <a:ext uri="{FF2B5EF4-FFF2-40B4-BE49-F238E27FC236}">
                <a16:creationId xmlns:a16="http://schemas.microsoft.com/office/drawing/2014/main" id="{1FD2095A-3D2F-7A9F-FD74-021A649C3D78}"/>
              </a:ext>
            </a:extLst>
          </p:cNvPr>
          <p:cNvSpPr/>
          <p:nvPr/>
        </p:nvSpPr>
        <p:spPr>
          <a:xfrm>
            <a:off x="9552040" y="1868913"/>
            <a:ext cx="2013860" cy="963663"/>
          </a:xfrm>
          <a:prstGeom prst="roundRect">
            <a:avLst>
              <a:gd name="adj" fmla="val 14921"/>
            </a:avLst>
          </a:prstGeom>
          <a:solidFill>
            <a:srgbClr val="1697D0"/>
          </a:solidFill>
          <a:ln>
            <a:solidFill>
              <a:srgbClr val="169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tos" panose="02110004020202020204"/>
                <a:ea typeface="+mn-ea"/>
                <a:cs typeface="+mn-cs"/>
              </a:rPr>
              <a:t>ACCESS</a:t>
            </a:r>
          </a:p>
        </p:txBody>
      </p:sp>
      <p:pic>
        <p:nvPicPr>
          <p:cNvPr id="15" name="Graphic 14" descr="Sling with solid fill">
            <a:extLst>
              <a:ext uri="{FF2B5EF4-FFF2-40B4-BE49-F238E27FC236}">
                <a16:creationId xmlns:a16="http://schemas.microsoft.com/office/drawing/2014/main" id="{7E21E02F-4009-39A3-2459-1F28D4EAA8A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257448" y="3253009"/>
            <a:ext cx="540000" cy="540000"/>
          </a:xfrm>
          <a:prstGeom prst="rect">
            <a:avLst/>
          </a:prstGeom>
        </p:spPr>
      </p:pic>
      <p:sp>
        <p:nvSpPr>
          <p:cNvPr id="16" name="Rectangle: Rounded Corners 15">
            <a:extLst>
              <a:ext uri="{FF2B5EF4-FFF2-40B4-BE49-F238E27FC236}">
                <a16:creationId xmlns:a16="http://schemas.microsoft.com/office/drawing/2014/main" id="{23489E2F-4A5A-E6C6-FFC7-44E304021184}"/>
              </a:ext>
            </a:extLst>
          </p:cNvPr>
          <p:cNvSpPr/>
          <p:nvPr/>
        </p:nvSpPr>
        <p:spPr>
          <a:xfrm>
            <a:off x="9569436" y="4420600"/>
            <a:ext cx="2013860" cy="963663"/>
          </a:xfrm>
          <a:prstGeom prst="roundRect">
            <a:avLst>
              <a:gd name="adj" fmla="val 14921"/>
            </a:avLst>
          </a:prstGeom>
          <a:solidFill>
            <a:srgbClr val="1697D0"/>
          </a:solidFill>
          <a:ln>
            <a:solidFill>
              <a:srgbClr val="169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tos" panose="02110004020202020204"/>
                <a:ea typeface="+mn-ea"/>
                <a:cs typeface="+mn-cs"/>
              </a:rPr>
              <a:t>EFFICIENCIES</a:t>
            </a:r>
          </a:p>
        </p:txBody>
      </p:sp>
      <p:pic>
        <p:nvPicPr>
          <p:cNvPr id="17" name="Graphic 16" descr="Door Open with solid fill">
            <a:extLst>
              <a:ext uri="{FF2B5EF4-FFF2-40B4-BE49-F238E27FC236}">
                <a16:creationId xmlns:a16="http://schemas.microsoft.com/office/drawing/2014/main" id="{BACC233F-A0CF-A5D0-7B34-79734E87812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257448" y="1996203"/>
            <a:ext cx="540000" cy="540000"/>
          </a:xfrm>
          <a:prstGeom prst="rect">
            <a:avLst/>
          </a:prstGeom>
        </p:spPr>
      </p:pic>
      <p:pic>
        <p:nvPicPr>
          <p:cNvPr id="18" name="Graphic 17" descr="Coins with solid fill">
            <a:extLst>
              <a:ext uri="{FF2B5EF4-FFF2-40B4-BE49-F238E27FC236}">
                <a16:creationId xmlns:a16="http://schemas.microsoft.com/office/drawing/2014/main" id="{8078EC04-A1A7-9290-11C8-B2935FAEA54F}"/>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0278851" y="4520664"/>
            <a:ext cx="540000" cy="540000"/>
          </a:xfrm>
          <a:prstGeom prst="rect">
            <a:avLst/>
          </a:prstGeom>
        </p:spPr>
      </p:pic>
      <p:grpSp>
        <p:nvGrpSpPr>
          <p:cNvPr id="19" name="Group 18">
            <a:extLst>
              <a:ext uri="{FF2B5EF4-FFF2-40B4-BE49-F238E27FC236}">
                <a16:creationId xmlns:a16="http://schemas.microsoft.com/office/drawing/2014/main" id="{8B865ED1-D942-B6F0-4775-E4F954C0C726}"/>
              </a:ext>
            </a:extLst>
          </p:cNvPr>
          <p:cNvGrpSpPr/>
          <p:nvPr/>
        </p:nvGrpSpPr>
        <p:grpSpPr>
          <a:xfrm>
            <a:off x="7750932" y="2350745"/>
            <a:ext cx="1828148" cy="2720724"/>
            <a:chOff x="158866" y="2350112"/>
            <a:chExt cx="1093509" cy="1015566"/>
          </a:xfrm>
        </p:grpSpPr>
        <p:sp>
          <p:nvSpPr>
            <p:cNvPr id="20" name="Freeform: Shape 17">
              <a:extLst>
                <a:ext uri="{FF2B5EF4-FFF2-40B4-BE49-F238E27FC236}">
                  <a16:creationId xmlns:a16="http://schemas.microsoft.com/office/drawing/2014/main" id="{804B76E4-3C5A-AA70-9A11-B596097A7EDE}"/>
                </a:ext>
              </a:extLst>
            </p:cNvPr>
            <p:cNvSpPr/>
            <p:nvPr/>
          </p:nvSpPr>
          <p:spPr>
            <a:xfrm>
              <a:off x="158866" y="2350112"/>
              <a:ext cx="1093509" cy="507783"/>
            </a:xfrm>
            <a:custGeom>
              <a:avLst/>
              <a:gdLst>
                <a:gd name="connsiteX0" fmla="*/ 0 w 1093509"/>
                <a:gd name="connsiteY0" fmla="*/ 507783 h 507783"/>
                <a:gd name="connsiteX1" fmla="*/ 301657 w 1093509"/>
                <a:gd name="connsiteY1" fmla="*/ 422942 h 507783"/>
                <a:gd name="connsiteX2" fmla="*/ 518474 w 1093509"/>
                <a:gd name="connsiteY2" fmla="*/ 234406 h 507783"/>
                <a:gd name="connsiteX3" fmla="*/ 659876 w 1093509"/>
                <a:gd name="connsiteY3" fmla="*/ 93004 h 507783"/>
                <a:gd name="connsiteX4" fmla="*/ 867266 w 1093509"/>
                <a:gd name="connsiteY4" fmla="*/ 8163 h 507783"/>
                <a:gd name="connsiteX5" fmla="*/ 1093509 w 1093509"/>
                <a:gd name="connsiteY5" fmla="*/ 8163 h 50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509" h="507783">
                  <a:moveTo>
                    <a:pt x="0" y="507783"/>
                  </a:moveTo>
                  <a:cubicBezTo>
                    <a:pt x="107622" y="488144"/>
                    <a:pt x="215245" y="468505"/>
                    <a:pt x="301657" y="422942"/>
                  </a:cubicBezTo>
                  <a:cubicBezTo>
                    <a:pt x="388069" y="377379"/>
                    <a:pt x="458771" y="289396"/>
                    <a:pt x="518474" y="234406"/>
                  </a:cubicBezTo>
                  <a:cubicBezTo>
                    <a:pt x="578177" y="179416"/>
                    <a:pt x="601744" y="130711"/>
                    <a:pt x="659876" y="93004"/>
                  </a:cubicBezTo>
                  <a:cubicBezTo>
                    <a:pt x="718008" y="55297"/>
                    <a:pt x="794994" y="22303"/>
                    <a:pt x="867266" y="8163"/>
                  </a:cubicBezTo>
                  <a:cubicBezTo>
                    <a:pt x="939538" y="-5977"/>
                    <a:pt x="1016523" y="1093"/>
                    <a:pt x="1093509" y="8163"/>
                  </a:cubicBezTo>
                </a:path>
              </a:pathLst>
            </a:custGeom>
            <a:noFill/>
            <a:ln w="12700">
              <a:solidFill>
                <a:srgbClr val="169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18">
              <a:extLst>
                <a:ext uri="{FF2B5EF4-FFF2-40B4-BE49-F238E27FC236}">
                  <a16:creationId xmlns:a16="http://schemas.microsoft.com/office/drawing/2014/main" id="{B1B23505-8245-00F8-38A8-A06FB16F349F}"/>
                </a:ext>
              </a:extLst>
            </p:cNvPr>
            <p:cNvSpPr/>
            <p:nvPr/>
          </p:nvSpPr>
          <p:spPr>
            <a:xfrm flipV="1">
              <a:off x="158866" y="2857895"/>
              <a:ext cx="1093509" cy="507783"/>
            </a:xfrm>
            <a:custGeom>
              <a:avLst/>
              <a:gdLst>
                <a:gd name="connsiteX0" fmla="*/ 0 w 1093509"/>
                <a:gd name="connsiteY0" fmla="*/ 507783 h 507783"/>
                <a:gd name="connsiteX1" fmla="*/ 301657 w 1093509"/>
                <a:gd name="connsiteY1" fmla="*/ 422942 h 507783"/>
                <a:gd name="connsiteX2" fmla="*/ 518474 w 1093509"/>
                <a:gd name="connsiteY2" fmla="*/ 234406 h 507783"/>
                <a:gd name="connsiteX3" fmla="*/ 659876 w 1093509"/>
                <a:gd name="connsiteY3" fmla="*/ 93004 h 507783"/>
                <a:gd name="connsiteX4" fmla="*/ 867266 w 1093509"/>
                <a:gd name="connsiteY4" fmla="*/ 8163 h 507783"/>
                <a:gd name="connsiteX5" fmla="*/ 1093509 w 1093509"/>
                <a:gd name="connsiteY5" fmla="*/ 8163 h 50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509" h="507783">
                  <a:moveTo>
                    <a:pt x="0" y="507783"/>
                  </a:moveTo>
                  <a:cubicBezTo>
                    <a:pt x="107622" y="488144"/>
                    <a:pt x="215245" y="468505"/>
                    <a:pt x="301657" y="422942"/>
                  </a:cubicBezTo>
                  <a:cubicBezTo>
                    <a:pt x="388069" y="377379"/>
                    <a:pt x="458771" y="289396"/>
                    <a:pt x="518474" y="234406"/>
                  </a:cubicBezTo>
                  <a:cubicBezTo>
                    <a:pt x="578177" y="179416"/>
                    <a:pt x="601744" y="130711"/>
                    <a:pt x="659876" y="93004"/>
                  </a:cubicBezTo>
                  <a:cubicBezTo>
                    <a:pt x="718008" y="55297"/>
                    <a:pt x="794994" y="22303"/>
                    <a:pt x="867266" y="8163"/>
                  </a:cubicBezTo>
                  <a:cubicBezTo>
                    <a:pt x="939538" y="-5977"/>
                    <a:pt x="1016523" y="1093"/>
                    <a:pt x="1093509" y="8163"/>
                  </a:cubicBezTo>
                </a:path>
              </a:pathLst>
            </a:custGeom>
            <a:noFill/>
            <a:ln w="12700">
              <a:solidFill>
                <a:srgbClr val="1697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cxnSp>
        <p:nvCxnSpPr>
          <p:cNvPr id="31" name="Straight Connector 30">
            <a:extLst>
              <a:ext uri="{FF2B5EF4-FFF2-40B4-BE49-F238E27FC236}">
                <a16:creationId xmlns:a16="http://schemas.microsoft.com/office/drawing/2014/main" id="{99CB6264-5732-D29A-10C1-09BF4B0692A4}"/>
              </a:ext>
            </a:extLst>
          </p:cNvPr>
          <p:cNvCxnSpPr>
            <a:cxnSpLocks/>
          </p:cNvCxnSpPr>
          <p:nvPr/>
        </p:nvCxnSpPr>
        <p:spPr>
          <a:xfrm>
            <a:off x="7670403" y="3711107"/>
            <a:ext cx="1908677" cy="0"/>
          </a:xfrm>
          <a:prstGeom prst="line">
            <a:avLst/>
          </a:prstGeom>
          <a:ln w="12700">
            <a:solidFill>
              <a:srgbClr val="1697D0"/>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8FA9A931-4A8B-57A0-A20E-30AF6BF0CCB7}"/>
              </a:ext>
            </a:extLst>
          </p:cNvPr>
          <p:cNvPicPr>
            <a:picLocks noChangeAspect="1"/>
          </p:cNvPicPr>
          <p:nvPr/>
        </p:nvPicPr>
        <p:blipFill>
          <a:blip r:embed="rId14"/>
          <a:stretch>
            <a:fillRect/>
          </a:stretch>
        </p:blipFill>
        <p:spPr>
          <a:xfrm>
            <a:off x="6207662" y="2694970"/>
            <a:ext cx="2173376" cy="373990"/>
          </a:xfrm>
          <a:prstGeom prst="rect">
            <a:avLst/>
          </a:prstGeom>
        </p:spPr>
      </p:pic>
      <p:sp>
        <p:nvSpPr>
          <p:cNvPr id="36" name="TextBox 35">
            <a:extLst>
              <a:ext uri="{FF2B5EF4-FFF2-40B4-BE49-F238E27FC236}">
                <a16:creationId xmlns:a16="http://schemas.microsoft.com/office/drawing/2014/main" id="{44EDE285-9EE8-F2EA-FE6F-627DBBF9089E}"/>
              </a:ext>
            </a:extLst>
          </p:cNvPr>
          <p:cNvSpPr txBox="1"/>
          <p:nvPr/>
        </p:nvSpPr>
        <p:spPr>
          <a:xfrm>
            <a:off x="6279579" y="4433212"/>
            <a:ext cx="197579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110004020202020204"/>
                <a:ea typeface="+mn-ea"/>
                <a:cs typeface="+mn-cs"/>
              </a:rPr>
              <a:t>Our </a:t>
            </a:r>
            <a:r>
              <a:rPr kumimoji="0" lang="en-GB" sz="1400" b="1" i="0" u="none" strike="noStrike" kern="1200" cap="none" spc="0" normalizeH="0" baseline="0" noProof="0">
                <a:ln>
                  <a:noFill/>
                </a:ln>
                <a:solidFill>
                  <a:srgbClr val="FF6E1C"/>
                </a:solidFill>
                <a:effectLst/>
                <a:uLnTx/>
                <a:uFillTx/>
                <a:latin typeface="Aptos" panose="02110004020202020204"/>
                <a:ea typeface="+mn-ea"/>
                <a:cs typeface="+mn-cs"/>
              </a:rPr>
              <a:t>population health management tool </a:t>
            </a:r>
            <a:r>
              <a:rPr kumimoji="0" lang="en-GB" sz="1400" b="0" i="0" u="none" strike="noStrike" kern="1200" cap="none" spc="0" normalizeH="0" baseline="0" noProof="0">
                <a:ln>
                  <a:noFill/>
                </a:ln>
                <a:solidFill>
                  <a:prstClr val="black"/>
                </a:solidFill>
                <a:effectLst/>
                <a:uLnTx/>
                <a:uFillTx/>
                <a:latin typeface="Aptos" panose="02110004020202020204"/>
                <a:ea typeface="+mn-ea"/>
                <a:cs typeface="+mn-cs"/>
              </a:rPr>
              <a:t>for GP Practices, PCNs, ICBs &amp; councils.</a:t>
            </a:r>
            <a:endParaRPr kumimoji="0" lang="en-GB" sz="1000" b="0" i="0" u="none" strike="noStrike" kern="1200" cap="none" spc="0" normalizeH="0" baseline="0" noProof="0">
              <a:ln>
                <a:noFill/>
              </a:ln>
              <a:solidFill>
                <a:prstClr val="black">
                  <a:lumMod val="95000"/>
                  <a:lumOff val="5000"/>
                </a:prstClr>
              </a:solidFill>
              <a:effectLst/>
              <a:uLnTx/>
              <a:uFillTx/>
              <a:latin typeface="Manrope" pitchFamily="2" charset="0"/>
              <a:ea typeface="+mn-ea"/>
              <a:cs typeface="+mn-cs"/>
            </a:endParaRPr>
          </a:p>
        </p:txBody>
      </p:sp>
      <p:sp>
        <p:nvSpPr>
          <p:cNvPr id="46" name="TextBox 45">
            <a:extLst>
              <a:ext uri="{FF2B5EF4-FFF2-40B4-BE49-F238E27FC236}">
                <a16:creationId xmlns:a16="http://schemas.microsoft.com/office/drawing/2014/main" id="{F842E338-ADB7-1216-5A8B-E763D004EE88}"/>
              </a:ext>
            </a:extLst>
          </p:cNvPr>
          <p:cNvSpPr txBox="1"/>
          <p:nvPr/>
        </p:nvSpPr>
        <p:spPr>
          <a:xfrm>
            <a:off x="3695581" y="4433212"/>
            <a:ext cx="2171485"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110004020202020204"/>
                <a:ea typeface="+mn-ea"/>
                <a:cs typeface="+mn-cs"/>
              </a:rPr>
              <a:t>Our </a:t>
            </a:r>
            <a:r>
              <a:rPr kumimoji="0" lang="en-GB" sz="1400" b="1" i="0" u="none" strike="noStrike" kern="1200" cap="none" spc="0" normalizeH="0" baseline="0" noProof="0">
                <a:ln>
                  <a:noFill/>
                </a:ln>
                <a:solidFill>
                  <a:srgbClr val="0F9ED5"/>
                </a:solidFill>
                <a:effectLst/>
                <a:uLnTx/>
                <a:uFillTx/>
                <a:latin typeface="Aptos" panose="02110004020202020204"/>
                <a:ea typeface="+mn-ea"/>
                <a:cs typeface="+mn-cs"/>
              </a:rPr>
              <a:t>clinical decision support tool</a:t>
            </a:r>
            <a:r>
              <a:rPr kumimoji="0" lang="en-GB" sz="1400" b="0" i="0" u="none" strike="noStrike" kern="1200" cap="none" spc="0" normalizeH="0" baseline="0" noProof="0">
                <a:ln>
                  <a:noFill/>
                </a:ln>
                <a:solidFill>
                  <a:srgbClr val="0F9ED5"/>
                </a:solidFill>
                <a:effectLst/>
                <a:uLnTx/>
                <a:uFillTx/>
                <a:latin typeface="Aptos" panose="02110004020202020204"/>
                <a:ea typeface="+mn-ea"/>
                <a:cs typeface="+mn-cs"/>
              </a:rPr>
              <a:t> </a:t>
            </a:r>
            <a:r>
              <a:rPr kumimoji="0" lang="en-GB" sz="1400" b="0" i="0" u="none" strike="noStrike" kern="1200" cap="none" spc="0" normalizeH="0" baseline="0" noProof="0">
                <a:ln>
                  <a:noFill/>
                </a:ln>
                <a:solidFill>
                  <a:prstClr val="black"/>
                </a:solidFill>
                <a:effectLst/>
                <a:uLnTx/>
                <a:uFillTx/>
                <a:latin typeface="Aptos" panose="02110004020202020204"/>
                <a:ea typeface="+mn-ea"/>
                <a:cs typeface="+mn-cs"/>
              </a:rPr>
              <a:t>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110004020202020204"/>
                <a:ea typeface="+mn-ea"/>
                <a:cs typeface="+mn-cs"/>
              </a:rPr>
              <a:t>EMIS Web &amp; SystmOne users.</a:t>
            </a:r>
            <a:endParaRPr kumimoji="0" lang="en-GB" sz="1100" b="0" i="0" u="none" strike="noStrike" kern="1200" cap="none" spc="0" normalizeH="0" baseline="0" noProof="0">
              <a:ln>
                <a:noFill/>
              </a:ln>
              <a:solidFill>
                <a:prstClr val="black">
                  <a:lumMod val="95000"/>
                  <a:lumOff val="5000"/>
                </a:prstClr>
              </a:solidFill>
              <a:effectLst/>
              <a:uLnTx/>
              <a:uFillTx/>
              <a:latin typeface="Manrope" pitchFamily="2" charset="0"/>
              <a:ea typeface="+mn-ea"/>
              <a:cs typeface="+mn-cs"/>
            </a:endParaRPr>
          </a:p>
        </p:txBody>
      </p:sp>
      <p:pic>
        <p:nvPicPr>
          <p:cNvPr id="47" name="Picture 46">
            <a:extLst>
              <a:ext uri="{FF2B5EF4-FFF2-40B4-BE49-F238E27FC236}">
                <a16:creationId xmlns:a16="http://schemas.microsoft.com/office/drawing/2014/main" id="{1F6F9F44-9243-B5B6-8FC8-1A523FEC0123}"/>
              </a:ext>
            </a:extLst>
          </p:cNvPr>
          <p:cNvPicPr>
            <a:picLocks noChangeAspect="1"/>
          </p:cNvPicPr>
          <p:nvPr/>
        </p:nvPicPr>
        <p:blipFill>
          <a:blip r:embed="rId15"/>
          <a:stretch>
            <a:fillRect/>
          </a:stretch>
        </p:blipFill>
        <p:spPr>
          <a:xfrm>
            <a:off x="3714516" y="2719891"/>
            <a:ext cx="1997865" cy="349069"/>
          </a:xfrm>
          <a:prstGeom prst="rect">
            <a:avLst/>
          </a:prstGeom>
        </p:spPr>
      </p:pic>
      <p:pic>
        <p:nvPicPr>
          <p:cNvPr id="48" name="Picture 12">
            <a:extLst>
              <a:ext uri="{FF2B5EF4-FFF2-40B4-BE49-F238E27FC236}">
                <a16:creationId xmlns:a16="http://schemas.microsoft.com/office/drawing/2014/main" id="{C06E3A52-C7F0-B851-A2AE-F9AA9BC773F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31078" y="3040925"/>
            <a:ext cx="1869135" cy="1393144"/>
          </a:xfrm>
          <a:prstGeom prst="rect">
            <a:avLst/>
          </a:prstGeom>
          <a:noFill/>
          <a:extLst>
            <a:ext uri="{909E8E84-426E-40DD-AFC4-6F175D3DCCD1}">
              <a14:hiddenFill xmlns:a14="http://schemas.microsoft.com/office/drawing/2010/main">
                <a:solidFill>
                  <a:srgbClr val="FFFFFF"/>
                </a:solidFill>
              </a14:hiddenFill>
            </a:ext>
          </a:extLst>
        </p:spPr>
      </p:pic>
      <p:pic>
        <p:nvPicPr>
          <p:cNvPr id="49" name="Graphic 48" descr="Arrow Right with solid fill">
            <a:extLst>
              <a:ext uri="{FF2B5EF4-FFF2-40B4-BE49-F238E27FC236}">
                <a16:creationId xmlns:a16="http://schemas.microsoft.com/office/drawing/2014/main" id="{4943EAB8-A979-E5E8-13A3-68624EF401B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48999" y="3380405"/>
            <a:ext cx="451686" cy="451686"/>
          </a:xfrm>
          <a:prstGeom prst="rect">
            <a:avLst/>
          </a:prstGeom>
        </p:spPr>
      </p:pic>
      <p:pic>
        <p:nvPicPr>
          <p:cNvPr id="22" name="Picture 21" descr="A computer screen with a screen showing a graph&#10;&#10;Description automatically generated">
            <a:extLst>
              <a:ext uri="{FF2B5EF4-FFF2-40B4-BE49-F238E27FC236}">
                <a16:creationId xmlns:a16="http://schemas.microsoft.com/office/drawing/2014/main" id="{AE880110-1307-7BDE-6773-00078F926697}"/>
              </a:ext>
            </a:extLst>
          </p:cNvPr>
          <p:cNvPicPr>
            <a:picLocks noChangeAspect="1"/>
          </p:cNvPicPr>
          <p:nvPr/>
        </p:nvPicPr>
        <p:blipFill>
          <a:blip r:embed="rId19">
            <a:extLst>
              <a:ext uri="{28A0092B-C50C-407E-A947-70E740481C1C}">
                <a14:useLocalDpi xmlns:a14="http://schemas.microsoft.com/office/drawing/2010/main" val="0"/>
              </a:ext>
            </a:extLst>
          </a:blip>
          <a:srcRect l="7978" t="11719" r="4751" b="9793"/>
          <a:stretch/>
        </p:blipFill>
        <p:spPr>
          <a:xfrm rot="5400000">
            <a:off x="6564146" y="2892776"/>
            <a:ext cx="1406661" cy="1789386"/>
          </a:xfrm>
          <a:prstGeom prst="rect">
            <a:avLst/>
          </a:prstGeom>
        </p:spPr>
      </p:pic>
      <p:sp>
        <p:nvSpPr>
          <p:cNvPr id="23" name="TextBox 22">
            <a:extLst>
              <a:ext uri="{FF2B5EF4-FFF2-40B4-BE49-F238E27FC236}">
                <a16:creationId xmlns:a16="http://schemas.microsoft.com/office/drawing/2014/main" id="{FD9CC939-D42A-967A-71B8-73B92E152FAB}"/>
              </a:ext>
            </a:extLst>
          </p:cNvPr>
          <p:cNvSpPr txBox="1"/>
          <p:nvPr/>
        </p:nvSpPr>
        <p:spPr>
          <a:xfrm>
            <a:off x="826975" y="47623"/>
            <a:ext cx="81641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0496CD"/>
                </a:solidFill>
                <a:effectLst/>
                <a:uLnTx/>
                <a:uFillTx/>
                <a:latin typeface="Source Sans Pro"/>
                <a:ea typeface="Source Sans Pro"/>
                <a:cs typeface="+mn-cs"/>
              </a:rPr>
              <a:t>About Ardens - Our Products</a:t>
            </a:r>
            <a:endParaRPr kumimoji="0" lang="en-US" sz="4000" b="0" i="0" u="none" strike="noStrike" kern="1200" cap="none" spc="0" normalizeH="0" baseline="0" noProof="0">
              <a:ln>
                <a:noFill/>
              </a:ln>
              <a:solidFill>
                <a:srgbClr val="0496CD"/>
              </a:solidFill>
              <a:effectLst/>
              <a:uLnTx/>
              <a:uFillTx/>
              <a:latin typeface="Source Sans Pro"/>
              <a:ea typeface="Source Sans Pro"/>
              <a:cs typeface="+mn-cs"/>
            </a:endParaRPr>
          </a:p>
        </p:txBody>
      </p:sp>
      <p:pic>
        <p:nvPicPr>
          <p:cNvPr id="24" name="Picture 23" descr="A blue and black cross logo&#10;&#10;Description automatically generated">
            <a:extLst>
              <a:ext uri="{FF2B5EF4-FFF2-40B4-BE49-F238E27FC236}">
                <a16:creationId xmlns:a16="http://schemas.microsoft.com/office/drawing/2014/main" id="{CC694BD1-4ED3-57EC-CFDD-4A5BBEBBED3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Tree>
    <p:extLst>
      <p:ext uri="{BB962C8B-B14F-4D97-AF65-F5344CB8AC3E}">
        <p14:creationId xmlns:p14="http://schemas.microsoft.com/office/powerpoint/2010/main" val="2179792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3E092-9343-7633-2C40-6161DCBB640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4E1BD2-635E-0AC1-6A72-2DFB51C7101F}"/>
              </a:ext>
            </a:extLst>
          </p:cNvPr>
          <p:cNvSpPr txBox="1"/>
          <p:nvPr/>
        </p:nvSpPr>
        <p:spPr>
          <a:xfrm>
            <a:off x="826975" y="47623"/>
            <a:ext cx="8164185" cy="707886"/>
          </a:xfrm>
          <a:prstGeom prst="rect">
            <a:avLst/>
          </a:prstGeom>
          <a:noFill/>
        </p:spPr>
        <p:txBody>
          <a:bodyPr wrap="square" rtlCol="0">
            <a:spAutoFit/>
          </a:bodyPr>
          <a:lstStyle/>
          <a:p>
            <a:r>
              <a:rPr lang="en-GB" sz="4000" b="1">
                <a:solidFill>
                  <a:srgbClr val="0496CD"/>
                </a:solidFill>
                <a:latin typeface="Source Sans Pro"/>
                <a:ea typeface="Source Sans Pro"/>
              </a:rPr>
              <a:t>Agenda</a:t>
            </a:r>
            <a:endParaRPr lang="en-US" sz="4000">
              <a:solidFill>
                <a:srgbClr val="0496CD"/>
              </a:solidFill>
              <a:latin typeface="Source Sans Pro"/>
              <a:ea typeface="Source Sans Pro"/>
            </a:endParaRPr>
          </a:p>
        </p:txBody>
      </p:sp>
      <p:pic>
        <p:nvPicPr>
          <p:cNvPr id="7" name="Picture 6" descr="A blue and black cross logo&#10;&#10;Description automatically generated">
            <a:extLst>
              <a:ext uri="{FF2B5EF4-FFF2-40B4-BE49-F238E27FC236}">
                <a16:creationId xmlns:a16="http://schemas.microsoft.com/office/drawing/2014/main" id="{2BE9B475-B2C9-DDA5-8892-BA3426826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8" name="TextBox 7">
            <a:extLst>
              <a:ext uri="{FF2B5EF4-FFF2-40B4-BE49-F238E27FC236}">
                <a16:creationId xmlns:a16="http://schemas.microsoft.com/office/drawing/2014/main" id="{5AFAB823-E94E-FF69-F19E-BC4F1F1D9886}"/>
              </a:ext>
            </a:extLst>
          </p:cNvPr>
          <p:cNvSpPr txBox="1"/>
          <p:nvPr/>
        </p:nvSpPr>
        <p:spPr>
          <a:xfrm>
            <a:off x="0" y="1450588"/>
            <a:ext cx="12192000" cy="523220"/>
          </a:xfrm>
          <a:prstGeom prst="rect">
            <a:avLst/>
          </a:prstGeom>
          <a:noFill/>
        </p:spPr>
        <p:txBody>
          <a:bodyPr wrap="square" rtlCol="0">
            <a:spAutoFit/>
          </a:bodyPr>
          <a:lstStyle/>
          <a:p>
            <a:pPr algn="ctr"/>
            <a:r>
              <a:rPr lang="en-GB" sz="2800" b="1"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rPr>
              <a:t>Plan, Deliver</a:t>
            </a:r>
            <a:r>
              <a:rPr lang="en-GB" sz="2800" b="1" dirty="0">
                <a:solidFill>
                  <a:srgbClr val="71768B"/>
                </a:solidFill>
                <a:latin typeface="Source Sans Pro" panose="020B0503030403020204" pitchFamily="34" charset="0"/>
                <a:ea typeface="Source Sans Pro" panose="020B0503030403020204" pitchFamily="34" charset="0"/>
                <a:cs typeface="Aptos" panose="020B0004020202020204" pitchFamily="34" charset="0"/>
              </a:rPr>
              <a:t> and </a:t>
            </a:r>
            <a:r>
              <a:rPr lang="en-GB" sz="2800" b="1"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rPr>
              <a:t>Monitor GP Contracts </a:t>
            </a:r>
          </a:p>
        </p:txBody>
      </p:sp>
      <p:sp>
        <p:nvSpPr>
          <p:cNvPr id="20" name="TextBox 19">
            <a:extLst>
              <a:ext uri="{FF2B5EF4-FFF2-40B4-BE49-F238E27FC236}">
                <a16:creationId xmlns:a16="http://schemas.microsoft.com/office/drawing/2014/main" id="{936E914E-3FD6-157D-7E12-33BC69E7DD07}"/>
              </a:ext>
            </a:extLst>
          </p:cNvPr>
          <p:cNvSpPr txBox="1"/>
          <p:nvPr/>
        </p:nvSpPr>
        <p:spPr>
          <a:xfrm>
            <a:off x="0" y="4037395"/>
            <a:ext cx="12192000" cy="2431435"/>
          </a:xfrm>
          <a:prstGeom prst="rect">
            <a:avLst/>
          </a:prstGeom>
          <a:noFill/>
        </p:spPr>
        <p:txBody>
          <a:bodyPr wrap="square" rtlCol="0">
            <a:spAutoFit/>
          </a:bodyPr>
          <a:lstStyle/>
          <a:p>
            <a:pPr algn="ctr"/>
            <a:r>
              <a:rPr lang="en-GB" sz="2800" b="1" dirty="0">
                <a:solidFill>
                  <a:srgbClr val="676C82"/>
                </a:solidFill>
                <a:latin typeface="Source Sans Pro" panose="020B0503030403020204" pitchFamily="34" charset="0"/>
                <a:ea typeface="Source Sans Pro" panose="020B0503030403020204" pitchFamily="34" charset="0"/>
              </a:rPr>
              <a:t>Ardens Clinical</a:t>
            </a:r>
          </a:p>
          <a:p>
            <a:pPr algn="ctr"/>
            <a:r>
              <a:rPr lang="en-GB" sz="2400" b="1" dirty="0">
                <a:solidFill>
                  <a:srgbClr val="0496CD"/>
                </a:solidFill>
                <a:latin typeface="Source Sans Pro" panose="020B0503030403020204" pitchFamily="34" charset="0"/>
                <a:ea typeface="Source Sans Pro" panose="020B0503030403020204" pitchFamily="34" charset="0"/>
              </a:rPr>
              <a:t>Ardens SystmOne &amp; Ardens EMIS</a:t>
            </a:r>
          </a:p>
          <a:p>
            <a:pPr algn="ctr"/>
            <a:r>
              <a:rPr lang="en-GB" sz="2400" dirty="0">
                <a:solidFill>
                  <a:srgbClr val="0496CD"/>
                </a:solidFill>
                <a:latin typeface="Source Sans Pro" panose="020B0503030403020204" pitchFamily="34" charset="0"/>
                <a:ea typeface="Source Sans Pro" panose="020B0503030403020204" pitchFamily="34" charset="0"/>
              </a:rPr>
              <a:t>Templates, Protocols &amp; Reports</a:t>
            </a:r>
          </a:p>
          <a:p>
            <a:pPr algn="ctr"/>
            <a:endParaRPr lang="en-GB" sz="2400" dirty="0">
              <a:solidFill>
                <a:srgbClr val="0496CD"/>
              </a:solidFill>
              <a:latin typeface="Source Sans Pro" panose="020B0503030403020204" pitchFamily="34" charset="0"/>
              <a:ea typeface="Source Sans Pro" panose="020B0503030403020204" pitchFamily="34" charset="0"/>
            </a:endParaRPr>
          </a:p>
          <a:p>
            <a:pPr algn="ctr"/>
            <a:r>
              <a:rPr lang="en-GB" sz="2800" b="1" dirty="0">
                <a:solidFill>
                  <a:srgbClr val="676C82"/>
                </a:solidFill>
                <a:latin typeface="Source Sans Pro" panose="020B0503030403020204" pitchFamily="34" charset="0"/>
                <a:ea typeface="Source Sans Pro" panose="020B0503030403020204" pitchFamily="34" charset="0"/>
              </a:rPr>
              <a:t>Ardens Manager</a:t>
            </a:r>
          </a:p>
          <a:p>
            <a:pPr algn="ctr"/>
            <a:r>
              <a:rPr lang="en-GB" sz="2400" dirty="0">
                <a:solidFill>
                  <a:srgbClr val="0496CD"/>
                </a:solidFill>
                <a:latin typeface="Source Sans Pro" panose="020B0503030403020204" pitchFamily="34" charset="0"/>
                <a:ea typeface="Source Sans Pro" panose="020B0503030403020204" pitchFamily="34" charset="0"/>
              </a:rPr>
              <a:t>Dashboards</a:t>
            </a:r>
          </a:p>
        </p:txBody>
      </p:sp>
      <p:grpSp>
        <p:nvGrpSpPr>
          <p:cNvPr id="5" name="Group 4">
            <a:extLst>
              <a:ext uri="{FF2B5EF4-FFF2-40B4-BE49-F238E27FC236}">
                <a16:creationId xmlns:a16="http://schemas.microsoft.com/office/drawing/2014/main" id="{C82E25D4-9A40-AA5F-73A4-591AC63140BC}"/>
              </a:ext>
            </a:extLst>
          </p:cNvPr>
          <p:cNvGrpSpPr/>
          <p:nvPr/>
        </p:nvGrpSpPr>
        <p:grpSpPr>
          <a:xfrm>
            <a:off x="4132014" y="2447104"/>
            <a:ext cx="3927972" cy="743984"/>
            <a:chOff x="2968508" y="2298799"/>
            <a:chExt cx="3927972" cy="743984"/>
          </a:xfrm>
        </p:grpSpPr>
        <p:grpSp>
          <p:nvGrpSpPr>
            <p:cNvPr id="21" name="Group 20">
              <a:extLst>
                <a:ext uri="{FF2B5EF4-FFF2-40B4-BE49-F238E27FC236}">
                  <a16:creationId xmlns:a16="http://schemas.microsoft.com/office/drawing/2014/main" id="{6C5654D7-FD0F-5FCC-7414-56CDA7C9CCC3}"/>
                </a:ext>
              </a:extLst>
            </p:cNvPr>
            <p:cNvGrpSpPr/>
            <p:nvPr/>
          </p:nvGrpSpPr>
          <p:grpSpPr>
            <a:xfrm>
              <a:off x="2968508" y="2298800"/>
              <a:ext cx="1763816" cy="743983"/>
              <a:chOff x="3506665" y="1927136"/>
              <a:chExt cx="1763816" cy="743983"/>
            </a:xfrm>
          </p:grpSpPr>
          <p:sp>
            <p:nvSpPr>
              <p:cNvPr id="22" name="Rectangle 21">
                <a:extLst>
                  <a:ext uri="{FF2B5EF4-FFF2-40B4-BE49-F238E27FC236}">
                    <a16:creationId xmlns:a16="http://schemas.microsoft.com/office/drawing/2014/main" id="{EF085FF2-0876-F28C-ED46-D55DCD184F58}"/>
                  </a:ext>
                </a:extLst>
              </p:cNvPr>
              <p:cNvSpPr/>
              <p:nvPr/>
            </p:nvSpPr>
            <p:spPr>
              <a:xfrm>
                <a:off x="3506665" y="2363342"/>
                <a:ext cx="1763816" cy="307777"/>
              </a:xfrm>
              <a:prstGeom prst="rect">
                <a:avLst/>
              </a:prstGeom>
            </p:spPr>
            <p:txBody>
              <a:bodyPr wrap="none">
                <a:spAutoFit/>
              </a:bodyPr>
              <a:lstStyle/>
              <a:p>
                <a:pPr algn="ctr"/>
                <a:r>
                  <a:rPr lang="en-GB" sz="1400">
                    <a:solidFill>
                      <a:srgbClr val="0496CD"/>
                    </a:solidFill>
                    <a:latin typeface="Nexa Bold" panose="02000000000000000000" pitchFamily="50" charset="0"/>
                  </a:rPr>
                  <a:t>National Contracts</a:t>
                </a:r>
              </a:p>
            </p:txBody>
          </p:sp>
          <p:pic>
            <p:nvPicPr>
              <p:cNvPr id="23" name="Graphic 22" descr="Signature outline">
                <a:extLst>
                  <a:ext uri="{FF2B5EF4-FFF2-40B4-BE49-F238E27FC236}">
                    <a16:creationId xmlns:a16="http://schemas.microsoft.com/office/drawing/2014/main" id="{14A6CB9C-A0E4-303D-9506-CAE67745E3E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57488" y="1927136"/>
                <a:ext cx="432000" cy="432000"/>
              </a:xfrm>
              <a:prstGeom prst="rect">
                <a:avLst/>
              </a:prstGeom>
            </p:spPr>
          </p:pic>
        </p:grpSp>
        <p:sp>
          <p:nvSpPr>
            <p:cNvPr id="28" name="Rectangle 27">
              <a:extLst>
                <a:ext uri="{FF2B5EF4-FFF2-40B4-BE49-F238E27FC236}">
                  <a16:creationId xmlns:a16="http://schemas.microsoft.com/office/drawing/2014/main" id="{5D18C7D9-B586-1939-21CD-8B7522F76E33}"/>
                </a:ext>
              </a:extLst>
            </p:cNvPr>
            <p:cNvSpPr/>
            <p:nvPr/>
          </p:nvSpPr>
          <p:spPr>
            <a:xfrm>
              <a:off x="5396967" y="2735006"/>
              <a:ext cx="1499513" cy="307777"/>
            </a:xfrm>
            <a:prstGeom prst="rect">
              <a:avLst/>
            </a:prstGeom>
          </p:spPr>
          <p:txBody>
            <a:bodyPr wrap="square">
              <a:spAutoFit/>
            </a:bodyPr>
            <a:lstStyle/>
            <a:p>
              <a:pPr algn="ctr"/>
              <a:r>
                <a:rPr lang="en-GB" sz="1400">
                  <a:solidFill>
                    <a:srgbClr val="0496CD"/>
                  </a:solidFill>
                  <a:latin typeface="Nexa Bold" panose="02000000000000000000" pitchFamily="50" charset="0"/>
                </a:rPr>
                <a:t>Local Contracts</a:t>
              </a:r>
            </a:p>
          </p:txBody>
        </p:sp>
        <p:pic>
          <p:nvPicPr>
            <p:cNvPr id="4" name="Graphic 3">
              <a:extLst>
                <a:ext uri="{FF2B5EF4-FFF2-40B4-BE49-F238E27FC236}">
                  <a16:creationId xmlns:a16="http://schemas.microsoft.com/office/drawing/2014/main" id="{426D457D-7B28-E813-7C2F-8BC7728451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79999" y="2298799"/>
              <a:ext cx="432001" cy="432001"/>
            </a:xfrm>
            <a:prstGeom prst="rect">
              <a:avLst/>
            </a:prstGeom>
          </p:spPr>
        </p:pic>
      </p:grpSp>
    </p:spTree>
    <p:extLst>
      <p:ext uri="{BB962C8B-B14F-4D97-AF65-F5344CB8AC3E}">
        <p14:creationId xmlns:p14="http://schemas.microsoft.com/office/powerpoint/2010/main" val="3965326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blue and grey letters&#10;&#10;Description automatically generated">
            <a:extLst>
              <a:ext uri="{FF2B5EF4-FFF2-40B4-BE49-F238E27FC236}">
                <a16:creationId xmlns:a16="http://schemas.microsoft.com/office/drawing/2014/main" id="{3AC48399-AE0F-7F27-FDB4-B728F0E736A1}"/>
              </a:ext>
            </a:extLst>
          </p:cNvPr>
          <p:cNvPicPr>
            <a:picLocks noChangeAspect="1"/>
          </p:cNvPicPr>
          <p:nvPr/>
        </p:nvPicPr>
        <p:blipFill>
          <a:blip r:embed="rId2">
            <a:extLst>
              <a:ext uri="{28A0092B-C50C-407E-A947-70E740481C1C}">
                <a14:useLocalDpi xmlns:a14="http://schemas.microsoft.com/office/drawing/2010/main" val="0"/>
              </a:ext>
            </a:extLst>
          </a:blip>
          <a:srcRect l="1" r="48779"/>
          <a:stretch/>
        </p:blipFill>
        <p:spPr>
          <a:xfrm>
            <a:off x="4298097" y="377631"/>
            <a:ext cx="3098849" cy="1254733"/>
          </a:xfrm>
          <a:prstGeom prst="rect">
            <a:avLst/>
          </a:prstGeom>
        </p:spPr>
      </p:pic>
      <p:sp>
        <p:nvSpPr>
          <p:cNvPr id="7" name="Title 1">
            <a:extLst>
              <a:ext uri="{FF2B5EF4-FFF2-40B4-BE49-F238E27FC236}">
                <a16:creationId xmlns:a16="http://schemas.microsoft.com/office/drawing/2014/main" id="{50DC4414-AA3F-18A8-BBA0-DB9437003186}"/>
              </a:ext>
            </a:extLst>
          </p:cNvPr>
          <p:cNvSpPr txBox="1">
            <a:spLocks/>
          </p:cNvSpPr>
          <p:nvPr/>
        </p:nvSpPr>
        <p:spPr>
          <a:xfrm>
            <a:off x="819534" y="2905330"/>
            <a:ext cx="3193653" cy="81210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rgbClr val="515567"/>
                </a:solidFill>
                <a:latin typeface="Source Sans Pro" panose="020B0503030403020204" pitchFamily="34" charset="0"/>
                <a:ea typeface="Source Sans Pro" panose="020B0503030403020204" pitchFamily="34" charset="0"/>
              </a:rPr>
              <a:t>In-person </a:t>
            </a:r>
          </a:p>
          <a:p>
            <a:pPr algn="ctr"/>
            <a:r>
              <a:rPr lang="en-US" sz="2400" b="1">
                <a:solidFill>
                  <a:srgbClr val="515567"/>
                </a:solidFill>
                <a:latin typeface="Source Sans Pro" panose="020B0503030403020204" pitchFamily="34" charset="0"/>
                <a:ea typeface="Source Sans Pro" panose="020B0503030403020204" pitchFamily="34" charset="0"/>
              </a:rPr>
              <a:t>training</a:t>
            </a:r>
            <a:endParaRPr lang="en-GB" sz="2400" b="1">
              <a:solidFill>
                <a:srgbClr val="515567"/>
              </a:solidFill>
              <a:latin typeface="Source Sans Pro" panose="020B0503030403020204" pitchFamily="34" charset="0"/>
              <a:ea typeface="Source Sans Pro" panose="020B0503030403020204" pitchFamily="34" charset="0"/>
            </a:endParaRPr>
          </a:p>
        </p:txBody>
      </p:sp>
      <p:sp>
        <p:nvSpPr>
          <p:cNvPr id="8" name="Title 1">
            <a:extLst>
              <a:ext uri="{FF2B5EF4-FFF2-40B4-BE49-F238E27FC236}">
                <a16:creationId xmlns:a16="http://schemas.microsoft.com/office/drawing/2014/main" id="{7CAC06BF-1AC0-14D9-C5D7-C9AE0701BBA3}"/>
              </a:ext>
            </a:extLst>
          </p:cNvPr>
          <p:cNvSpPr txBox="1">
            <a:spLocks/>
          </p:cNvSpPr>
          <p:nvPr/>
        </p:nvSpPr>
        <p:spPr>
          <a:xfrm>
            <a:off x="4163088" y="2905330"/>
            <a:ext cx="3972771" cy="81210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rgbClr val="515567"/>
                </a:solidFill>
                <a:latin typeface="Source Sans Pro" panose="020B0503030403020204" pitchFamily="34" charset="0"/>
                <a:ea typeface="Source Sans Pro" panose="020B0503030403020204" pitchFamily="34" charset="0"/>
              </a:rPr>
              <a:t>Regular </a:t>
            </a:r>
          </a:p>
          <a:p>
            <a:pPr algn="ctr"/>
            <a:r>
              <a:rPr lang="en-GB" sz="2400" b="1">
                <a:solidFill>
                  <a:srgbClr val="515567"/>
                </a:solidFill>
                <a:latin typeface="Source Sans Pro" panose="020B0503030403020204" pitchFamily="34" charset="0"/>
                <a:ea typeface="Source Sans Pro" panose="020B0503030403020204" pitchFamily="34" charset="0"/>
              </a:rPr>
              <a:t>webinars</a:t>
            </a:r>
          </a:p>
        </p:txBody>
      </p:sp>
      <p:sp>
        <p:nvSpPr>
          <p:cNvPr id="9" name="Title 1">
            <a:extLst>
              <a:ext uri="{FF2B5EF4-FFF2-40B4-BE49-F238E27FC236}">
                <a16:creationId xmlns:a16="http://schemas.microsoft.com/office/drawing/2014/main" id="{3D87E9B0-369F-83F7-B1D1-40FEAF95F0AD}"/>
              </a:ext>
            </a:extLst>
          </p:cNvPr>
          <p:cNvSpPr txBox="1">
            <a:spLocks/>
          </p:cNvSpPr>
          <p:nvPr/>
        </p:nvSpPr>
        <p:spPr>
          <a:xfrm>
            <a:off x="7866541" y="2905329"/>
            <a:ext cx="3972771" cy="81210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rgbClr val="515567"/>
                </a:solidFill>
                <a:latin typeface="Source Sans Pro" panose="020B0503030403020204" pitchFamily="34" charset="0"/>
                <a:ea typeface="Source Sans Pro" panose="020B0503030403020204" pitchFamily="34" charset="0"/>
              </a:rPr>
              <a:t>Ardens </a:t>
            </a:r>
          </a:p>
          <a:p>
            <a:pPr algn="ctr"/>
            <a:r>
              <a:rPr lang="en-GB" sz="2400" b="1">
                <a:solidFill>
                  <a:srgbClr val="515567"/>
                </a:solidFill>
                <a:latin typeface="Source Sans Pro" panose="020B0503030403020204" pitchFamily="34" charset="0"/>
                <a:ea typeface="Source Sans Pro" panose="020B0503030403020204" pitchFamily="34" charset="0"/>
              </a:rPr>
              <a:t>Academy</a:t>
            </a:r>
          </a:p>
        </p:txBody>
      </p:sp>
      <p:pic>
        <p:nvPicPr>
          <p:cNvPr id="11" name="Graphic 10" descr="Teacher with solid fill">
            <a:extLst>
              <a:ext uri="{FF2B5EF4-FFF2-40B4-BE49-F238E27FC236}">
                <a16:creationId xmlns:a16="http://schemas.microsoft.com/office/drawing/2014/main" id="{AB0213AA-396A-1541-2D6E-E832F32D32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9160" y="1948208"/>
            <a:ext cx="914400" cy="914400"/>
          </a:xfrm>
          <a:prstGeom prst="rect">
            <a:avLst/>
          </a:prstGeom>
        </p:spPr>
      </p:pic>
      <p:pic>
        <p:nvPicPr>
          <p:cNvPr id="13" name="Graphic 12" descr="Internet with solid fill">
            <a:extLst>
              <a:ext uri="{FF2B5EF4-FFF2-40B4-BE49-F238E27FC236}">
                <a16:creationId xmlns:a16="http://schemas.microsoft.com/office/drawing/2014/main" id="{82C98EB9-506A-1462-2DBA-5AD5F7CF2F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2273" y="1948208"/>
            <a:ext cx="914400" cy="914400"/>
          </a:xfrm>
          <a:prstGeom prst="rect">
            <a:avLst/>
          </a:prstGeom>
        </p:spPr>
      </p:pic>
      <p:pic>
        <p:nvPicPr>
          <p:cNvPr id="15" name="Graphic 14" descr="Diploma roll with solid fill">
            <a:extLst>
              <a:ext uri="{FF2B5EF4-FFF2-40B4-BE49-F238E27FC236}">
                <a16:creationId xmlns:a16="http://schemas.microsoft.com/office/drawing/2014/main" id="{D140AE4F-C228-8DC7-82DF-4A8292D430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95726" y="1948208"/>
            <a:ext cx="914400" cy="914400"/>
          </a:xfrm>
          <a:prstGeom prst="rect">
            <a:avLst/>
          </a:prstGeom>
        </p:spPr>
      </p:pic>
      <p:sp>
        <p:nvSpPr>
          <p:cNvPr id="17" name="Title 1">
            <a:extLst>
              <a:ext uri="{FF2B5EF4-FFF2-40B4-BE49-F238E27FC236}">
                <a16:creationId xmlns:a16="http://schemas.microsoft.com/office/drawing/2014/main" id="{ECFFCC16-4E35-8306-3D48-32C1254C7E95}"/>
              </a:ext>
            </a:extLst>
          </p:cNvPr>
          <p:cNvSpPr txBox="1">
            <a:spLocks/>
          </p:cNvSpPr>
          <p:nvPr/>
        </p:nvSpPr>
        <p:spPr>
          <a:xfrm>
            <a:off x="653912" y="5503858"/>
            <a:ext cx="3524896" cy="81210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rgbClr val="515567"/>
                </a:solidFill>
                <a:latin typeface="Source Sans Pro" panose="020B0503030403020204" pitchFamily="34" charset="0"/>
                <a:ea typeface="Source Sans Pro" panose="020B0503030403020204" pitchFamily="34" charset="0"/>
              </a:rPr>
              <a:t>Online </a:t>
            </a:r>
            <a:br>
              <a:rPr lang="en-GB" sz="2400" b="1">
                <a:solidFill>
                  <a:srgbClr val="515567"/>
                </a:solidFill>
                <a:latin typeface="Source Sans Pro" panose="020B0503030403020204" pitchFamily="34" charset="0"/>
                <a:ea typeface="Source Sans Pro" panose="020B0503030403020204" pitchFamily="34" charset="0"/>
              </a:rPr>
            </a:br>
            <a:r>
              <a:rPr lang="en-GB" sz="2400" b="1">
                <a:solidFill>
                  <a:srgbClr val="515567"/>
                </a:solidFill>
                <a:latin typeface="Source Sans Pro" panose="020B0503030403020204" pitchFamily="34" charset="0"/>
                <a:ea typeface="Source Sans Pro" panose="020B0503030403020204" pitchFamily="34" charset="0"/>
              </a:rPr>
              <a:t>support articles</a:t>
            </a:r>
          </a:p>
        </p:txBody>
      </p:sp>
      <p:sp>
        <p:nvSpPr>
          <p:cNvPr id="18" name="Title 1">
            <a:extLst>
              <a:ext uri="{FF2B5EF4-FFF2-40B4-BE49-F238E27FC236}">
                <a16:creationId xmlns:a16="http://schemas.microsoft.com/office/drawing/2014/main" id="{D283F5D8-C054-6802-33F6-2ECE7DC807AA}"/>
              </a:ext>
            </a:extLst>
          </p:cNvPr>
          <p:cNvSpPr txBox="1">
            <a:spLocks/>
          </p:cNvSpPr>
          <p:nvPr/>
        </p:nvSpPr>
        <p:spPr>
          <a:xfrm>
            <a:off x="4387025" y="5503858"/>
            <a:ext cx="3524896" cy="81210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rgbClr val="515567"/>
                </a:solidFill>
                <a:latin typeface="Source Sans Pro" panose="020B0503030403020204" pitchFamily="34" charset="0"/>
                <a:ea typeface="Source Sans Pro" panose="020B0503030403020204" pitchFamily="34" charset="0"/>
              </a:rPr>
              <a:t>Dedicated </a:t>
            </a:r>
          </a:p>
          <a:p>
            <a:pPr algn="ctr"/>
            <a:r>
              <a:rPr lang="en-GB" sz="2400" b="1">
                <a:solidFill>
                  <a:srgbClr val="515567"/>
                </a:solidFill>
                <a:latin typeface="Source Sans Pro" panose="020B0503030403020204" pitchFamily="34" charset="0"/>
                <a:ea typeface="Source Sans Pro" panose="020B0503030403020204" pitchFamily="34" charset="0"/>
              </a:rPr>
              <a:t>support team</a:t>
            </a:r>
          </a:p>
        </p:txBody>
      </p:sp>
      <p:sp>
        <p:nvSpPr>
          <p:cNvPr id="19" name="Title 1">
            <a:extLst>
              <a:ext uri="{FF2B5EF4-FFF2-40B4-BE49-F238E27FC236}">
                <a16:creationId xmlns:a16="http://schemas.microsoft.com/office/drawing/2014/main" id="{E48E64CF-BFAC-1351-728D-9CA618AC3E77}"/>
              </a:ext>
            </a:extLst>
          </p:cNvPr>
          <p:cNvSpPr txBox="1">
            <a:spLocks/>
          </p:cNvSpPr>
          <p:nvPr/>
        </p:nvSpPr>
        <p:spPr>
          <a:xfrm>
            <a:off x="8090478" y="5503857"/>
            <a:ext cx="3524896" cy="81210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rgbClr val="515567"/>
                </a:solidFill>
                <a:latin typeface="Source Sans Pro" panose="020B0503030403020204" pitchFamily="34" charset="0"/>
                <a:ea typeface="Source Sans Pro" panose="020B0503030403020204" pitchFamily="34" charset="0"/>
              </a:rPr>
              <a:t>Facebook </a:t>
            </a:r>
          </a:p>
          <a:p>
            <a:pPr algn="ctr"/>
            <a:r>
              <a:rPr lang="en-GB" sz="2400" b="1">
                <a:solidFill>
                  <a:srgbClr val="515567"/>
                </a:solidFill>
                <a:latin typeface="Source Sans Pro" panose="020B0503030403020204" pitchFamily="34" charset="0"/>
                <a:ea typeface="Source Sans Pro" panose="020B0503030403020204" pitchFamily="34" charset="0"/>
              </a:rPr>
              <a:t>community</a:t>
            </a:r>
          </a:p>
        </p:txBody>
      </p:sp>
      <p:pic>
        <p:nvPicPr>
          <p:cNvPr id="20" name="Graphic 19" descr="Newspaper with solid fill">
            <a:extLst>
              <a:ext uri="{FF2B5EF4-FFF2-40B4-BE49-F238E27FC236}">
                <a16:creationId xmlns:a16="http://schemas.microsoft.com/office/drawing/2014/main" id="{1259C2CD-1C00-505E-B811-E42643BE69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59160" y="4386428"/>
            <a:ext cx="914400" cy="914400"/>
          </a:xfrm>
          <a:prstGeom prst="rect">
            <a:avLst/>
          </a:prstGeom>
        </p:spPr>
      </p:pic>
      <p:pic>
        <p:nvPicPr>
          <p:cNvPr id="21" name="Graphic 20" descr="Call center with solid fill">
            <a:extLst>
              <a:ext uri="{FF2B5EF4-FFF2-40B4-BE49-F238E27FC236}">
                <a16:creationId xmlns:a16="http://schemas.microsoft.com/office/drawing/2014/main" id="{2FB196F0-F94B-DA0A-6656-F291F7B0A3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92273" y="4386428"/>
            <a:ext cx="914400" cy="914400"/>
          </a:xfrm>
          <a:prstGeom prst="rect">
            <a:avLst/>
          </a:prstGeom>
        </p:spPr>
      </p:pic>
      <p:pic>
        <p:nvPicPr>
          <p:cNvPr id="22" name="Graphic 21" descr="Connections with solid fill">
            <a:extLst>
              <a:ext uri="{FF2B5EF4-FFF2-40B4-BE49-F238E27FC236}">
                <a16:creationId xmlns:a16="http://schemas.microsoft.com/office/drawing/2014/main" id="{34F4B7CB-0C1D-B092-2CC8-8C43231432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95726" y="4386428"/>
            <a:ext cx="914400" cy="914400"/>
          </a:xfrm>
          <a:prstGeom prst="rect">
            <a:avLst/>
          </a:prstGeom>
        </p:spPr>
      </p:pic>
    </p:spTree>
    <p:extLst>
      <p:ext uri="{BB962C8B-B14F-4D97-AF65-F5344CB8AC3E}">
        <p14:creationId xmlns:p14="http://schemas.microsoft.com/office/powerpoint/2010/main" val="207427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8ACB2-D42E-3F16-0486-5A7F38356EF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E8C92F-C556-3076-8664-6736D1FAAAFC}"/>
              </a:ext>
            </a:extLst>
          </p:cNvPr>
          <p:cNvSpPr/>
          <p:nvPr/>
        </p:nvSpPr>
        <p:spPr>
          <a:xfrm>
            <a:off x="1069023" y="1411730"/>
            <a:ext cx="5349541" cy="646331"/>
          </a:xfrm>
          <a:prstGeom prst="rect">
            <a:avLst/>
          </a:prstGeom>
        </p:spPr>
        <p:txBody>
          <a:bodyPr wrap="none">
            <a:spAutoFit/>
          </a:bodyPr>
          <a:lstStyle/>
          <a:p>
            <a:r>
              <a:rPr lang="en-GB" sz="3600" b="1" dirty="0">
                <a:solidFill>
                  <a:srgbClr val="0496CD"/>
                </a:solidFill>
                <a:latin typeface="Manrope" pitchFamily="2" charset="0"/>
              </a:rPr>
              <a:t>Register for webinars</a:t>
            </a:r>
            <a:r>
              <a:rPr lang="en-GB" sz="3600" b="1" i="0" dirty="0">
                <a:solidFill>
                  <a:srgbClr val="0496CD"/>
                </a:solidFill>
                <a:effectLst/>
                <a:highlight>
                  <a:srgbClr val="FFFFFF"/>
                </a:highlight>
                <a:latin typeface="Google Sans"/>
              </a:rPr>
              <a:t>→</a:t>
            </a:r>
            <a:endParaRPr lang="en-GB" sz="3600" b="1" dirty="0">
              <a:solidFill>
                <a:srgbClr val="0496CD"/>
              </a:solidFill>
              <a:latin typeface="Manrope" pitchFamily="2" charset="0"/>
            </a:endParaRPr>
          </a:p>
        </p:txBody>
      </p:sp>
      <p:pic>
        <p:nvPicPr>
          <p:cNvPr id="5" name="Picture 4" descr="A black background with orange and grey letters&#10;&#10;Description automatically generated">
            <a:extLst>
              <a:ext uri="{FF2B5EF4-FFF2-40B4-BE49-F238E27FC236}">
                <a16:creationId xmlns:a16="http://schemas.microsoft.com/office/drawing/2014/main" id="{92F63902-764E-5FE4-40DE-9ABFC63FC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04" y="449481"/>
            <a:ext cx="4341855" cy="900470"/>
          </a:xfrm>
          <a:prstGeom prst="rect">
            <a:avLst/>
          </a:prstGeom>
        </p:spPr>
      </p:pic>
      <p:sp>
        <p:nvSpPr>
          <p:cNvPr id="14" name="TextBox 13">
            <a:extLst>
              <a:ext uri="{FF2B5EF4-FFF2-40B4-BE49-F238E27FC236}">
                <a16:creationId xmlns:a16="http://schemas.microsoft.com/office/drawing/2014/main" id="{0C9AF16A-8119-EE3E-7014-C0F20D7BCBF4}"/>
              </a:ext>
            </a:extLst>
          </p:cNvPr>
          <p:cNvSpPr txBox="1"/>
          <p:nvPr/>
        </p:nvSpPr>
        <p:spPr>
          <a:xfrm>
            <a:off x="1069023" y="2119840"/>
            <a:ext cx="5264546" cy="4985980"/>
          </a:xfrm>
          <a:prstGeom prst="rect">
            <a:avLst/>
          </a:prstGeom>
          <a:noFill/>
        </p:spPr>
        <p:txBody>
          <a:bodyPr wrap="square" rtlCol="0">
            <a:spAutoFit/>
          </a:bodyPr>
          <a:lstStyle/>
          <a:p>
            <a:r>
              <a:rPr lang="en-GB" sz="2400" b="1" dirty="0">
                <a:solidFill>
                  <a:srgbClr val="71768B"/>
                </a:solidFill>
                <a:latin typeface="Source Sans Pro" panose="020B0503030403020204" pitchFamily="34" charset="0"/>
                <a:ea typeface="Source Sans Pro" panose="020B0503030403020204" pitchFamily="34" charset="0"/>
              </a:rPr>
              <a:t>Thursday 12</a:t>
            </a:r>
            <a:r>
              <a:rPr lang="en-GB" sz="2400" b="1" baseline="30000" dirty="0">
                <a:solidFill>
                  <a:srgbClr val="71768B"/>
                </a:solidFill>
                <a:latin typeface="Source Sans Pro" panose="020B0503030403020204" pitchFamily="34" charset="0"/>
                <a:ea typeface="Source Sans Pro" panose="020B0503030403020204" pitchFamily="34" charset="0"/>
              </a:rPr>
              <a:t>th</a:t>
            </a:r>
            <a:r>
              <a:rPr lang="en-GB" sz="2400" b="1" dirty="0">
                <a:solidFill>
                  <a:srgbClr val="71768B"/>
                </a:solidFill>
                <a:latin typeface="Source Sans Pro" panose="020B0503030403020204" pitchFamily="34" charset="0"/>
                <a:ea typeface="Source Sans Pro" panose="020B0503030403020204" pitchFamily="34" charset="0"/>
              </a:rPr>
              <a:t> June – 1pm</a:t>
            </a:r>
          </a:p>
          <a:p>
            <a:r>
              <a:rPr lang="en-US" sz="2000" b="0" i="0" dirty="0">
                <a:solidFill>
                  <a:srgbClr val="71768B"/>
                </a:solidFill>
                <a:effectLst/>
                <a:latin typeface="Source Sans Pro" panose="020B0503030403020204" pitchFamily="34" charset="0"/>
                <a:ea typeface="Source Sans Pro" panose="020B0503030403020204" pitchFamily="34" charset="0"/>
              </a:rPr>
              <a:t>Planning &amp; Monitoring the 2025/26 GP Contract with Ardens Manager </a:t>
            </a:r>
            <a:endParaRPr lang="en-GB" sz="2000" b="0" i="0" dirty="0">
              <a:solidFill>
                <a:srgbClr val="71768B"/>
              </a:solidFill>
              <a:effectLst/>
              <a:latin typeface="Source Sans Pro" panose="020B0503030403020204" pitchFamily="34" charset="0"/>
              <a:ea typeface="Source Sans Pro" panose="020B0503030403020204" pitchFamily="34" charset="0"/>
            </a:endParaRPr>
          </a:p>
          <a:p>
            <a:endParaRPr lang="en-GB" dirty="0">
              <a:solidFill>
                <a:srgbClr val="71768B"/>
              </a:solidFill>
              <a:latin typeface="Source Sans Pro" panose="020B0503030403020204" pitchFamily="34" charset="0"/>
              <a:ea typeface="Source Sans Pro" panose="020B0503030403020204" pitchFamily="34" charset="0"/>
            </a:endParaRPr>
          </a:p>
          <a:p>
            <a:r>
              <a:rPr lang="en-US" sz="2400" b="1" i="0" dirty="0">
                <a:solidFill>
                  <a:srgbClr val="71768B"/>
                </a:solidFill>
                <a:effectLst/>
                <a:latin typeface="Source Sans Pro" panose="020B0503030403020204" pitchFamily="34" charset="0"/>
                <a:ea typeface="Source Sans Pro" panose="020B0503030403020204" pitchFamily="34" charset="0"/>
              </a:rPr>
              <a:t>Thursday 26</a:t>
            </a:r>
            <a:r>
              <a:rPr lang="en-US" sz="2400" b="1" i="0" baseline="30000" dirty="0">
                <a:solidFill>
                  <a:srgbClr val="71768B"/>
                </a:solidFill>
                <a:effectLst/>
                <a:latin typeface="Source Sans Pro" panose="020B0503030403020204" pitchFamily="34" charset="0"/>
                <a:ea typeface="Source Sans Pro" panose="020B0503030403020204" pitchFamily="34" charset="0"/>
              </a:rPr>
              <a:t>th</a:t>
            </a:r>
            <a:r>
              <a:rPr lang="en-US" sz="2400" b="1" i="0" dirty="0">
                <a:solidFill>
                  <a:srgbClr val="71768B"/>
                </a:solidFill>
                <a:effectLst/>
                <a:latin typeface="Source Sans Pro" panose="020B0503030403020204" pitchFamily="34" charset="0"/>
                <a:ea typeface="Source Sans Pro" panose="020B0503030403020204" pitchFamily="34" charset="0"/>
              </a:rPr>
              <a:t> June – 1pm</a:t>
            </a:r>
          </a:p>
          <a:p>
            <a:r>
              <a:rPr lang="en-US" sz="2000" b="0" i="0" dirty="0">
                <a:solidFill>
                  <a:srgbClr val="71768B"/>
                </a:solidFill>
                <a:effectLst/>
                <a:latin typeface="Source Sans Pro" panose="020B0503030403020204" pitchFamily="34" charset="0"/>
                <a:ea typeface="Source Sans Pro" panose="020B0503030403020204" pitchFamily="34" charset="0"/>
              </a:rPr>
              <a:t>Managing Demand &amp; Capacity with Ardens Manager</a:t>
            </a:r>
          </a:p>
          <a:p>
            <a:endParaRPr lang="en-US" sz="2400" dirty="0">
              <a:solidFill>
                <a:srgbClr val="71768B"/>
              </a:solidFill>
              <a:latin typeface="Source Sans Pro" panose="020B0503030403020204" pitchFamily="34" charset="0"/>
              <a:ea typeface="Source Sans Pro" panose="020B0503030403020204" pitchFamily="34" charset="0"/>
            </a:endParaRPr>
          </a:p>
          <a:p>
            <a:r>
              <a:rPr lang="en-US" sz="2400" b="1" dirty="0">
                <a:solidFill>
                  <a:srgbClr val="71768B"/>
                </a:solidFill>
                <a:latin typeface="Source Sans Pro" panose="020B0503030403020204" pitchFamily="34" charset="0"/>
                <a:ea typeface="Source Sans Pro" panose="020B0503030403020204" pitchFamily="34" charset="0"/>
              </a:rPr>
              <a:t>Trial Ardens Manager for 3 Months</a:t>
            </a:r>
          </a:p>
          <a:p>
            <a:r>
              <a:rPr lang="en-US" sz="2000" b="0" i="0" dirty="0">
                <a:solidFill>
                  <a:srgbClr val="71768B"/>
                </a:solidFill>
                <a:effectLst/>
                <a:latin typeface="Source Sans Pro" panose="020B0503030403020204" pitchFamily="34" charset="0"/>
                <a:ea typeface="Source Sans Pro" panose="020B0503030403020204" pitchFamily="34" charset="0"/>
              </a:rPr>
              <a:t>Take advantage of a 3-month free trial of Ardens Manager National Content dashboards for Devon practices. </a:t>
            </a:r>
          </a:p>
          <a:p>
            <a:r>
              <a:rPr lang="en-US" sz="2000" dirty="0">
                <a:solidFill>
                  <a:srgbClr val="71768B"/>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www.ardens.org.uk/trial</a:t>
            </a:r>
            <a:endParaRPr lang="en-US" sz="2000" dirty="0">
              <a:solidFill>
                <a:srgbClr val="71768B"/>
              </a:solidFill>
              <a:latin typeface="Source Sans Pro" panose="020B0503030403020204" pitchFamily="34" charset="0"/>
              <a:ea typeface="Source Sans Pro" panose="020B0503030403020204" pitchFamily="34" charset="0"/>
            </a:endParaRPr>
          </a:p>
          <a:p>
            <a:endParaRPr lang="en-US" sz="2000" b="1" dirty="0">
              <a:solidFill>
                <a:srgbClr val="373737"/>
              </a:solidFill>
            </a:endParaRPr>
          </a:p>
          <a:p>
            <a:endParaRPr lang="en-GB" sz="2400" dirty="0"/>
          </a:p>
        </p:txBody>
      </p:sp>
      <p:pic>
        <p:nvPicPr>
          <p:cNvPr id="16" name="Picture 15" descr="A qr code on a white background&#10;&#10;AI-generated content may be incorrect.">
            <a:extLst>
              <a:ext uri="{FF2B5EF4-FFF2-40B4-BE49-F238E27FC236}">
                <a16:creationId xmlns:a16="http://schemas.microsoft.com/office/drawing/2014/main" id="{8625A73B-CF1C-2929-25F1-691BF9034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586" y="680260"/>
            <a:ext cx="5883414" cy="5883414"/>
          </a:xfrm>
          <a:prstGeom prst="rect">
            <a:avLst/>
          </a:prstGeom>
        </p:spPr>
      </p:pic>
    </p:spTree>
    <p:extLst>
      <p:ext uri="{BB962C8B-B14F-4D97-AF65-F5344CB8AC3E}">
        <p14:creationId xmlns:p14="http://schemas.microsoft.com/office/powerpoint/2010/main" val="2167379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4F1DA-1208-F490-A896-A0D3022B3527}"/>
              </a:ext>
            </a:extLst>
          </p:cNvPr>
          <p:cNvSpPr/>
          <p:nvPr/>
        </p:nvSpPr>
        <p:spPr>
          <a:xfrm>
            <a:off x="884465" y="3128141"/>
            <a:ext cx="5155579" cy="646331"/>
          </a:xfrm>
          <a:prstGeom prst="rect">
            <a:avLst/>
          </a:prstGeom>
        </p:spPr>
        <p:txBody>
          <a:bodyPr wrap="none">
            <a:spAutoFit/>
          </a:bodyPr>
          <a:lstStyle/>
          <a:p>
            <a:r>
              <a:rPr lang="en-GB" sz="3600" b="1">
                <a:latin typeface="Manrope" pitchFamily="2" charset="0"/>
              </a:rPr>
              <a:t>Scan to </a:t>
            </a:r>
            <a:r>
              <a:rPr lang="en-GB" sz="3600" b="1">
                <a:solidFill>
                  <a:srgbClr val="FF6E1C"/>
                </a:solidFill>
                <a:latin typeface="Manrope" pitchFamily="2" charset="0"/>
              </a:rPr>
              <a:t>get in touch </a:t>
            </a:r>
            <a:r>
              <a:rPr lang="en-GB" sz="3600" b="1" i="0">
                <a:solidFill>
                  <a:srgbClr val="1F1F1F"/>
                </a:solidFill>
                <a:effectLst/>
                <a:highlight>
                  <a:srgbClr val="FFFFFF"/>
                </a:highlight>
                <a:latin typeface="Google Sans"/>
              </a:rPr>
              <a:t>→</a:t>
            </a:r>
            <a:endParaRPr lang="en-GB" sz="3600" b="1">
              <a:solidFill>
                <a:srgbClr val="FF6E1C"/>
              </a:solidFill>
              <a:latin typeface="Manrope" pitchFamily="2" charset="0"/>
            </a:endParaRPr>
          </a:p>
        </p:txBody>
      </p:sp>
      <p:pic>
        <p:nvPicPr>
          <p:cNvPr id="5" name="Picture 4" descr="A black background with orange and grey letters&#10;&#10;Description automatically generated">
            <a:extLst>
              <a:ext uri="{FF2B5EF4-FFF2-40B4-BE49-F238E27FC236}">
                <a16:creationId xmlns:a16="http://schemas.microsoft.com/office/drawing/2014/main" id="{FC3E6EA8-AE96-6077-9C86-D4F475684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04" y="1784505"/>
            <a:ext cx="4341855" cy="900470"/>
          </a:xfrm>
          <a:prstGeom prst="rect">
            <a:avLst/>
          </a:prstGeom>
        </p:spPr>
      </p:pic>
      <p:pic>
        <p:nvPicPr>
          <p:cNvPr id="6" name="Picture 5">
            <a:extLst>
              <a:ext uri="{FF2B5EF4-FFF2-40B4-BE49-F238E27FC236}">
                <a16:creationId xmlns:a16="http://schemas.microsoft.com/office/drawing/2014/main" id="{FC90B3B9-9C3F-5886-A001-849989B11E1A}"/>
              </a:ext>
            </a:extLst>
          </p:cNvPr>
          <p:cNvPicPr>
            <a:picLocks noChangeAspect="1"/>
          </p:cNvPicPr>
          <p:nvPr/>
        </p:nvPicPr>
        <p:blipFill>
          <a:blip r:embed="rId4"/>
          <a:stretch>
            <a:fillRect/>
          </a:stretch>
        </p:blipFill>
        <p:spPr>
          <a:xfrm>
            <a:off x="703304" y="746891"/>
            <a:ext cx="4421146" cy="914056"/>
          </a:xfrm>
          <a:prstGeom prst="rect">
            <a:avLst/>
          </a:prstGeom>
        </p:spPr>
      </p:pic>
      <p:sp>
        <p:nvSpPr>
          <p:cNvPr id="12" name="TextBox 11">
            <a:extLst>
              <a:ext uri="{FF2B5EF4-FFF2-40B4-BE49-F238E27FC236}">
                <a16:creationId xmlns:a16="http://schemas.microsoft.com/office/drawing/2014/main" id="{1BDCE205-69DE-C4CB-D35A-6E328F2883D2}"/>
              </a:ext>
            </a:extLst>
          </p:cNvPr>
          <p:cNvSpPr txBox="1"/>
          <p:nvPr/>
        </p:nvSpPr>
        <p:spPr>
          <a:xfrm>
            <a:off x="2491091" y="5241666"/>
            <a:ext cx="7769953" cy="1569660"/>
          </a:xfrm>
          <a:prstGeom prst="rect">
            <a:avLst/>
          </a:prstGeom>
          <a:noFill/>
        </p:spPr>
        <p:txBody>
          <a:bodyPr wrap="square">
            <a:spAutoFit/>
          </a:bodyPr>
          <a:lstStyle/>
          <a:p>
            <a:pPr algn="ctr"/>
            <a:r>
              <a:rPr lang="en-GB" sz="2400" b="1" dirty="0">
                <a:solidFill>
                  <a:srgbClr val="676D83"/>
                </a:solidFill>
                <a:latin typeface="Nexa Bold" panose="02000000000000000000" pitchFamily="50" charset="0"/>
                <a:hlinkClick r:id="rId5"/>
              </a:rPr>
              <a:t>support-systmone@ardens.org.uk</a:t>
            </a:r>
            <a:endParaRPr lang="en-GB" sz="2400" b="1" dirty="0">
              <a:solidFill>
                <a:srgbClr val="676D83"/>
              </a:solidFill>
              <a:latin typeface="Nexa Bold" panose="02000000000000000000" pitchFamily="50" charset="0"/>
            </a:endParaRPr>
          </a:p>
          <a:p>
            <a:pPr algn="ctr"/>
            <a:r>
              <a:rPr lang="en-GB" sz="2400" b="1" dirty="0">
                <a:solidFill>
                  <a:srgbClr val="676D83"/>
                </a:solidFill>
                <a:latin typeface="Nexa Bold" panose="02000000000000000000" pitchFamily="50" charset="0"/>
                <a:hlinkClick r:id="rId6"/>
              </a:rPr>
              <a:t>support-emis@ardens.org.uk</a:t>
            </a:r>
            <a:endParaRPr lang="en-GB" sz="2400" b="1" dirty="0">
              <a:solidFill>
                <a:srgbClr val="676D83"/>
              </a:solidFill>
              <a:latin typeface="Nexa Bold" panose="02000000000000000000" pitchFamily="50" charset="0"/>
            </a:endParaRPr>
          </a:p>
          <a:p>
            <a:pPr algn="ctr"/>
            <a:r>
              <a:rPr lang="en-GB" sz="2400" b="1" dirty="0">
                <a:solidFill>
                  <a:srgbClr val="676D83"/>
                </a:solidFill>
                <a:latin typeface="Nexa Bold" panose="02000000000000000000" pitchFamily="50" charset="0"/>
                <a:hlinkClick r:id="rId7"/>
              </a:rPr>
              <a:t>support-manager@ardens.org.uk</a:t>
            </a:r>
            <a:endParaRPr lang="en-GB" sz="2400" b="1" dirty="0">
              <a:solidFill>
                <a:srgbClr val="676D83"/>
              </a:solidFill>
              <a:latin typeface="Nexa Bold" panose="02000000000000000000" pitchFamily="50" charset="0"/>
            </a:endParaRPr>
          </a:p>
          <a:p>
            <a:pPr algn="ctr"/>
            <a:r>
              <a:rPr lang="en-GB" sz="2400" b="1" dirty="0">
                <a:solidFill>
                  <a:srgbClr val="676D83"/>
                </a:solidFill>
                <a:latin typeface="Nexa Bold" panose="02000000000000000000" pitchFamily="50" charset="0"/>
                <a:hlinkClick r:id="rId8"/>
              </a:rPr>
              <a:t>training@ardens.org.uk</a:t>
            </a:r>
            <a:endParaRPr lang="en-GB" sz="2400" b="1" dirty="0">
              <a:solidFill>
                <a:srgbClr val="676D83"/>
              </a:solidFill>
              <a:latin typeface="Nexa Bold" panose="02000000000000000000" pitchFamily="50" charset="0"/>
            </a:endParaRPr>
          </a:p>
        </p:txBody>
      </p:sp>
      <p:pic>
        <p:nvPicPr>
          <p:cNvPr id="7" name="Picture 6">
            <a:extLst>
              <a:ext uri="{FF2B5EF4-FFF2-40B4-BE49-F238E27FC236}">
                <a16:creationId xmlns:a16="http://schemas.microsoft.com/office/drawing/2014/main" id="{C1727C11-D65F-412E-1639-9DD885AD69F3}"/>
              </a:ext>
            </a:extLst>
          </p:cNvPr>
          <p:cNvPicPr>
            <a:picLocks noChangeAspect="1"/>
          </p:cNvPicPr>
          <p:nvPr/>
        </p:nvPicPr>
        <p:blipFill>
          <a:blip r:embed="rId9"/>
          <a:stretch>
            <a:fillRect/>
          </a:stretch>
        </p:blipFill>
        <p:spPr>
          <a:xfrm>
            <a:off x="6376068" y="746891"/>
            <a:ext cx="4569299" cy="4436857"/>
          </a:xfrm>
          <a:prstGeom prst="rect">
            <a:avLst/>
          </a:prstGeom>
        </p:spPr>
      </p:pic>
    </p:spTree>
    <p:extLst>
      <p:ext uri="{BB962C8B-B14F-4D97-AF65-F5344CB8AC3E}">
        <p14:creationId xmlns:p14="http://schemas.microsoft.com/office/powerpoint/2010/main" val="321804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black background with blue and grey letters&#10;&#10;Description automatically generated">
            <a:extLst>
              <a:ext uri="{FF2B5EF4-FFF2-40B4-BE49-F238E27FC236}">
                <a16:creationId xmlns:a16="http://schemas.microsoft.com/office/drawing/2014/main" id="{7F535FA4-82CF-F7CA-3A31-8E4E16DA4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2" y="541227"/>
            <a:ext cx="5598368" cy="1161063"/>
          </a:xfrm>
          <a:prstGeom prst="rect">
            <a:avLst/>
          </a:prstGeom>
        </p:spPr>
      </p:pic>
      <p:sp>
        <p:nvSpPr>
          <p:cNvPr id="32" name="TextBox 31">
            <a:extLst>
              <a:ext uri="{FF2B5EF4-FFF2-40B4-BE49-F238E27FC236}">
                <a16:creationId xmlns:a16="http://schemas.microsoft.com/office/drawing/2014/main" id="{8DDA0557-E27A-C8B4-7007-CD3327C04D82}"/>
              </a:ext>
            </a:extLst>
          </p:cNvPr>
          <p:cNvSpPr txBox="1"/>
          <p:nvPr/>
        </p:nvSpPr>
        <p:spPr>
          <a:xfrm>
            <a:off x="263352" y="1962822"/>
            <a:ext cx="60975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Manrope" pitchFamily="2" charset="0"/>
                <a:ea typeface="+mn-ea"/>
                <a:cs typeface="+mn-cs"/>
              </a:rPr>
              <a:t>Clinical decision support tools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lumMod val="50000"/>
                  </a:prstClr>
                </a:solidFill>
                <a:effectLst/>
                <a:uLnTx/>
                <a:uFillTx/>
                <a:latin typeface="Manrope" pitchFamily="2" charset="0"/>
                <a:ea typeface="+mn-ea"/>
                <a:cs typeface="+mn-cs"/>
              </a:rPr>
              <a:t>for EMIS Web and </a:t>
            </a:r>
            <a:r>
              <a:rPr kumimoji="0" lang="en-US" sz="2000" b="0" i="0" u="none" strike="noStrike" kern="1200" cap="none" spc="0" normalizeH="0" baseline="0" noProof="0" err="1">
                <a:ln>
                  <a:noFill/>
                </a:ln>
                <a:solidFill>
                  <a:prstClr val="white">
                    <a:lumMod val="50000"/>
                  </a:prstClr>
                </a:solidFill>
                <a:effectLst/>
                <a:uLnTx/>
                <a:uFillTx/>
                <a:latin typeface="Manrope" pitchFamily="2" charset="0"/>
                <a:ea typeface="+mn-ea"/>
                <a:cs typeface="+mn-cs"/>
              </a:rPr>
              <a:t>SystmOne</a:t>
            </a:r>
            <a:r>
              <a:rPr kumimoji="0" lang="en-US" sz="2000" b="0" i="0" u="none" strike="noStrike" kern="1200" cap="none" spc="0" normalizeH="0" baseline="0" noProof="0">
                <a:ln>
                  <a:noFill/>
                </a:ln>
                <a:solidFill>
                  <a:prstClr val="white">
                    <a:lumMod val="50000"/>
                  </a:prstClr>
                </a:solidFill>
                <a:effectLst/>
                <a:uLnTx/>
                <a:uFillTx/>
                <a:latin typeface="Manrope" pitchFamily="2" charset="0"/>
                <a:ea typeface="+mn-ea"/>
                <a:cs typeface="+mn-cs"/>
              </a:rPr>
              <a:t> users</a:t>
            </a:r>
            <a:endParaRPr kumimoji="0" lang="en-US" sz="2400" b="0" i="0" u="none" strike="noStrike" kern="1200" cap="none" spc="0" normalizeH="0" baseline="0" noProof="0">
              <a:ln>
                <a:noFill/>
              </a:ln>
              <a:solidFill>
                <a:prstClr val="white">
                  <a:lumMod val="50000"/>
                </a:prstClr>
              </a:solidFill>
              <a:effectLst/>
              <a:uLnTx/>
              <a:uFillTx/>
              <a:latin typeface="Manrope" pitchFamily="2" charset="0"/>
              <a:ea typeface="+mn-ea"/>
              <a:cs typeface="+mn-cs"/>
            </a:endParaRPr>
          </a:p>
        </p:txBody>
      </p:sp>
      <p:pic>
        <p:nvPicPr>
          <p:cNvPr id="33" name="Picture 2">
            <a:extLst>
              <a:ext uri="{FF2B5EF4-FFF2-40B4-BE49-F238E27FC236}">
                <a16:creationId xmlns:a16="http://schemas.microsoft.com/office/drawing/2014/main" id="{AD67827D-2086-F2D1-DAC2-832EC68FB5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6612"/>
            <a:ext cx="5498800" cy="409848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AC7B931-5BF4-793D-6EB9-24F44BB39C8D}"/>
              </a:ext>
            </a:extLst>
          </p:cNvPr>
          <p:cNvGrpSpPr/>
          <p:nvPr/>
        </p:nvGrpSpPr>
        <p:grpSpPr>
          <a:xfrm>
            <a:off x="7121558" y="2975089"/>
            <a:ext cx="1671066" cy="1355473"/>
            <a:chOff x="6966589" y="2912316"/>
            <a:chExt cx="1671066" cy="1355473"/>
          </a:xfrm>
        </p:grpSpPr>
        <p:sp>
          <p:nvSpPr>
            <p:cNvPr id="7" name="TextBox 6">
              <a:extLst>
                <a:ext uri="{FF2B5EF4-FFF2-40B4-BE49-F238E27FC236}">
                  <a16:creationId xmlns:a16="http://schemas.microsoft.com/office/drawing/2014/main" id="{6A0F4E31-96C9-90BE-4F20-6E8840A366F3}"/>
                </a:ext>
              </a:extLst>
            </p:cNvPr>
            <p:cNvSpPr txBox="1"/>
            <p:nvPr/>
          </p:nvSpPr>
          <p:spPr>
            <a:xfrm>
              <a:off x="6966589" y="3621458"/>
              <a:ext cx="167106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Recall systems</a:t>
              </a:r>
            </a:p>
          </p:txBody>
        </p:sp>
        <p:pic>
          <p:nvPicPr>
            <p:cNvPr id="12" name="Graphic 11">
              <a:extLst>
                <a:ext uri="{FF2B5EF4-FFF2-40B4-BE49-F238E27FC236}">
                  <a16:creationId xmlns:a16="http://schemas.microsoft.com/office/drawing/2014/main" id="{BF27A2B9-ECBA-0004-EFD4-5DA1836C58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78957" y="2912316"/>
              <a:ext cx="646330" cy="646330"/>
            </a:xfrm>
            <a:prstGeom prst="rect">
              <a:avLst/>
            </a:prstGeom>
          </p:spPr>
        </p:pic>
      </p:grpSp>
      <p:grpSp>
        <p:nvGrpSpPr>
          <p:cNvPr id="19" name="Group 18">
            <a:extLst>
              <a:ext uri="{FF2B5EF4-FFF2-40B4-BE49-F238E27FC236}">
                <a16:creationId xmlns:a16="http://schemas.microsoft.com/office/drawing/2014/main" id="{C68D199A-D151-569F-E2DA-5461D3B9C082}"/>
              </a:ext>
            </a:extLst>
          </p:cNvPr>
          <p:cNvGrpSpPr/>
          <p:nvPr/>
        </p:nvGrpSpPr>
        <p:grpSpPr>
          <a:xfrm>
            <a:off x="9396534" y="2969013"/>
            <a:ext cx="2196084" cy="1396091"/>
            <a:chOff x="9564647" y="2833942"/>
            <a:chExt cx="2196084" cy="1396091"/>
          </a:xfrm>
        </p:grpSpPr>
        <p:sp>
          <p:nvSpPr>
            <p:cNvPr id="8" name="TextBox 7">
              <a:extLst>
                <a:ext uri="{FF2B5EF4-FFF2-40B4-BE49-F238E27FC236}">
                  <a16:creationId xmlns:a16="http://schemas.microsoft.com/office/drawing/2014/main" id="{9F76157C-2938-6272-69BD-C02500D14A5C}"/>
                </a:ext>
              </a:extLst>
            </p:cNvPr>
            <p:cNvSpPr txBox="1"/>
            <p:nvPr/>
          </p:nvSpPr>
          <p:spPr>
            <a:xfrm>
              <a:off x="9564647" y="3583702"/>
              <a:ext cx="21960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Data quality reports</a:t>
              </a:r>
            </a:p>
          </p:txBody>
        </p:sp>
        <p:pic>
          <p:nvPicPr>
            <p:cNvPr id="13" name="Graphic 12">
              <a:extLst>
                <a:ext uri="{FF2B5EF4-FFF2-40B4-BE49-F238E27FC236}">
                  <a16:creationId xmlns:a16="http://schemas.microsoft.com/office/drawing/2014/main" id="{A50E062D-ADDE-CAFD-3AAA-C2D237DB6D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79207" y="2833942"/>
              <a:ext cx="770077" cy="770077"/>
            </a:xfrm>
            <a:prstGeom prst="rect">
              <a:avLst/>
            </a:prstGeom>
          </p:spPr>
        </p:pic>
      </p:grpSp>
      <p:grpSp>
        <p:nvGrpSpPr>
          <p:cNvPr id="21" name="Group 20">
            <a:extLst>
              <a:ext uri="{FF2B5EF4-FFF2-40B4-BE49-F238E27FC236}">
                <a16:creationId xmlns:a16="http://schemas.microsoft.com/office/drawing/2014/main" id="{98F56F65-6E10-660C-6F50-77972A6F99E9}"/>
              </a:ext>
            </a:extLst>
          </p:cNvPr>
          <p:cNvGrpSpPr/>
          <p:nvPr/>
        </p:nvGrpSpPr>
        <p:grpSpPr>
          <a:xfrm>
            <a:off x="7148990" y="4958108"/>
            <a:ext cx="1616202" cy="1421479"/>
            <a:chOff x="7080902" y="4958108"/>
            <a:chExt cx="1616202" cy="1421479"/>
          </a:xfrm>
        </p:grpSpPr>
        <p:sp>
          <p:nvSpPr>
            <p:cNvPr id="9" name="TextBox 8">
              <a:extLst>
                <a:ext uri="{FF2B5EF4-FFF2-40B4-BE49-F238E27FC236}">
                  <a16:creationId xmlns:a16="http://schemas.microsoft.com/office/drawing/2014/main" id="{76B11E7A-38AB-07B4-688D-81F36E7164EB}"/>
                </a:ext>
              </a:extLst>
            </p:cNvPr>
            <p:cNvSpPr txBox="1"/>
            <p:nvPr/>
          </p:nvSpPr>
          <p:spPr>
            <a:xfrm>
              <a:off x="7080902" y="5733256"/>
              <a:ext cx="161620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Referral forms</a:t>
              </a:r>
            </a:p>
          </p:txBody>
        </p:sp>
        <p:pic>
          <p:nvPicPr>
            <p:cNvPr id="14" name="Graphic 13">
              <a:extLst>
                <a:ext uri="{FF2B5EF4-FFF2-40B4-BE49-F238E27FC236}">
                  <a16:creationId xmlns:a16="http://schemas.microsoft.com/office/drawing/2014/main" id="{EA663629-9C5E-6C73-E910-3742F4249C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37563" y="4958108"/>
              <a:ext cx="702881" cy="702881"/>
            </a:xfrm>
            <a:prstGeom prst="rect">
              <a:avLst/>
            </a:prstGeom>
          </p:spPr>
        </p:pic>
      </p:grpSp>
      <p:grpSp>
        <p:nvGrpSpPr>
          <p:cNvPr id="20" name="Group 19">
            <a:extLst>
              <a:ext uri="{FF2B5EF4-FFF2-40B4-BE49-F238E27FC236}">
                <a16:creationId xmlns:a16="http://schemas.microsoft.com/office/drawing/2014/main" id="{035D3482-CADA-0016-B845-9FC7D1034A36}"/>
              </a:ext>
            </a:extLst>
          </p:cNvPr>
          <p:cNvGrpSpPr/>
          <p:nvPr/>
        </p:nvGrpSpPr>
        <p:grpSpPr>
          <a:xfrm>
            <a:off x="9659068" y="4963861"/>
            <a:ext cx="1817370" cy="1408405"/>
            <a:chOff x="9827181" y="4963861"/>
            <a:chExt cx="1817370" cy="1408405"/>
          </a:xfrm>
        </p:grpSpPr>
        <p:sp>
          <p:nvSpPr>
            <p:cNvPr id="10" name="TextBox 9">
              <a:extLst>
                <a:ext uri="{FF2B5EF4-FFF2-40B4-BE49-F238E27FC236}">
                  <a16:creationId xmlns:a16="http://schemas.microsoft.com/office/drawing/2014/main" id="{980F710C-65FF-41B0-0EFB-79F92573576A}"/>
                </a:ext>
              </a:extLst>
            </p:cNvPr>
            <p:cNvSpPr txBox="1"/>
            <p:nvPr/>
          </p:nvSpPr>
          <p:spPr>
            <a:xfrm>
              <a:off x="9827181" y="5725935"/>
              <a:ext cx="181737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Local contracts</a:t>
              </a:r>
            </a:p>
          </p:txBody>
        </p:sp>
        <p:pic>
          <p:nvPicPr>
            <p:cNvPr id="15" name="Graphic 14">
              <a:extLst>
                <a:ext uri="{FF2B5EF4-FFF2-40B4-BE49-F238E27FC236}">
                  <a16:creationId xmlns:a16="http://schemas.microsoft.com/office/drawing/2014/main" id="{6B2B07EE-863A-E045-75FA-AF5245165E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84426" y="4963861"/>
              <a:ext cx="702881" cy="702881"/>
            </a:xfrm>
            <a:prstGeom prst="rect">
              <a:avLst/>
            </a:prstGeom>
          </p:spPr>
        </p:pic>
      </p:grpSp>
      <p:grpSp>
        <p:nvGrpSpPr>
          <p:cNvPr id="23" name="Group 22">
            <a:extLst>
              <a:ext uri="{FF2B5EF4-FFF2-40B4-BE49-F238E27FC236}">
                <a16:creationId xmlns:a16="http://schemas.microsoft.com/office/drawing/2014/main" id="{6B7857C3-49AF-9CA9-5181-A89826A83D31}"/>
              </a:ext>
            </a:extLst>
          </p:cNvPr>
          <p:cNvGrpSpPr/>
          <p:nvPr/>
        </p:nvGrpSpPr>
        <p:grpSpPr>
          <a:xfrm>
            <a:off x="9700127" y="840247"/>
            <a:ext cx="1497330" cy="1515575"/>
            <a:chOff x="9868240" y="909505"/>
            <a:chExt cx="1497330" cy="1515575"/>
          </a:xfrm>
        </p:grpSpPr>
        <p:pic>
          <p:nvPicPr>
            <p:cNvPr id="11" name="Graphic 10">
              <a:extLst>
                <a:ext uri="{FF2B5EF4-FFF2-40B4-BE49-F238E27FC236}">
                  <a16:creationId xmlns:a16="http://schemas.microsoft.com/office/drawing/2014/main" id="{4621ACB2-A344-3A6F-E7BE-C19878EE02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21052" y="909505"/>
              <a:ext cx="791707" cy="791707"/>
            </a:xfrm>
            <a:prstGeom prst="rect">
              <a:avLst/>
            </a:prstGeom>
          </p:spPr>
        </p:pic>
        <p:sp>
          <p:nvSpPr>
            <p:cNvPr id="16" name="TextBox 15">
              <a:extLst>
                <a:ext uri="{FF2B5EF4-FFF2-40B4-BE49-F238E27FC236}">
                  <a16:creationId xmlns:a16="http://schemas.microsoft.com/office/drawing/2014/main" id="{BF7201CE-630D-D750-645D-8A8045C70617}"/>
                </a:ext>
              </a:extLst>
            </p:cNvPr>
            <p:cNvSpPr txBox="1"/>
            <p:nvPr/>
          </p:nvSpPr>
          <p:spPr>
            <a:xfrm>
              <a:off x="9868240" y="1778749"/>
              <a:ext cx="149733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Safety alerts</a:t>
              </a:r>
            </a:p>
          </p:txBody>
        </p:sp>
      </p:grpSp>
      <p:grpSp>
        <p:nvGrpSpPr>
          <p:cNvPr id="22" name="Group 21">
            <a:extLst>
              <a:ext uri="{FF2B5EF4-FFF2-40B4-BE49-F238E27FC236}">
                <a16:creationId xmlns:a16="http://schemas.microsoft.com/office/drawing/2014/main" id="{FE7EC0F1-EF29-2490-C6E0-A1EBCC3AE993}"/>
              </a:ext>
            </a:extLst>
          </p:cNvPr>
          <p:cNvGrpSpPr/>
          <p:nvPr/>
        </p:nvGrpSpPr>
        <p:grpSpPr>
          <a:xfrm>
            <a:off x="7208426" y="939066"/>
            <a:ext cx="1497330" cy="1408477"/>
            <a:chOff x="6966589" y="939066"/>
            <a:chExt cx="1497330" cy="1408477"/>
          </a:xfrm>
        </p:grpSpPr>
        <p:pic>
          <p:nvPicPr>
            <p:cNvPr id="2" name="Graphic 1">
              <a:extLst>
                <a:ext uri="{FF2B5EF4-FFF2-40B4-BE49-F238E27FC236}">
                  <a16:creationId xmlns:a16="http://schemas.microsoft.com/office/drawing/2014/main" id="{A32E4E5F-E11C-53B5-B7BC-73DB9F2EFC1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95728" y="939066"/>
              <a:ext cx="646331" cy="646331"/>
            </a:xfrm>
            <a:prstGeom prst="rect">
              <a:avLst/>
            </a:prstGeom>
          </p:spPr>
        </p:pic>
        <p:sp>
          <p:nvSpPr>
            <p:cNvPr id="17" name="TextBox 16">
              <a:extLst>
                <a:ext uri="{FF2B5EF4-FFF2-40B4-BE49-F238E27FC236}">
                  <a16:creationId xmlns:a16="http://schemas.microsoft.com/office/drawing/2014/main" id="{02F091F7-DD9A-90E9-BF70-C278F3AD2BAF}"/>
                </a:ext>
              </a:extLst>
            </p:cNvPr>
            <p:cNvSpPr txBox="1"/>
            <p:nvPr/>
          </p:nvSpPr>
          <p:spPr>
            <a:xfrm>
              <a:off x="6966589" y="1701212"/>
              <a:ext cx="149733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Clinical templates</a:t>
              </a:r>
            </a:p>
          </p:txBody>
        </p:sp>
      </p:grpSp>
    </p:spTree>
    <p:extLst>
      <p:ext uri="{BB962C8B-B14F-4D97-AF65-F5344CB8AC3E}">
        <p14:creationId xmlns:p14="http://schemas.microsoft.com/office/powerpoint/2010/main" val="4029399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3"/>
                                        </p:tgtEl>
                                      </p:cBhvr>
                                    </p:animEffect>
                                    <p:animScale>
                                      <p:cBhvr>
                                        <p:cTn id="12" dur="250" autoRev="1" fill="hold"/>
                                        <p:tgtEl>
                                          <p:spTgt spid="2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8"/>
                                        </p:tgtEl>
                                      </p:cBhvr>
                                    </p:animEffect>
                                    <p:animScale>
                                      <p:cBhvr>
                                        <p:cTn id="17" dur="250" autoRev="1" fill="hold"/>
                                        <p:tgtEl>
                                          <p:spTgt spid="1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9"/>
                                        </p:tgtEl>
                                      </p:cBhvr>
                                    </p:animEffect>
                                    <p:animScale>
                                      <p:cBhvr>
                                        <p:cTn id="22" dur="250" autoRev="1" fill="hold"/>
                                        <p:tgtEl>
                                          <p:spTgt spid="1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0"/>
                                        </p:tgtEl>
                                      </p:cBhvr>
                                    </p:animEffect>
                                    <p:animScale>
                                      <p:cBhvr>
                                        <p:cTn id="32"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071137-E136-EA71-AA03-A79DE48B1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5" y="2795185"/>
            <a:ext cx="5417667" cy="43062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3F1375-A59D-79AB-6697-531ACB4BE138}"/>
              </a:ext>
            </a:extLst>
          </p:cNvPr>
          <p:cNvSpPr txBox="1"/>
          <p:nvPr/>
        </p:nvSpPr>
        <p:spPr>
          <a:xfrm>
            <a:off x="263360" y="1928775"/>
            <a:ext cx="806488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6E1C"/>
                </a:solidFill>
                <a:effectLst/>
                <a:uLnTx/>
                <a:uFillTx/>
                <a:latin typeface="Manrope" pitchFamily="2" charset="0"/>
                <a:ea typeface="+mn-ea"/>
                <a:cs typeface="+mn-cs"/>
              </a:rPr>
              <a:t>Population health management tools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lumMod val="50000"/>
                  </a:prstClr>
                </a:solidFill>
                <a:effectLst/>
                <a:uLnTx/>
                <a:uFillTx/>
                <a:latin typeface="Manrope" pitchFamily="2" charset="0"/>
                <a:ea typeface="+mn-ea"/>
                <a:cs typeface="+mn-cs"/>
              </a:rPr>
              <a:t>for GP practices, PCNs, ICBs, Councils &amp; Groups</a:t>
            </a:r>
          </a:p>
        </p:txBody>
      </p:sp>
      <p:pic>
        <p:nvPicPr>
          <p:cNvPr id="5" name="Picture 4" descr="A black background with orange and grey letters&#10;&#10;Description automatically generated">
            <a:extLst>
              <a:ext uri="{FF2B5EF4-FFF2-40B4-BE49-F238E27FC236}">
                <a16:creationId xmlns:a16="http://schemas.microsoft.com/office/drawing/2014/main" id="{16CC558C-6D47-53FA-B2F2-3D1D47F6D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620446"/>
            <a:ext cx="5253644" cy="1089569"/>
          </a:xfrm>
          <a:prstGeom prst="rect">
            <a:avLst/>
          </a:prstGeom>
        </p:spPr>
      </p:pic>
      <p:grpSp>
        <p:nvGrpSpPr>
          <p:cNvPr id="41" name="Group 40">
            <a:extLst>
              <a:ext uri="{FF2B5EF4-FFF2-40B4-BE49-F238E27FC236}">
                <a16:creationId xmlns:a16="http://schemas.microsoft.com/office/drawing/2014/main" id="{6A17B381-FB4F-69CE-BA1B-0E79BBBFAA4A}"/>
              </a:ext>
            </a:extLst>
          </p:cNvPr>
          <p:cNvGrpSpPr/>
          <p:nvPr/>
        </p:nvGrpSpPr>
        <p:grpSpPr>
          <a:xfrm>
            <a:off x="9621134" y="782166"/>
            <a:ext cx="1846737" cy="1492965"/>
            <a:chOff x="9621134" y="782166"/>
            <a:chExt cx="1846737" cy="1492965"/>
          </a:xfrm>
        </p:grpSpPr>
        <p:sp>
          <p:nvSpPr>
            <p:cNvPr id="6" name="TextBox 5">
              <a:extLst>
                <a:ext uri="{FF2B5EF4-FFF2-40B4-BE49-F238E27FC236}">
                  <a16:creationId xmlns:a16="http://schemas.microsoft.com/office/drawing/2014/main" id="{989525E6-8398-EF8B-A4B0-A97A3C9562DB}"/>
                </a:ext>
              </a:extLst>
            </p:cNvPr>
            <p:cNvSpPr txBox="1"/>
            <p:nvPr/>
          </p:nvSpPr>
          <p:spPr>
            <a:xfrm>
              <a:off x="9621134" y="1628800"/>
              <a:ext cx="184673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Rules &amp; </a:t>
              </a:r>
              <a:b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b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code sets</a:t>
              </a:r>
            </a:p>
          </p:txBody>
        </p:sp>
        <p:pic>
          <p:nvPicPr>
            <p:cNvPr id="29" name="Graphic 28">
              <a:extLst>
                <a:ext uri="{FF2B5EF4-FFF2-40B4-BE49-F238E27FC236}">
                  <a16:creationId xmlns:a16="http://schemas.microsoft.com/office/drawing/2014/main" id="{78C8812B-D589-BF04-4AF9-0B33F8D516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7189" y="782166"/>
              <a:ext cx="774626" cy="774626"/>
            </a:xfrm>
            <a:prstGeom prst="rect">
              <a:avLst/>
            </a:prstGeom>
          </p:spPr>
        </p:pic>
      </p:grpSp>
      <p:grpSp>
        <p:nvGrpSpPr>
          <p:cNvPr id="40" name="Group 39">
            <a:extLst>
              <a:ext uri="{FF2B5EF4-FFF2-40B4-BE49-F238E27FC236}">
                <a16:creationId xmlns:a16="http://schemas.microsoft.com/office/drawing/2014/main" id="{5C5154E1-42AC-2FBF-0E50-68ED78ACD60E}"/>
              </a:ext>
            </a:extLst>
          </p:cNvPr>
          <p:cNvGrpSpPr/>
          <p:nvPr/>
        </p:nvGrpSpPr>
        <p:grpSpPr>
          <a:xfrm>
            <a:off x="7356000" y="824194"/>
            <a:ext cx="1647063" cy="1727936"/>
            <a:chOff x="7332138" y="824194"/>
            <a:chExt cx="1647063" cy="1727936"/>
          </a:xfrm>
        </p:grpSpPr>
        <p:sp>
          <p:nvSpPr>
            <p:cNvPr id="24" name="TextBox 23">
              <a:extLst>
                <a:ext uri="{FF2B5EF4-FFF2-40B4-BE49-F238E27FC236}">
                  <a16:creationId xmlns:a16="http://schemas.microsoft.com/office/drawing/2014/main" id="{E8627A24-9602-C275-E887-5768EFA3FEED}"/>
                </a:ext>
              </a:extLst>
            </p:cNvPr>
            <p:cNvSpPr txBox="1"/>
            <p:nvPr/>
          </p:nvSpPr>
          <p:spPr>
            <a:xfrm>
              <a:off x="7332138" y="1628800"/>
              <a:ext cx="164706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Automatic data uploads</a:t>
              </a:r>
            </a:p>
          </p:txBody>
        </p:sp>
        <p:pic>
          <p:nvPicPr>
            <p:cNvPr id="30" name="Graphic 29">
              <a:extLst>
                <a:ext uri="{FF2B5EF4-FFF2-40B4-BE49-F238E27FC236}">
                  <a16:creationId xmlns:a16="http://schemas.microsoft.com/office/drawing/2014/main" id="{F5BCF61C-AC37-46FE-4E7B-8F9131A9B2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19769" y="824194"/>
              <a:ext cx="671800" cy="671800"/>
            </a:xfrm>
            <a:prstGeom prst="rect">
              <a:avLst/>
            </a:prstGeom>
          </p:spPr>
        </p:pic>
      </p:grpSp>
      <p:grpSp>
        <p:nvGrpSpPr>
          <p:cNvPr id="42" name="Group 41">
            <a:extLst>
              <a:ext uri="{FF2B5EF4-FFF2-40B4-BE49-F238E27FC236}">
                <a16:creationId xmlns:a16="http://schemas.microsoft.com/office/drawing/2014/main" id="{18898D84-6551-DA59-FC12-A65ABA8A7C5E}"/>
              </a:ext>
            </a:extLst>
          </p:cNvPr>
          <p:cNvGrpSpPr/>
          <p:nvPr/>
        </p:nvGrpSpPr>
        <p:grpSpPr>
          <a:xfrm>
            <a:off x="7343998" y="2866856"/>
            <a:ext cx="1671066" cy="1442376"/>
            <a:chOff x="7320136" y="2866856"/>
            <a:chExt cx="1671066" cy="1442376"/>
          </a:xfrm>
        </p:grpSpPr>
        <p:sp>
          <p:nvSpPr>
            <p:cNvPr id="25" name="TextBox 24">
              <a:extLst>
                <a:ext uri="{FF2B5EF4-FFF2-40B4-BE49-F238E27FC236}">
                  <a16:creationId xmlns:a16="http://schemas.microsoft.com/office/drawing/2014/main" id="{AE5F5C7C-F82C-DEBE-32AA-7D145F7D3691}"/>
                </a:ext>
              </a:extLst>
            </p:cNvPr>
            <p:cNvSpPr txBox="1"/>
            <p:nvPr/>
          </p:nvSpPr>
          <p:spPr>
            <a:xfrm>
              <a:off x="7320136" y="3662901"/>
              <a:ext cx="167106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Benchmark &amp; breakdown</a:t>
              </a:r>
            </a:p>
          </p:txBody>
        </p:sp>
        <p:pic>
          <p:nvPicPr>
            <p:cNvPr id="35" name="Graphic 34">
              <a:extLst>
                <a:ext uri="{FF2B5EF4-FFF2-40B4-BE49-F238E27FC236}">
                  <a16:creationId xmlns:a16="http://schemas.microsoft.com/office/drawing/2014/main" id="{FD1ED313-1D5A-B7D6-0EDC-CB649917CC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79241" y="2866856"/>
              <a:ext cx="752856" cy="752856"/>
            </a:xfrm>
            <a:prstGeom prst="rect">
              <a:avLst/>
            </a:prstGeom>
          </p:spPr>
        </p:pic>
      </p:grpSp>
      <p:grpSp>
        <p:nvGrpSpPr>
          <p:cNvPr id="43" name="Group 42">
            <a:extLst>
              <a:ext uri="{FF2B5EF4-FFF2-40B4-BE49-F238E27FC236}">
                <a16:creationId xmlns:a16="http://schemas.microsoft.com/office/drawing/2014/main" id="{2D9402BC-0808-62B8-6AF2-64AFFF6E0516}"/>
              </a:ext>
            </a:extLst>
          </p:cNvPr>
          <p:cNvGrpSpPr/>
          <p:nvPr/>
        </p:nvGrpSpPr>
        <p:grpSpPr>
          <a:xfrm>
            <a:off x="9637325" y="2832467"/>
            <a:ext cx="1814354" cy="1385605"/>
            <a:chOff x="9637325" y="2832467"/>
            <a:chExt cx="1814354" cy="1385605"/>
          </a:xfrm>
        </p:grpSpPr>
        <p:sp>
          <p:nvSpPr>
            <p:cNvPr id="26" name="TextBox 25">
              <a:extLst>
                <a:ext uri="{FF2B5EF4-FFF2-40B4-BE49-F238E27FC236}">
                  <a16:creationId xmlns:a16="http://schemas.microsoft.com/office/drawing/2014/main" id="{872C94C5-5C86-3CD3-BC1E-49C09D7076A3}"/>
                </a:ext>
              </a:extLst>
            </p:cNvPr>
            <p:cNvSpPr txBox="1"/>
            <p:nvPr/>
          </p:nvSpPr>
          <p:spPr>
            <a:xfrm>
              <a:off x="9637325" y="3571741"/>
              <a:ext cx="181435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Trends &amp; targets</a:t>
              </a:r>
            </a:p>
          </p:txBody>
        </p:sp>
        <p:pic>
          <p:nvPicPr>
            <p:cNvPr id="36" name="Graphic 35">
              <a:extLst>
                <a:ext uri="{FF2B5EF4-FFF2-40B4-BE49-F238E27FC236}">
                  <a16:creationId xmlns:a16="http://schemas.microsoft.com/office/drawing/2014/main" id="{EEECA074-9EB2-74A3-8FE2-46BDA21FBC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01602" y="2832467"/>
              <a:ext cx="685800" cy="685800"/>
            </a:xfrm>
            <a:prstGeom prst="rect">
              <a:avLst/>
            </a:prstGeom>
          </p:spPr>
        </p:pic>
      </p:grpSp>
      <p:grpSp>
        <p:nvGrpSpPr>
          <p:cNvPr id="44" name="Group 43">
            <a:extLst>
              <a:ext uri="{FF2B5EF4-FFF2-40B4-BE49-F238E27FC236}">
                <a16:creationId xmlns:a16="http://schemas.microsoft.com/office/drawing/2014/main" id="{27F450A8-F713-D4FA-20ED-E41DBCDED48E}"/>
              </a:ext>
            </a:extLst>
          </p:cNvPr>
          <p:cNvGrpSpPr/>
          <p:nvPr/>
        </p:nvGrpSpPr>
        <p:grpSpPr>
          <a:xfrm>
            <a:off x="7371430" y="4887985"/>
            <a:ext cx="1616202" cy="1335852"/>
            <a:chOff x="7422725" y="4887985"/>
            <a:chExt cx="1616202" cy="1335852"/>
          </a:xfrm>
        </p:grpSpPr>
        <p:sp>
          <p:nvSpPr>
            <p:cNvPr id="27" name="TextBox 26">
              <a:extLst>
                <a:ext uri="{FF2B5EF4-FFF2-40B4-BE49-F238E27FC236}">
                  <a16:creationId xmlns:a16="http://schemas.microsoft.com/office/drawing/2014/main" id="{5709CDFE-6B97-D795-9E94-B4332448A75D}"/>
                </a:ext>
              </a:extLst>
            </p:cNvPr>
            <p:cNvSpPr txBox="1"/>
            <p:nvPr/>
          </p:nvSpPr>
          <p:spPr>
            <a:xfrm>
              <a:off x="7422725" y="5577506"/>
              <a:ext cx="161620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Assign &amp; comment</a:t>
              </a:r>
            </a:p>
          </p:txBody>
        </p:sp>
        <p:pic>
          <p:nvPicPr>
            <p:cNvPr id="37" name="Graphic 36">
              <a:extLst>
                <a:ext uri="{FF2B5EF4-FFF2-40B4-BE49-F238E27FC236}">
                  <a16:creationId xmlns:a16="http://schemas.microsoft.com/office/drawing/2014/main" id="{1EBCBC64-184F-A645-1126-3331B52F9F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32504" y="4887985"/>
              <a:ext cx="646331" cy="646331"/>
            </a:xfrm>
            <a:prstGeom prst="rect">
              <a:avLst/>
            </a:prstGeom>
          </p:spPr>
        </p:pic>
      </p:grpSp>
      <p:grpSp>
        <p:nvGrpSpPr>
          <p:cNvPr id="45" name="Group 44">
            <a:extLst>
              <a:ext uri="{FF2B5EF4-FFF2-40B4-BE49-F238E27FC236}">
                <a16:creationId xmlns:a16="http://schemas.microsoft.com/office/drawing/2014/main" id="{F593854F-1E7C-752A-B165-5828791EF266}"/>
              </a:ext>
            </a:extLst>
          </p:cNvPr>
          <p:cNvGrpSpPr/>
          <p:nvPr/>
        </p:nvGrpSpPr>
        <p:grpSpPr>
          <a:xfrm>
            <a:off x="9868192" y="4797152"/>
            <a:ext cx="1995723" cy="1525106"/>
            <a:chOff x="9868192" y="4797152"/>
            <a:chExt cx="1995723" cy="1525106"/>
          </a:xfrm>
        </p:grpSpPr>
        <p:sp>
          <p:nvSpPr>
            <p:cNvPr id="28" name="TextBox 27">
              <a:extLst>
                <a:ext uri="{FF2B5EF4-FFF2-40B4-BE49-F238E27FC236}">
                  <a16:creationId xmlns:a16="http://schemas.microsoft.com/office/drawing/2014/main" id="{F89F4E11-10EA-D040-4D5E-A0D0D1203363}"/>
                </a:ext>
              </a:extLst>
            </p:cNvPr>
            <p:cNvSpPr txBox="1"/>
            <p:nvPr/>
          </p:nvSpPr>
          <p:spPr>
            <a:xfrm>
              <a:off x="9868192" y="5577505"/>
              <a:ext cx="135262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anrope" pitchFamily="2" charset="0"/>
                  <a:ea typeface="+mn-ea"/>
                  <a:cs typeface="+mn-cs"/>
                </a:rPr>
                <a:t>Patient data</a:t>
              </a:r>
            </a:p>
          </p:txBody>
        </p:sp>
        <p:pic>
          <p:nvPicPr>
            <p:cNvPr id="38" name="Graphic 37">
              <a:extLst>
                <a:ext uri="{FF2B5EF4-FFF2-40B4-BE49-F238E27FC236}">
                  <a16:creationId xmlns:a16="http://schemas.microsoft.com/office/drawing/2014/main" id="{03F230B5-3F0C-BB30-6001-1894942BB71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21337" y="4797152"/>
              <a:ext cx="646331" cy="646331"/>
            </a:xfrm>
            <a:prstGeom prst="rect">
              <a:avLst/>
            </a:prstGeom>
          </p:spPr>
        </p:pic>
        <p:sp>
          <p:nvSpPr>
            <p:cNvPr id="39" name="Rectangle: Rounded Corners 38">
              <a:extLst>
                <a:ext uri="{FF2B5EF4-FFF2-40B4-BE49-F238E27FC236}">
                  <a16:creationId xmlns:a16="http://schemas.microsoft.com/office/drawing/2014/main" id="{B5A3E4EE-E5D4-6F9E-3232-5C398F344946}"/>
                </a:ext>
              </a:extLst>
            </p:cNvPr>
            <p:cNvSpPr/>
            <p:nvPr/>
          </p:nvSpPr>
          <p:spPr>
            <a:xfrm>
              <a:off x="11071827" y="5900670"/>
              <a:ext cx="792088" cy="421588"/>
            </a:xfrm>
            <a:prstGeom prst="roundRect">
              <a:avLst/>
            </a:prstGeom>
            <a:solidFill>
              <a:srgbClr val="FF6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ptos" panose="02110004020202020204"/>
                  <a:ea typeface="+mn-ea"/>
                  <a:cs typeface="+mn-cs"/>
                </a:rPr>
                <a:t>NEW</a:t>
              </a:r>
            </a:p>
          </p:txBody>
        </p:sp>
      </p:grpSp>
    </p:spTree>
    <p:extLst>
      <p:ext uri="{BB962C8B-B14F-4D97-AF65-F5344CB8AC3E}">
        <p14:creationId xmlns:p14="http://schemas.microsoft.com/office/powerpoint/2010/main" val="4178201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0"/>
                                        </p:tgtEl>
                                      </p:cBhvr>
                                    </p:animEffect>
                                    <p:animScale>
                                      <p:cBhvr>
                                        <p:cTn id="7" dur="250" autoRev="1" fill="hold"/>
                                        <p:tgtEl>
                                          <p:spTgt spid="4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1"/>
                                        </p:tgtEl>
                                      </p:cBhvr>
                                    </p:animEffect>
                                    <p:animScale>
                                      <p:cBhvr>
                                        <p:cTn id="12" dur="250" autoRev="1" fill="hold"/>
                                        <p:tgtEl>
                                          <p:spTgt spid="4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2"/>
                                        </p:tgtEl>
                                      </p:cBhvr>
                                    </p:animEffect>
                                    <p:animScale>
                                      <p:cBhvr>
                                        <p:cTn id="17" dur="250" autoRev="1" fill="hold"/>
                                        <p:tgtEl>
                                          <p:spTgt spid="4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3"/>
                                        </p:tgtEl>
                                      </p:cBhvr>
                                    </p:animEffect>
                                    <p:animScale>
                                      <p:cBhvr>
                                        <p:cTn id="22" dur="250" autoRev="1" fill="hold"/>
                                        <p:tgtEl>
                                          <p:spTgt spid="4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4"/>
                                        </p:tgtEl>
                                      </p:cBhvr>
                                    </p:animEffect>
                                    <p:animScale>
                                      <p:cBhvr>
                                        <p:cTn id="27" dur="250" autoRev="1" fill="hold"/>
                                        <p:tgtEl>
                                          <p:spTgt spid="4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45"/>
                                        </p:tgtEl>
                                      </p:cBhvr>
                                    </p:animEffect>
                                    <p:animScale>
                                      <p:cBhvr>
                                        <p:cTn id="32" dur="250" autoRev="1"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FECA9A1-D509-AF20-D642-A80BFD4A75E1}"/>
              </a:ext>
            </a:extLst>
          </p:cNvPr>
          <p:cNvSpPr txBox="1"/>
          <p:nvPr/>
        </p:nvSpPr>
        <p:spPr>
          <a:xfrm>
            <a:off x="623392" y="1635131"/>
            <a:ext cx="295232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Manrope" pitchFamily="2" charset="0"/>
                <a:ea typeface="+mn-ea"/>
                <a:cs typeface="+mn-cs"/>
              </a:rPr>
              <a:t>5,400+</a:t>
            </a:r>
            <a:endParaRPr kumimoji="0" lang="en-US" sz="3200" b="1" i="0" u="none" strike="noStrike" kern="1200" cap="none" spc="0" normalizeH="0" baseline="0" noProof="0">
              <a:ln>
                <a:noFill/>
              </a:ln>
              <a:solidFill>
                <a:srgbClr val="0070C0"/>
              </a:solidFill>
              <a:effectLst/>
              <a:uLnTx/>
              <a:uFillTx/>
              <a:latin typeface="Manrope"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Manrope" pitchFamily="2" charset="0"/>
                <a:ea typeface="+mn-ea"/>
                <a:cs typeface="+mn-cs"/>
              </a:rPr>
              <a:t>GP Practices</a:t>
            </a:r>
            <a:endParaRPr kumimoji="0" lang="en-US" sz="3200" b="0" i="0" u="none" strike="noStrike" kern="1200" cap="none" spc="0" normalizeH="0" baseline="0" noProof="0">
              <a:ln>
                <a:noFill/>
              </a:ln>
              <a:solidFill>
                <a:prstClr val="white">
                  <a:lumMod val="50000"/>
                </a:prstClr>
              </a:solidFill>
              <a:effectLst/>
              <a:uLnTx/>
              <a:uFillTx/>
              <a:latin typeface="Manrope" pitchFamily="2" charset="0"/>
              <a:ea typeface="+mn-ea"/>
              <a:cs typeface="+mn-cs"/>
            </a:endParaRPr>
          </a:p>
        </p:txBody>
      </p:sp>
      <p:sp>
        <p:nvSpPr>
          <p:cNvPr id="35" name="TextBox 34">
            <a:extLst>
              <a:ext uri="{FF2B5EF4-FFF2-40B4-BE49-F238E27FC236}">
                <a16:creationId xmlns:a16="http://schemas.microsoft.com/office/drawing/2014/main" id="{EE1CE553-D1A5-0992-17FC-5436A376FBA6}"/>
              </a:ext>
            </a:extLst>
          </p:cNvPr>
          <p:cNvSpPr txBox="1"/>
          <p:nvPr/>
        </p:nvSpPr>
        <p:spPr>
          <a:xfrm>
            <a:off x="623393" y="3068960"/>
            <a:ext cx="2952327" cy="15081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70C0"/>
                </a:solidFill>
                <a:effectLst/>
                <a:uLnTx/>
                <a:uFillTx/>
                <a:latin typeface="Manrope" pitchFamily="2" charset="0"/>
                <a:ea typeface="+mn-ea"/>
                <a:cs typeface="+mn-cs"/>
              </a:rPr>
              <a:t>1,300+</a:t>
            </a:r>
            <a:endParaRPr kumimoji="0" lang="en-US" sz="3200" b="1" i="0" u="none" strike="noStrike" kern="1200" cap="none" spc="0" normalizeH="0" baseline="0" noProof="0">
              <a:ln>
                <a:noFill/>
              </a:ln>
              <a:solidFill>
                <a:srgbClr val="0070C0"/>
              </a:solidFill>
              <a:effectLst/>
              <a:uLnTx/>
              <a:uFillTx/>
              <a:latin typeface="Manrope"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Manrope" pitchFamily="2" charset="0"/>
                <a:ea typeface="+mn-ea"/>
                <a:cs typeface="+mn-cs"/>
              </a:rPr>
              <a:t>Primary Care Networks</a:t>
            </a:r>
            <a:endParaRPr kumimoji="0" lang="en-US" sz="3200" b="0" i="0" u="none" strike="noStrike" kern="1200" cap="none" spc="0" normalizeH="0" baseline="0" noProof="0">
              <a:ln>
                <a:noFill/>
              </a:ln>
              <a:solidFill>
                <a:prstClr val="white">
                  <a:lumMod val="50000"/>
                </a:prstClr>
              </a:solidFill>
              <a:effectLst/>
              <a:uLnTx/>
              <a:uFillTx/>
              <a:latin typeface="Manrope" pitchFamily="2" charset="0"/>
              <a:ea typeface="+mn-ea"/>
              <a:cs typeface="+mn-cs"/>
            </a:endParaRPr>
          </a:p>
        </p:txBody>
      </p:sp>
      <p:sp>
        <p:nvSpPr>
          <p:cNvPr id="36" name="TextBox 35">
            <a:extLst>
              <a:ext uri="{FF2B5EF4-FFF2-40B4-BE49-F238E27FC236}">
                <a16:creationId xmlns:a16="http://schemas.microsoft.com/office/drawing/2014/main" id="{54BEDD22-4C29-E726-68C7-A41E91FDC7CE}"/>
              </a:ext>
            </a:extLst>
          </p:cNvPr>
          <p:cNvSpPr txBox="1"/>
          <p:nvPr/>
        </p:nvSpPr>
        <p:spPr>
          <a:xfrm>
            <a:off x="623393" y="4844336"/>
            <a:ext cx="295232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70C0"/>
                </a:solidFill>
                <a:effectLst/>
                <a:uLnTx/>
                <a:uFillTx/>
                <a:latin typeface="Manrope" pitchFamily="2" charset="0"/>
                <a:ea typeface="+mn-ea"/>
                <a:cs typeface="+mn-cs"/>
              </a:rPr>
              <a:t>42</a:t>
            </a:r>
            <a:endParaRPr kumimoji="0" lang="en-US" sz="3200" b="1" i="0" u="none" strike="noStrike" kern="1200" cap="none" spc="0" normalizeH="0" baseline="0" noProof="0">
              <a:ln>
                <a:noFill/>
              </a:ln>
              <a:solidFill>
                <a:srgbClr val="0070C0"/>
              </a:solidFill>
              <a:effectLst/>
              <a:uLnTx/>
              <a:uFillTx/>
              <a:latin typeface="Manrope"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Manrope" pitchFamily="2" charset="0"/>
                <a:ea typeface="+mn-ea"/>
                <a:cs typeface="+mn-cs"/>
              </a:rPr>
              <a:t>Integrated Care Boards</a:t>
            </a:r>
            <a:endParaRPr kumimoji="0" lang="en-US" sz="3200" b="0" i="0" u="none" strike="noStrike" kern="1200" cap="none" spc="0" normalizeH="0" baseline="0" noProof="0">
              <a:ln>
                <a:noFill/>
              </a:ln>
              <a:solidFill>
                <a:prstClr val="white">
                  <a:lumMod val="50000"/>
                </a:prstClr>
              </a:solidFill>
              <a:effectLst/>
              <a:uLnTx/>
              <a:uFillTx/>
              <a:latin typeface="Manrope" pitchFamily="2" charset="0"/>
              <a:ea typeface="+mn-ea"/>
              <a:cs typeface="+mn-cs"/>
            </a:endParaRPr>
          </a:p>
        </p:txBody>
      </p:sp>
      <p:pic>
        <p:nvPicPr>
          <p:cNvPr id="1026" name="Picture 2">
            <a:extLst>
              <a:ext uri="{FF2B5EF4-FFF2-40B4-BE49-F238E27FC236}">
                <a16:creationId xmlns:a16="http://schemas.microsoft.com/office/drawing/2014/main" id="{CA248257-BC44-0AFE-B6B5-21730D807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333" y="649902"/>
            <a:ext cx="5805261" cy="58052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F52B1B-F24E-EA23-37C6-846812A3CD50}"/>
              </a:ext>
            </a:extLst>
          </p:cNvPr>
          <p:cNvSpPr txBox="1"/>
          <p:nvPr/>
        </p:nvSpPr>
        <p:spPr>
          <a:xfrm>
            <a:off x="9402634" y="3891258"/>
            <a:ext cx="2952327" cy="113877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70C0"/>
                </a:solidFill>
                <a:effectLst/>
                <a:uLnTx/>
                <a:uFillTx/>
                <a:latin typeface="Manrope"/>
                <a:ea typeface="+mn-ea"/>
                <a:cs typeface="+mn-cs"/>
              </a:rPr>
              <a:t>140</a:t>
            </a:r>
            <a:endParaRPr kumimoji="0" lang="en-US" sz="3200" b="1" i="0" u="none" strike="noStrike" kern="1200" cap="none" spc="0" normalizeH="0" baseline="0" noProof="0">
              <a:ln>
                <a:noFill/>
              </a:ln>
              <a:solidFill>
                <a:srgbClr val="0070C0"/>
              </a:solidFill>
              <a:effectLst/>
              <a:uLnTx/>
              <a:uFillTx/>
              <a:latin typeface="Manrope"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Manrope"/>
                <a:ea typeface="+mn-ea"/>
                <a:cs typeface="+mn-cs"/>
              </a:rPr>
              <a:t>Dedicated staff</a:t>
            </a:r>
            <a:endParaRPr kumimoji="0" lang="en-US" sz="3200" b="0" i="0" u="none" strike="noStrike" kern="1200" cap="none" spc="0" normalizeH="0" baseline="0" noProof="0">
              <a:ln>
                <a:noFill/>
              </a:ln>
              <a:solidFill>
                <a:prstClr val="white">
                  <a:lumMod val="50000"/>
                </a:prstClr>
              </a:solidFill>
              <a:effectLst/>
              <a:uLnTx/>
              <a:uFillTx/>
              <a:latin typeface="Manrope"/>
              <a:ea typeface="+mn-ea"/>
              <a:cs typeface="+mn-cs"/>
            </a:endParaRPr>
          </a:p>
        </p:txBody>
      </p:sp>
      <p:sp>
        <p:nvSpPr>
          <p:cNvPr id="6" name="TextBox 5">
            <a:extLst>
              <a:ext uri="{FF2B5EF4-FFF2-40B4-BE49-F238E27FC236}">
                <a16:creationId xmlns:a16="http://schemas.microsoft.com/office/drawing/2014/main" id="{E1413D2A-7E91-26D7-3EEF-AEBF37715765}"/>
              </a:ext>
            </a:extLst>
          </p:cNvPr>
          <p:cNvSpPr txBox="1"/>
          <p:nvPr/>
        </p:nvSpPr>
        <p:spPr>
          <a:xfrm>
            <a:off x="826975" y="47623"/>
            <a:ext cx="81641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0496CD"/>
                </a:solidFill>
                <a:effectLst/>
                <a:uLnTx/>
                <a:uFillTx/>
                <a:latin typeface="Source Sans Pro"/>
                <a:ea typeface="Source Sans Pro"/>
                <a:cs typeface="+mn-cs"/>
              </a:rPr>
              <a:t>About Ardens - Our Coverage</a:t>
            </a:r>
            <a:endParaRPr kumimoji="0" lang="en-US" sz="4000" b="0" i="0" u="none" strike="noStrike" kern="1200" cap="none" spc="0" normalizeH="0" baseline="0" noProof="0">
              <a:ln>
                <a:noFill/>
              </a:ln>
              <a:solidFill>
                <a:srgbClr val="0496CD"/>
              </a:solidFill>
              <a:effectLst/>
              <a:uLnTx/>
              <a:uFillTx/>
              <a:latin typeface="Source Sans Pro"/>
              <a:ea typeface="Source Sans Pro"/>
              <a:cs typeface="+mn-cs"/>
            </a:endParaRPr>
          </a:p>
        </p:txBody>
      </p:sp>
      <p:pic>
        <p:nvPicPr>
          <p:cNvPr id="7" name="Picture 6" descr="A blue and black cross logo&#10;&#10;Description automatically generated">
            <a:extLst>
              <a:ext uri="{FF2B5EF4-FFF2-40B4-BE49-F238E27FC236}">
                <a16:creationId xmlns:a16="http://schemas.microsoft.com/office/drawing/2014/main" id="{0991F0C6-36A8-0C28-1F61-CC951093D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5" name="TextBox 4">
            <a:extLst>
              <a:ext uri="{FF2B5EF4-FFF2-40B4-BE49-F238E27FC236}">
                <a16:creationId xmlns:a16="http://schemas.microsoft.com/office/drawing/2014/main" id="{A2379243-60F5-415D-83A2-2B45CEECFB46}"/>
              </a:ext>
            </a:extLst>
          </p:cNvPr>
          <p:cNvSpPr txBox="1"/>
          <p:nvPr/>
        </p:nvSpPr>
        <p:spPr>
          <a:xfrm>
            <a:off x="9402634" y="5644234"/>
            <a:ext cx="295232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70C0"/>
                </a:solidFill>
                <a:effectLst/>
                <a:uLnTx/>
                <a:uFillTx/>
                <a:latin typeface="Manrope" pitchFamily="2" charset="0"/>
                <a:ea typeface="+mn-ea"/>
                <a:cs typeface="+mn-cs"/>
              </a:rPr>
              <a:t>12+</a:t>
            </a:r>
            <a:endParaRPr kumimoji="0" lang="en-US" sz="2400" b="1" i="0" u="none" strike="noStrike" kern="1200" cap="none" spc="0" normalizeH="0" baseline="0" noProof="0">
              <a:ln>
                <a:noFill/>
              </a:ln>
              <a:solidFill>
                <a:srgbClr val="0070C0"/>
              </a:solidFill>
              <a:effectLst/>
              <a:uLnTx/>
              <a:uFillTx/>
              <a:latin typeface="Manrope"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Manrope" pitchFamily="2" charset="0"/>
                <a:ea typeface="+mn-ea"/>
                <a:cs typeface="+mn-cs"/>
              </a:rPr>
              <a:t>Years experience</a:t>
            </a:r>
            <a:endParaRPr kumimoji="0" lang="en-US" sz="3200" b="0" i="0" u="none" strike="noStrike" kern="1200" cap="none" spc="0" normalizeH="0" baseline="0" noProof="0">
              <a:ln>
                <a:noFill/>
              </a:ln>
              <a:solidFill>
                <a:prstClr val="white">
                  <a:lumMod val="50000"/>
                </a:prstClr>
              </a:solidFill>
              <a:effectLst/>
              <a:uLnTx/>
              <a:uFillTx/>
              <a:latin typeface="Manrope" pitchFamily="2" charset="0"/>
              <a:ea typeface="+mn-ea"/>
              <a:cs typeface="+mn-cs"/>
            </a:endParaRPr>
          </a:p>
        </p:txBody>
      </p:sp>
    </p:spTree>
    <p:extLst>
      <p:ext uri="{BB962C8B-B14F-4D97-AF65-F5344CB8AC3E}">
        <p14:creationId xmlns:p14="http://schemas.microsoft.com/office/powerpoint/2010/main" val="64852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38BF1B41-E119-E208-EFB8-BEB03DD95479}"/>
              </a:ext>
            </a:extLst>
          </p:cNvPr>
          <p:cNvSpPr>
            <a:spLocks noGrp="1"/>
          </p:cNvSpPr>
          <p:nvPr>
            <p:ph type="title"/>
          </p:nvPr>
        </p:nvSpPr>
        <p:spPr>
          <a:xfrm>
            <a:off x="1167694" y="1769374"/>
            <a:ext cx="10515600" cy="1325563"/>
          </a:xfrm>
        </p:spPr>
        <p:txBody>
          <a:bodyPr>
            <a:normAutofit/>
          </a:bodyPr>
          <a:lstStyle/>
          <a:p>
            <a:pPr algn="ctr"/>
            <a:r>
              <a:rPr lang="en-GB" sz="3600" b="1" dirty="0">
                <a:latin typeface="Manrope" pitchFamily="2" charset="0"/>
              </a:rPr>
              <a:t>What can </a:t>
            </a:r>
            <a:r>
              <a:rPr lang="en-GB" sz="3600" b="1" dirty="0">
                <a:solidFill>
                  <a:srgbClr val="0496CD"/>
                </a:solidFill>
                <a:latin typeface="Manrope" pitchFamily="2" charset="0"/>
              </a:rPr>
              <a:t>Ardens</a:t>
            </a:r>
            <a:r>
              <a:rPr lang="en-GB" sz="3600" b="1" dirty="0">
                <a:solidFill>
                  <a:srgbClr val="FF6E1C"/>
                </a:solidFill>
                <a:latin typeface="Manrope" pitchFamily="2" charset="0"/>
              </a:rPr>
              <a:t> </a:t>
            </a:r>
            <a:r>
              <a:rPr lang="en-GB" sz="3600" b="1" dirty="0">
                <a:latin typeface="Manrope" pitchFamily="2" charset="0"/>
              </a:rPr>
              <a:t>be used for?</a:t>
            </a:r>
          </a:p>
        </p:txBody>
      </p:sp>
      <p:pic>
        <p:nvPicPr>
          <p:cNvPr id="2" name="Graphic 1" descr="Magnifying glass with solid fill">
            <a:extLst>
              <a:ext uri="{FF2B5EF4-FFF2-40B4-BE49-F238E27FC236}">
                <a16:creationId xmlns:a16="http://schemas.microsoft.com/office/drawing/2014/main" id="{CA62A418-F078-0431-7412-1E6B7591FC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5517" y="2131624"/>
            <a:ext cx="558029" cy="558029"/>
          </a:xfrm>
          <a:prstGeom prst="rect">
            <a:avLst/>
          </a:prstGeom>
        </p:spPr>
      </p:pic>
      <p:grpSp>
        <p:nvGrpSpPr>
          <p:cNvPr id="3" name="Group 2">
            <a:extLst>
              <a:ext uri="{FF2B5EF4-FFF2-40B4-BE49-F238E27FC236}">
                <a16:creationId xmlns:a16="http://schemas.microsoft.com/office/drawing/2014/main" id="{901C9DD0-6E15-AD2B-2745-E7C6345B2D5A}"/>
              </a:ext>
            </a:extLst>
          </p:cNvPr>
          <p:cNvGrpSpPr/>
          <p:nvPr/>
        </p:nvGrpSpPr>
        <p:grpSpPr>
          <a:xfrm>
            <a:off x="6358436" y="3952172"/>
            <a:ext cx="1321196" cy="959426"/>
            <a:chOff x="6580144" y="4956074"/>
            <a:chExt cx="1555231" cy="959426"/>
          </a:xfrm>
        </p:grpSpPr>
        <p:sp>
          <p:nvSpPr>
            <p:cNvPr id="4" name="Rectangle 3">
              <a:extLst>
                <a:ext uri="{FF2B5EF4-FFF2-40B4-BE49-F238E27FC236}">
                  <a16:creationId xmlns:a16="http://schemas.microsoft.com/office/drawing/2014/main" id="{F1925675-D7CD-FC73-77B9-012B58F88636}"/>
                </a:ext>
              </a:extLst>
            </p:cNvPr>
            <p:cNvSpPr/>
            <p:nvPr/>
          </p:nvSpPr>
          <p:spPr>
            <a:xfrm>
              <a:off x="6580144" y="5392280"/>
              <a:ext cx="1555231" cy="523220"/>
            </a:xfrm>
            <a:prstGeom prst="rect">
              <a:avLst/>
            </a:prstGeom>
          </p:spPr>
          <p:txBody>
            <a:bodyPr wrap="none">
              <a:spAutoFit/>
            </a:bodyPr>
            <a:lstStyle/>
            <a:p>
              <a:pPr algn="ctr"/>
              <a:r>
                <a:rPr lang="en-GB" sz="1400" b="1" dirty="0">
                  <a:latin typeface="Manrope" pitchFamily="2" charset="0"/>
                </a:rPr>
                <a:t>Medicines</a:t>
              </a:r>
            </a:p>
            <a:p>
              <a:pPr algn="ctr"/>
              <a:r>
                <a:rPr lang="en-GB" sz="1400" b="1" dirty="0">
                  <a:latin typeface="Manrope" pitchFamily="2" charset="0"/>
                </a:rPr>
                <a:t>Optimisation</a:t>
              </a:r>
            </a:p>
          </p:txBody>
        </p:sp>
        <p:pic>
          <p:nvPicPr>
            <p:cNvPr id="5" name="Graphic 4" descr="Medicine with solid fill">
              <a:extLst>
                <a:ext uri="{FF2B5EF4-FFF2-40B4-BE49-F238E27FC236}">
                  <a16:creationId xmlns:a16="http://schemas.microsoft.com/office/drawing/2014/main" id="{12BD27F2-16F1-C028-31F0-44F12AF05F5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125858" y="4956074"/>
              <a:ext cx="433635" cy="432000"/>
            </a:xfrm>
            <a:prstGeom prst="rect">
              <a:avLst/>
            </a:prstGeom>
          </p:spPr>
        </p:pic>
      </p:grpSp>
      <p:grpSp>
        <p:nvGrpSpPr>
          <p:cNvPr id="7" name="Group 6">
            <a:extLst>
              <a:ext uri="{FF2B5EF4-FFF2-40B4-BE49-F238E27FC236}">
                <a16:creationId xmlns:a16="http://schemas.microsoft.com/office/drawing/2014/main" id="{CC8B9FB1-05C8-43E3-3198-5A3DD4506049}"/>
              </a:ext>
            </a:extLst>
          </p:cNvPr>
          <p:cNvGrpSpPr/>
          <p:nvPr/>
        </p:nvGrpSpPr>
        <p:grpSpPr>
          <a:xfrm>
            <a:off x="10039493" y="3952172"/>
            <a:ext cx="1213795" cy="959426"/>
            <a:chOff x="3735567" y="1927136"/>
            <a:chExt cx="1306007" cy="959426"/>
          </a:xfrm>
        </p:grpSpPr>
        <p:sp>
          <p:nvSpPr>
            <p:cNvPr id="20" name="Rectangle 19">
              <a:extLst>
                <a:ext uri="{FF2B5EF4-FFF2-40B4-BE49-F238E27FC236}">
                  <a16:creationId xmlns:a16="http://schemas.microsoft.com/office/drawing/2014/main" id="{65E4D3AF-37EA-8C6B-7309-FE9E06ED20FC}"/>
                </a:ext>
              </a:extLst>
            </p:cNvPr>
            <p:cNvSpPr/>
            <p:nvPr/>
          </p:nvSpPr>
          <p:spPr>
            <a:xfrm>
              <a:off x="3735567" y="2363342"/>
              <a:ext cx="1306007" cy="523220"/>
            </a:xfrm>
            <a:prstGeom prst="rect">
              <a:avLst/>
            </a:prstGeom>
          </p:spPr>
          <p:txBody>
            <a:bodyPr wrap="none">
              <a:spAutoFit/>
            </a:bodyPr>
            <a:lstStyle/>
            <a:p>
              <a:pPr algn="ctr"/>
              <a:r>
                <a:rPr lang="en-GB" sz="1400" b="1" dirty="0">
                  <a:latin typeface="Manrope" pitchFamily="2" charset="0"/>
                </a:rPr>
                <a:t>Vaccination</a:t>
              </a:r>
            </a:p>
            <a:p>
              <a:pPr algn="ctr"/>
              <a:r>
                <a:rPr lang="en-GB" sz="1400" b="1" dirty="0">
                  <a:latin typeface="Manrope" pitchFamily="2" charset="0"/>
                </a:rPr>
                <a:t>Delivery</a:t>
              </a:r>
            </a:p>
          </p:txBody>
        </p:sp>
        <p:pic>
          <p:nvPicPr>
            <p:cNvPr id="21" name="Graphic 20" descr="Needle with solid fill">
              <a:extLst>
                <a:ext uri="{FF2B5EF4-FFF2-40B4-BE49-F238E27FC236}">
                  <a16:creationId xmlns:a16="http://schemas.microsoft.com/office/drawing/2014/main" id="{E6C2B38E-B1F2-65EF-5847-92A2E7C4A0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156670" y="1927136"/>
              <a:ext cx="433636" cy="432000"/>
            </a:xfrm>
            <a:prstGeom prst="rect">
              <a:avLst/>
            </a:prstGeom>
          </p:spPr>
        </p:pic>
      </p:grpSp>
      <p:grpSp>
        <p:nvGrpSpPr>
          <p:cNvPr id="22" name="Group 21">
            <a:extLst>
              <a:ext uri="{FF2B5EF4-FFF2-40B4-BE49-F238E27FC236}">
                <a16:creationId xmlns:a16="http://schemas.microsoft.com/office/drawing/2014/main" id="{F6E8C501-493B-5594-AE6D-D42981FBAD28}"/>
              </a:ext>
            </a:extLst>
          </p:cNvPr>
          <p:cNvGrpSpPr/>
          <p:nvPr/>
        </p:nvGrpSpPr>
        <p:grpSpPr>
          <a:xfrm>
            <a:off x="8167303" y="3952172"/>
            <a:ext cx="1330814" cy="959426"/>
            <a:chOff x="4897035" y="4925381"/>
            <a:chExt cx="1609535" cy="959426"/>
          </a:xfrm>
        </p:grpSpPr>
        <p:sp>
          <p:nvSpPr>
            <p:cNvPr id="26" name="Rectangle 25">
              <a:extLst>
                <a:ext uri="{FF2B5EF4-FFF2-40B4-BE49-F238E27FC236}">
                  <a16:creationId xmlns:a16="http://schemas.microsoft.com/office/drawing/2014/main" id="{DEEFD97F-DC7D-E5BD-60B3-7B55D29F7A8B}"/>
                </a:ext>
              </a:extLst>
            </p:cNvPr>
            <p:cNvSpPr/>
            <p:nvPr/>
          </p:nvSpPr>
          <p:spPr>
            <a:xfrm>
              <a:off x="4897035" y="5361587"/>
              <a:ext cx="1609535" cy="523220"/>
            </a:xfrm>
            <a:prstGeom prst="rect">
              <a:avLst/>
            </a:prstGeom>
          </p:spPr>
          <p:txBody>
            <a:bodyPr wrap="none">
              <a:spAutoFit/>
            </a:bodyPr>
            <a:lstStyle/>
            <a:p>
              <a:pPr algn="ctr"/>
              <a:r>
                <a:rPr lang="en-GB" sz="1400" b="1" dirty="0">
                  <a:latin typeface="Manrope" pitchFamily="2" charset="0"/>
                </a:rPr>
                <a:t>Referral </a:t>
              </a:r>
            </a:p>
            <a:p>
              <a:pPr algn="ctr"/>
              <a:r>
                <a:rPr lang="en-GB" sz="1400" b="1" dirty="0">
                  <a:latin typeface="Manrope" pitchFamily="2" charset="0"/>
                </a:rPr>
                <a:t>Management</a:t>
              </a:r>
            </a:p>
          </p:txBody>
        </p:sp>
        <p:pic>
          <p:nvPicPr>
            <p:cNvPr id="27" name="Graphic 26" descr="Document with solid fill">
              <a:extLst>
                <a:ext uri="{FF2B5EF4-FFF2-40B4-BE49-F238E27FC236}">
                  <a16:creationId xmlns:a16="http://schemas.microsoft.com/office/drawing/2014/main" id="{1E5989BB-3C25-4069-7A02-27D46C9E050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469896" y="4925381"/>
              <a:ext cx="433635" cy="432000"/>
            </a:xfrm>
            <a:prstGeom prst="rect">
              <a:avLst/>
            </a:prstGeom>
          </p:spPr>
        </p:pic>
      </p:grpSp>
      <p:grpSp>
        <p:nvGrpSpPr>
          <p:cNvPr id="28" name="Group 27">
            <a:extLst>
              <a:ext uri="{FF2B5EF4-FFF2-40B4-BE49-F238E27FC236}">
                <a16:creationId xmlns:a16="http://schemas.microsoft.com/office/drawing/2014/main" id="{F4D57AB0-0646-D49A-FD4D-CFFA6FDAAF94}"/>
              </a:ext>
            </a:extLst>
          </p:cNvPr>
          <p:cNvGrpSpPr/>
          <p:nvPr/>
        </p:nvGrpSpPr>
        <p:grpSpPr>
          <a:xfrm>
            <a:off x="4636128" y="3952172"/>
            <a:ext cx="1138453" cy="959426"/>
            <a:chOff x="7183096" y="1495136"/>
            <a:chExt cx="1140928" cy="959426"/>
          </a:xfrm>
        </p:grpSpPr>
        <p:sp>
          <p:nvSpPr>
            <p:cNvPr id="32" name="Rectangle 31">
              <a:extLst>
                <a:ext uri="{FF2B5EF4-FFF2-40B4-BE49-F238E27FC236}">
                  <a16:creationId xmlns:a16="http://schemas.microsoft.com/office/drawing/2014/main" id="{852605C3-99FC-A8B7-ACFA-A778A5061D9A}"/>
                </a:ext>
              </a:extLst>
            </p:cNvPr>
            <p:cNvSpPr/>
            <p:nvPr/>
          </p:nvSpPr>
          <p:spPr>
            <a:xfrm>
              <a:off x="7183096" y="1931342"/>
              <a:ext cx="1140928" cy="523220"/>
            </a:xfrm>
            <a:prstGeom prst="rect">
              <a:avLst/>
            </a:prstGeom>
          </p:spPr>
          <p:txBody>
            <a:bodyPr wrap="none">
              <a:spAutoFit/>
            </a:bodyPr>
            <a:lstStyle/>
            <a:p>
              <a:pPr algn="ctr"/>
              <a:r>
                <a:rPr lang="en-GB" sz="1400" b="1" dirty="0">
                  <a:latin typeface="Manrope" pitchFamily="2" charset="0"/>
                </a:rPr>
                <a:t>Disease</a:t>
              </a:r>
            </a:p>
            <a:p>
              <a:pPr algn="ctr"/>
              <a:r>
                <a:rPr lang="en-GB" sz="1400" b="1" dirty="0">
                  <a:latin typeface="Manrope" pitchFamily="2" charset="0"/>
                </a:rPr>
                <a:t>Prevention</a:t>
              </a:r>
            </a:p>
          </p:txBody>
        </p:sp>
        <p:pic>
          <p:nvPicPr>
            <p:cNvPr id="33" name="Graphic 32" descr="Stethoscope with solid fill">
              <a:extLst>
                <a:ext uri="{FF2B5EF4-FFF2-40B4-BE49-F238E27FC236}">
                  <a16:creationId xmlns:a16="http://schemas.microsoft.com/office/drawing/2014/main" id="{BEC06CEC-98FB-A36F-E0B5-76DDAC8C2ED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521661" y="1495136"/>
              <a:ext cx="433635" cy="432000"/>
            </a:xfrm>
            <a:prstGeom prst="rect">
              <a:avLst/>
            </a:prstGeom>
          </p:spPr>
        </p:pic>
      </p:grpSp>
      <p:grpSp>
        <p:nvGrpSpPr>
          <p:cNvPr id="34" name="Group 33">
            <a:extLst>
              <a:ext uri="{FF2B5EF4-FFF2-40B4-BE49-F238E27FC236}">
                <a16:creationId xmlns:a16="http://schemas.microsoft.com/office/drawing/2014/main" id="{9DD2F946-FABB-FF11-1E89-8E2ED5D07CC4}"/>
              </a:ext>
            </a:extLst>
          </p:cNvPr>
          <p:cNvGrpSpPr/>
          <p:nvPr/>
        </p:nvGrpSpPr>
        <p:grpSpPr>
          <a:xfrm>
            <a:off x="2844897" y="3908666"/>
            <a:ext cx="1093569" cy="1046439"/>
            <a:chOff x="2602303" y="3695908"/>
            <a:chExt cx="1071598" cy="1046439"/>
          </a:xfrm>
        </p:grpSpPr>
        <p:sp>
          <p:nvSpPr>
            <p:cNvPr id="35" name="Rectangle 34">
              <a:extLst>
                <a:ext uri="{FF2B5EF4-FFF2-40B4-BE49-F238E27FC236}">
                  <a16:creationId xmlns:a16="http://schemas.microsoft.com/office/drawing/2014/main" id="{DB6B6281-C0B1-6B82-82F6-7CD1DCC51A75}"/>
                </a:ext>
              </a:extLst>
            </p:cNvPr>
            <p:cNvSpPr/>
            <p:nvPr/>
          </p:nvSpPr>
          <p:spPr>
            <a:xfrm>
              <a:off x="2602303" y="4219127"/>
              <a:ext cx="1071598" cy="523220"/>
            </a:xfrm>
            <a:prstGeom prst="rect">
              <a:avLst/>
            </a:prstGeom>
          </p:spPr>
          <p:txBody>
            <a:bodyPr wrap="none">
              <a:spAutoFit/>
            </a:bodyPr>
            <a:lstStyle/>
            <a:p>
              <a:pPr algn="ctr"/>
              <a:r>
                <a:rPr lang="en-GB" sz="1400" b="1" dirty="0">
                  <a:latin typeface="Manrope" pitchFamily="2" charset="0"/>
                </a:rPr>
                <a:t>Demand &amp; </a:t>
              </a:r>
              <a:br>
                <a:rPr lang="en-GB" sz="1400" b="1" dirty="0">
                  <a:latin typeface="Manrope" pitchFamily="2" charset="0"/>
                </a:rPr>
              </a:br>
              <a:r>
                <a:rPr lang="en-GB" sz="1400" b="1" dirty="0">
                  <a:latin typeface="Manrope" pitchFamily="2" charset="0"/>
                </a:rPr>
                <a:t>Capacity </a:t>
              </a:r>
            </a:p>
          </p:txBody>
        </p:sp>
        <p:pic>
          <p:nvPicPr>
            <p:cNvPr id="36" name="Graphic 35" descr="Scales of justice with solid fill">
              <a:extLst>
                <a:ext uri="{FF2B5EF4-FFF2-40B4-BE49-F238E27FC236}">
                  <a16:creationId xmlns:a16="http://schemas.microsoft.com/office/drawing/2014/main" id="{701E5F6E-DF04-CBD2-611D-B4FA1D546AA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82161" y="3695908"/>
              <a:ext cx="523219" cy="523219"/>
            </a:xfrm>
            <a:prstGeom prst="rect">
              <a:avLst/>
            </a:prstGeom>
          </p:spPr>
        </p:pic>
      </p:grpSp>
      <p:grpSp>
        <p:nvGrpSpPr>
          <p:cNvPr id="6" name="Group 5">
            <a:extLst>
              <a:ext uri="{FF2B5EF4-FFF2-40B4-BE49-F238E27FC236}">
                <a16:creationId xmlns:a16="http://schemas.microsoft.com/office/drawing/2014/main" id="{B4F518D7-9123-938D-9279-BA6D2B269D64}"/>
              </a:ext>
            </a:extLst>
          </p:cNvPr>
          <p:cNvGrpSpPr/>
          <p:nvPr/>
        </p:nvGrpSpPr>
        <p:grpSpPr>
          <a:xfrm>
            <a:off x="1038003" y="3887581"/>
            <a:ext cx="1080000" cy="1024017"/>
            <a:chOff x="1038003" y="3887581"/>
            <a:chExt cx="1080000" cy="1024017"/>
          </a:xfrm>
        </p:grpSpPr>
        <p:sp>
          <p:nvSpPr>
            <p:cNvPr id="40" name="Rectangle 39">
              <a:extLst>
                <a:ext uri="{FF2B5EF4-FFF2-40B4-BE49-F238E27FC236}">
                  <a16:creationId xmlns:a16="http://schemas.microsoft.com/office/drawing/2014/main" id="{ED70EB06-46CE-0EB3-38D8-353D135312A3}"/>
                </a:ext>
              </a:extLst>
            </p:cNvPr>
            <p:cNvSpPr/>
            <p:nvPr/>
          </p:nvSpPr>
          <p:spPr>
            <a:xfrm>
              <a:off x="1038003" y="4388378"/>
              <a:ext cx="1080000" cy="523220"/>
            </a:xfrm>
            <a:prstGeom prst="rect">
              <a:avLst/>
            </a:prstGeom>
          </p:spPr>
          <p:txBody>
            <a:bodyPr wrap="none">
              <a:spAutoFit/>
            </a:bodyPr>
            <a:lstStyle/>
            <a:p>
              <a:pPr algn="ctr"/>
              <a:r>
                <a:rPr lang="en-GB" sz="1400" b="1" dirty="0">
                  <a:latin typeface="Manrope" pitchFamily="2" charset="0"/>
                </a:rPr>
                <a:t>Contract</a:t>
              </a:r>
            </a:p>
            <a:p>
              <a:pPr algn="ctr"/>
              <a:r>
                <a:rPr lang="en-GB" sz="1400" b="1" dirty="0">
                  <a:latin typeface="Manrope" pitchFamily="2" charset="0"/>
                </a:rPr>
                <a:t>Delivery</a:t>
              </a:r>
            </a:p>
          </p:txBody>
        </p:sp>
        <p:pic>
          <p:nvPicPr>
            <p:cNvPr id="41" name="Graphic 40" descr="Coins with solid fill">
              <a:extLst>
                <a:ext uri="{FF2B5EF4-FFF2-40B4-BE49-F238E27FC236}">
                  <a16:creationId xmlns:a16="http://schemas.microsoft.com/office/drawing/2014/main" id="{6D9CDCD5-CE50-2589-8996-20BEC8E1953E}"/>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272288" y="3887581"/>
              <a:ext cx="569173" cy="512119"/>
            </a:xfrm>
            <a:prstGeom prst="rect">
              <a:avLst/>
            </a:prstGeom>
          </p:spPr>
        </p:pic>
      </p:grpSp>
    </p:spTree>
    <p:extLst>
      <p:ext uri="{BB962C8B-B14F-4D97-AF65-F5344CB8AC3E}">
        <p14:creationId xmlns:p14="http://schemas.microsoft.com/office/powerpoint/2010/main" val="168271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18DDB-2112-E89F-69C5-E3AD7C6F138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6500C8D-F907-0A0F-4D22-1CDAF892FA33}"/>
              </a:ext>
            </a:extLst>
          </p:cNvPr>
          <p:cNvSpPr txBox="1"/>
          <p:nvPr/>
        </p:nvSpPr>
        <p:spPr>
          <a:xfrm>
            <a:off x="826975" y="47623"/>
            <a:ext cx="8164185" cy="707886"/>
          </a:xfrm>
          <a:prstGeom prst="rect">
            <a:avLst/>
          </a:prstGeom>
          <a:noFill/>
        </p:spPr>
        <p:txBody>
          <a:bodyPr wrap="square" rtlCol="0">
            <a:spAutoFit/>
          </a:bodyPr>
          <a:lstStyle/>
          <a:p>
            <a:r>
              <a:rPr lang="en-GB" sz="4000" b="1" dirty="0">
                <a:solidFill>
                  <a:srgbClr val="0496CD"/>
                </a:solidFill>
                <a:latin typeface="Source Sans Pro"/>
                <a:ea typeface="Source Sans Pro"/>
              </a:rPr>
              <a:t>Devon Priorities</a:t>
            </a:r>
            <a:endParaRPr lang="en-US" sz="4000" dirty="0">
              <a:solidFill>
                <a:srgbClr val="0496CD"/>
              </a:solidFill>
              <a:latin typeface="Source Sans Pro"/>
              <a:ea typeface="Source Sans Pro"/>
            </a:endParaRPr>
          </a:p>
        </p:txBody>
      </p:sp>
      <p:pic>
        <p:nvPicPr>
          <p:cNvPr id="7" name="Picture 6" descr="A blue and black cross logo&#10;&#10;Description automatically generated">
            <a:extLst>
              <a:ext uri="{FF2B5EF4-FFF2-40B4-BE49-F238E27FC236}">
                <a16:creationId xmlns:a16="http://schemas.microsoft.com/office/drawing/2014/main" id="{6B59F9AB-CEB7-F198-335C-CC6F3E14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sp>
        <p:nvSpPr>
          <p:cNvPr id="8" name="TextBox 7">
            <a:extLst>
              <a:ext uri="{FF2B5EF4-FFF2-40B4-BE49-F238E27FC236}">
                <a16:creationId xmlns:a16="http://schemas.microsoft.com/office/drawing/2014/main" id="{1041E4F2-983D-ECED-24D3-091E77818E72}"/>
              </a:ext>
            </a:extLst>
          </p:cNvPr>
          <p:cNvSpPr txBox="1"/>
          <p:nvPr/>
        </p:nvSpPr>
        <p:spPr>
          <a:xfrm>
            <a:off x="826974" y="1450588"/>
            <a:ext cx="11365025" cy="3539430"/>
          </a:xfrm>
          <a:prstGeom prst="rect">
            <a:avLst/>
          </a:prstGeom>
          <a:noFill/>
        </p:spPr>
        <p:txBody>
          <a:bodyPr wrap="square" rtlCol="0">
            <a:spAutoFit/>
          </a:bodyPr>
          <a:lstStyle/>
          <a:p>
            <a:pPr marL="457200" indent="-457200">
              <a:buFont typeface="Wingdings" panose="05000000000000000000" pitchFamily="2" charset="2"/>
              <a:buChar char="v"/>
            </a:pPr>
            <a:r>
              <a:rPr lang="en-GB" sz="2800" b="1" dirty="0">
                <a:solidFill>
                  <a:srgbClr val="71768B"/>
                </a:solidFill>
                <a:latin typeface="Source Sans Pro" panose="020B0503030403020204" pitchFamily="34" charset="0"/>
                <a:ea typeface="Source Sans Pro" panose="020B0503030403020204" pitchFamily="34" charset="0"/>
                <a:cs typeface="Aptos" panose="020B0004020202020204" pitchFamily="34" charset="0"/>
              </a:rPr>
              <a:t>Devon LCS Essentials Dashboard </a:t>
            </a:r>
            <a:r>
              <a:rPr lang="en-GB" sz="2800" b="1"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rPr>
              <a:t>In Development for 25/26</a:t>
            </a:r>
          </a:p>
          <a:p>
            <a:endParaRPr lang="en-GB" sz="2800" b="1"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endParaRPr>
          </a:p>
          <a:p>
            <a:pPr marL="457200" indent="-457200">
              <a:buFont typeface="Wingdings" panose="05000000000000000000" pitchFamily="2" charset="2"/>
              <a:buChar char="v"/>
            </a:pPr>
            <a:r>
              <a:rPr lang="en-GB" sz="2800" b="1" dirty="0">
                <a:solidFill>
                  <a:srgbClr val="71768B"/>
                </a:solidFill>
                <a:latin typeface="Source Sans Pro" panose="020B0503030403020204" pitchFamily="34" charset="0"/>
                <a:ea typeface="Source Sans Pro" panose="020B0503030403020204" pitchFamily="34" charset="0"/>
                <a:cs typeface="Aptos" panose="020B0004020202020204" pitchFamily="34" charset="0"/>
              </a:rPr>
              <a:t>Public Health Dashboards for Devon Council</a:t>
            </a:r>
          </a:p>
          <a:p>
            <a:pPr marL="914400" lvl="1" indent="-457200">
              <a:buFont typeface="Wingdings" panose="05000000000000000000" pitchFamily="2" charset="2"/>
              <a:buChar char="v"/>
            </a:pPr>
            <a:r>
              <a:rPr lang="en-GB" sz="2800" b="1" dirty="0">
                <a:solidFill>
                  <a:srgbClr val="71768B"/>
                </a:solidFill>
                <a:latin typeface="Source Sans Pro" panose="020B0503030403020204" pitchFamily="34" charset="0"/>
                <a:ea typeface="Source Sans Pro" panose="020B0503030403020204" pitchFamily="34" charset="0"/>
                <a:cs typeface="Aptos" panose="020B0004020202020204" pitchFamily="34" charset="0"/>
              </a:rPr>
              <a:t>NHS Health Checks</a:t>
            </a:r>
          </a:p>
          <a:p>
            <a:pPr marL="914400" lvl="1" indent="-457200">
              <a:buFont typeface="Wingdings" panose="05000000000000000000" pitchFamily="2" charset="2"/>
              <a:buChar char="v"/>
            </a:pPr>
            <a:r>
              <a:rPr lang="en-GB" sz="2800" b="1" dirty="0">
                <a:solidFill>
                  <a:srgbClr val="71768B"/>
                </a:solidFill>
                <a:latin typeface="Source Sans Pro" panose="020B0503030403020204" pitchFamily="34" charset="0"/>
                <a:ea typeface="Source Sans Pro" panose="020B0503030403020204" pitchFamily="34" charset="0"/>
                <a:cs typeface="Aptos" panose="020B0004020202020204" pitchFamily="34" charset="0"/>
              </a:rPr>
              <a:t>Smoking Cessation</a:t>
            </a:r>
          </a:p>
          <a:p>
            <a:pPr marL="457200" indent="-457200">
              <a:buFont typeface="Wingdings" panose="05000000000000000000" pitchFamily="2" charset="2"/>
              <a:buChar char="v"/>
            </a:pPr>
            <a:endParaRPr lang="en-GB" sz="2800" b="1"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endParaRPr>
          </a:p>
          <a:p>
            <a:pPr marL="457200" indent="-457200">
              <a:buFont typeface="Wingdings" panose="05000000000000000000" pitchFamily="2" charset="2"/>
              <a:buChar char="v"/>
            </a:pPr>
            <a:r>
              <a:rPr lang="en-GB" sz="2800" b="1" dirty="0">
                <a:solidFill>
                  <a:srgbClr val="71768B"/>
                </a:solidFill>
                <a:latin typeface="Source Sans Pro" panose="020B0503030403020204" pitchFamily="34" charset="0"/>
                <a:ea typeface="Source Sans Pro" panose="020B0503030403020204" pitchFamily="34" charset="0"/>
                <a:cs typeface="Aptos" panose="020B0004020202020204" pitchFamily="34" charset="0"/>
              </a:rPr>
              <a:t>Super Users</a:t>
            </a:r>
            <a:endParaRPr lang="en-GB" sz="2800" b="1"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endParaRPr>
          </a:p>
          <a:p>
            <a:pPr marL="457200" indent="-457200">
              <a:buFont typeface="Wingdings" panose="05000000000000000000" pitchFamily="2" charset="2"/>
              <a:buChar char="v"/>
            </a:pPr>
            <a:endParaRPr lang="en-GB" sz="2800" b="1" dirty="0">
              <a:solidFill>
                <a:srgbClr val="71768B"/>
              </a:solidFill>
              <a:effectLst/>
              <a:latin typeface="Source Sans Pro" panose="020B0503030403020204" pitchFamily="34" charset="0"/>
              <a:ea typeface="Source Sans Pro" panose="020B0503030403020204" pitchFamily="34" charset="0"/>
              <a:cs typeface="Aptos" panose="020B0004020202020204" pitchFamily="34" charset="0"/>
            </a:endParaRPr>
          </a:p>
        </p:txBody>
      </p:sp>
    </p:spTree>
    <p:extLst>
      <p:ext uri="{BB962C8B-B14F-4D97-AF65-F5344CB8AC3E}">
        <p14:creationId xmlns:p14="http://schemas.microsoft.com/office/powerpoint/2010/main" val="25297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BFE99-1757-A523-BA94-BDC0D545041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7347EDA-17FF-2C9F-320B-E4F404369AE4}"/>
              </a:ext>
            </a:extLst>
          </p:cNvPr>
          <p:cNvSpPr txBox="1"/>
          <p:nvPr/>
        </p:nvSpPr>
        <p:spPr>
          <a:xfrm>
            <a:off x="826975" y="47623"/>
            <a:ext cx="8164185" cy="707886"/>
          </a:xfrm>
          <a:prstGeom prst="rect">
            <a:avLst/>
          </a:prstGeom>
          <a:noFill/>
        </p:spPr>
        <p:txBody>
          <a:bodyPr wrap="square" rtlCol="0">
            <a:spAutoFit/>
          </a:bodyPr>
          <a:lstStyle/>
          <a:p>
            <a:r>
              <a:rPr lang="en-GB" sz="4000" b="1" dirty="0">
                <a:solidFill>
                  <a:srgbClr val="0496CD"/>
                </a:solidFill>
                <a:latin typeface="Source Sans Pro"/>
                <a:ea typeface="Source Sans Pro"/>
              </a:rPr>
              <a:t>National Contracts</a:t>
            </a:r>
            <a:endParaRPr lang="en-US" sz="4000" dirty="0">
              <a:solidFill>
                <a:srgbClr val="0496CD"/>
              </a:solidFill>
              <a:latin typeface="Source Sans Pro"/>
              <a:ea typeface="Source Sans Pro"/>
            </a:endParaRPr>
          </a:p>
        </p:txBody>
      </p:sp>
      <p:pic>
        <p:nvPicPr>
          <p:cNvPr id="7" name="Picture 6" descr="A blue and black cross logo&#10;&#10;Description automatically generated">
            <a:extLst>
              <a:ext uri="{FF2B5EF4-FFF2-40B4-BE49-F238E27FC236}">
                <a16:creationId xmlns:a16="http://schemas.microsoft.com/office/drawing/2014/main" id="{758CF00C-5F0C-7042-B985-B9452F5D1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8" y="105912"/>
            <a:ext cx="591309" cy="591309"/>
          </a:xfrm>
          <a:prstGeom prst="rect">
            <a:avLst/>
          </a:prstGeom>
        </p:spPr>
      </p:pic>
      <p:grpSp>
        <p:nvGrpSpPr>
          <p:cNvPr id="21" name="Group 20">
            <a:extLst>
              <a:ext uri="{FF2B5EF4-FFF2-40B4-BE49-F238E27FC236}">
                <a16:creationId xmlns:a16="http://schemas.microsoft.com/office/drawing/2014/main" id="{14D113C9-38D9-9983-A650-5950C0BC6B0F}"/>
              </a:ext>
            </a:extLst>
          </p:cNvPr>
          <p:cNvGrpSpPr/>
          <p:nvPr/>
        </p:nvGrpSpPr>
        <p:grpSpPr>
          <a:xfrm>
            <a:off x="4371819" y="983077"/>
            <a:ext cx="3448362" cy="1384231"/>
            <a:chOff x="3506665" y="1927136"/>
            <a:chExt cx="1763816" cy="743983"/>
          </a:xfrm>
        </p:grpSpPr>
        <p:sp>
          <p:nvSpPr>
            <p:cNvPr id="22" name="Rectangle 21">
              <a:extLst>
                <a:ext uri="{FF2B5EF4-FFF2-40B4-BE49-F238E27FC236}">
                  <a16:creationId xmlns:a16="http://schemas.microsoft.com/office/drawing/2014/main" id="{41748C66-7321-7A82-536A-E37CFA60804C}"/>
                </a:ext>
              </a:extLst>
            </p:cNvPr>
            <p:cNvSpPr/>
            <p:nvPr/>
          </p:nvSpPr>
          <p:spPr>
            <a:xfrm>
              <a:off x="3506665" y="2363342"/>
              <a:ext cx="1763816" cy="307777"/>
            </a:xfrm>
            <a:prstGeom prst="rect">
              <a:avLst/>
            </a:prstGeom>
          </p:spPr>
          <p:txBody>
            <a:bodyPr wrap="none">
              <a:spAutoFit/>
            </a:bodyPr>
            <a:lstStyle/>
            <a:p>
              <a:pPr algn="ctr"/>
              <a:r>
                <a:rPr lang="en-GB" sz="1400">
                  <a:solidFill>
                    <a:srgbClr val="0496CD"/>
                  </a:solidFill>
                  <a:latin typeface="Nexa Bold" panose="02000000000000000000" pitchFamily="50" charset="0"/>
                </a:rPr>
                <a:t>National Contracts</a:t>
              </a:r>
            </a:p>
          </p:txBody>
        </p:sp>
        <p:pic>
          <p:nvPicPr>
            <p:cNvPr id="23" name="Graphic 22" descr="Signature outline">
              <a:extLst>
                <a:ext uri="{FF2B5EF4-FFF2-40B4-BE49-F238E27FC236}">
                  <a16:creationId xmlns:a16="http://schemas.microsoft.com/office/drawing/2014/main" id="{519CF496-7EFE-65FC-89CE-EDFA0ECB59D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57488" y="1927136"/>
              <a:ext cx="432000" cy="432000"/>
            </a:xfrm>
            <a:prstGeom prst="rect">
              <a:avLst/>
            </a:prstGeom>
          </p:spPr>
        </p:pic>
      </p:grpSp>
      <p:sp>
        <p:nvSpPr>
          <p:cNvPr id="11" name="TextBox 2">
            <a:extLst>
              <a:ext uri="{FF2B5EF4-FFF2-40B4-BE49-F238E27FC236}">
                <a16:creationId xmlns:a16="http://schemas.microsoft.com/office/drawing/2014/main" id="{7548463D-13A3-6F14-8CD7-9C4D92FB3056}"/>
              </a:ext>
            </a:extLst>
          </p:cNvPr>
          <p:cNvSpPr txBox="1"/>
          <p:nvPr/>
        </p:nvSpPr>
        <p:spPr>
          <a:xfrm>
            <a:off x="2817913" y="2367308"/>
            <a:ext cx="6556174" cy="267765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b="1" dirty="0">
                <a:solidFill>
                  <a:srgbClr val="71768B"/>
                </a:solidFill>
                <a:latin typeface="Source Sans Pro" panose="020B0503030403020204" pitchFamily="34" charset="0"/>
                <a:ea typeface="Source Sans Pro" panose="020B0503030403020204" pitchFamily="34" charset="0"/>
              </a:rPr>
              <a:t>QOF</a:t>
            </a:r>
          </a:p>
          <a:p>
            <a:pPr algn="ctr"/>
            <a:r>
              <a:rPr lang="en-GB" sz="2800" b="1" dirty="0">
                <a:solidFill>
                  <a:srgbClr val="71768B"/>
                </a:solidFill>
                <a:latin typeface="Source Sans Pro" panose="020B0503030403020204" pitchFamily="34" charset="0"/>
                <a:ea typeface="Source Sans Pro" panose="020B0503030403020204" pitchFamily="34" charset="0"/>
              </a:rPr>
              <a:t>NHS Health Checks</a:t>
            </a:r>
          </a:p>
          <a:p>
            <a:pPr algn="ctr"/>
            <a:r>
              <a:rPr lang="en-GB" sz="2800" b="1" dirty="0">
                <a:solidFill>
                  <a:srgbClr val="71768B"/>
                </a:solidFill>
                <a:latin typeface="Source Sans Pro" panose="020B0503030403020204" pitchFamily="34" charset="0"/>
                <a:ea typeface="Source Sans Pro" panose="020B0503030403020204" pitchFamily="34" charset="0"/>
              </a:rPr>
              <a:t>Weight Management</a:t>
            </a:r>
          </a:p>
          <a:p>
            <a:pPr algn="ctr"/>
            <a:r>
              <a:rPr lang="en-GB" sz="2800" b="1" dirty="0">
                <a:solidFill>
                  <a:srgbClr val="71768B"/>
                </a:solidFill>
                <a:latin typeface="Source Sans Pro" panose="020B0503030403020204" pitchFamily="34" charset="0"/>
                <a:ea typeface="Source Sans Pro" panose="020B0503030403020204" pitchFamily="34" charset="0"/>
              </a:rPr>
              <a:t>SMI Health Checks</a:t>
            </a:r>
          </a:p>
          <a:p>
            <a:pPr algn="ctr"/>
            <a:r>
              <a:rPr lang="en-GB" sz="2800" b="1" dirty="0">
                <a:solidFill>
                  <a:srgbClr val="71768B"/>
                </a:solidFill>
                <a:latin typeface="Source Sans Pro" panose="020B0503030403020204" pitchFamily="34" charset="0"/>
                <a:ea typeface="Source Sans Pro" panose="020B0503030403020204" pitchFamily="34" charset="0"/>
              </a:rPr>
              <a:t>Network Contract DES</a:t>
            </a:r>
          </a:p>
          <a:p>
            <a:pPr algn="ctr"/>
            <a:endParaRPr lang="en-GB" sz="2800" b="1" dirty="0">
              <a:solidFill>
                <a:srgbClr val="71768B"/>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82829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8052CC222B2D44B56F68B1DE4E511C" ma:contentTypeVersion="16" ma:contentTypeDescription="Create a new document." ma:contentTypeScope="" ma:versionID="62c836e651aa5803279b5841dffd0639">
  <xsd:schema xmlns:xsd="http://www.w3.org/2001/XMLSchema" xmlns:xs="http://www.w3.org/2001/XMLSchema" xmlns:p="http://schemas.microsoft.com/office/2006/metadata/properties" xmlns:ns1="http://schemas.microsoft.com/sharepoint/v3" xmlns:ns2="663f3f67-3798-47e6-bf8e-655da91c8724" xmlns:ns3="d2debbc2-b574-499b-bd69-77b06b27278a" targetNamespace="http://schemas.microsoft.com/office/2006/metadata/properties" ma:root="true" ma:fieldsID="04632a57e15ebfb3defa2453b67ed0ce" ns1:_="" ns2:_="" ns3:_="">
    <xsd:import namespace="http://schemas.microsoft.com/sharepoint/v3"/>
    <xsd:import namespace="663f3f67-3798-47e6-bf8e-655da91c8724"/>
    <xsd:import namespace="d2debbc2-b574-499b-bd69-77b06b27278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3f3f67-3798-47e6-bf8e-655da91c8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debbc2-b574-499b-bd69-77b06b27278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63f3f67-3798-47e6-bf8e-655da91c87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345418-880E-4B47-B2E9-5C8837C2BAFA}"/>
</file>

<file path=customXml/itemProps2.xml><?xml version="1.0" encoding="utf-8"?>
<ds:datastoreItem xmlns:ds="http://schemas.openxmlformats.org/officeDocument/2006/customXml" ds:itemID="{38B23D63-56CB-4814-A6D1-0BC200BDE7A8}"/>
</file>

<file path=customXml/itemProps3.xml><?xml version="1.0" encoding="utf-8"?>
<ds:datastoreItem xmlns:ds="http://schemas.openxmlformats.org/officeDocument/2006/customXml" ds:itemID="{52F74575-F253-4C57-AB19-6FBD9CB5D801}"/>
</file>

<file path=docProps/app.xml><?xml version="1.0" encoding="utf-8"?>
<Properties xmlns="http://schemas.openxmlformats.org/officeDocument/2006/extended-properties" xmlns:vt="http://schemas.openxmlformats.org/officeDocument/2006/docPropsVTypes">
  <TotalTime>27</TotalTime>
  <Words>1320</Words>
  <Application>Microsoft Office PowerPoint</Application>
  <PresentationFormat>Widescreen</PresentationFormat>
  <Paragraphs>301</Paragraphs>
  <Slides>33</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Aptos</vt:lpstr>
      <vt:lpstr>Aptos Display</vt:lpstr>
      <vt:lpstr>Arial</vt:lpstr>
      <vt:lpstr>Google Sans</vt:lpstr>
      <vt:lpstr>Manrope</vt:lpstr>
      <vt:lpstr>Manrope ExtraBold</vt:lpstr>
      <vt:lpstr>Nexa Bold</vt:lpstr>
      <vt:lpstr>Source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What can Ardens be used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Cavin (Ardens)</dc:creator>
  <cp:lastModifiedBy>Nathan Cavin (Ardens)</cp:lastModifiedBy>
  <cp:revision>1</cp:revision>
  <dcterms:created xsi:type="dcterms:W3CDTF">2025-06-04T13:23:36Z</dcterms:created>
  <dcterms:modified xsi:type="dcterms:W3CDTF">2025-06-04T13:50:50Z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0x010100828052CC222B2D44B56F68B1DE4E511C</vt:lpwstr>
  </property>
</Properties>
</file>