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99" r:id="rId2"/>
    <p:sldId id="367" r:id="rId3"/>
    <p:sldId id="368" r:id="rId4"/>
    <p:sldId id="413" r:id="rId5"/>
    <p:sldId id="414" r:id="rId6"/>
    <p:sldId id="409" r:id="rId7"/>
    <p:sldId id="417" r:id="rId8"/>
    <p:sldId id="415" r:id="rId9"/>
    <p:sldId id="416" r:id="rId10"/>
    <p:sldId id="418" r:id="rId11"/>
    <p:sldId id="420" r:id="rId12"/>
    <p:sldId id="421" r:id="rId13"/>
    <p:sldId id="422" r:id="rId14"/>
    <p:sldId id="427" r:id="rId15"/>
    <p:sldId id="432" r:id="rId16"/>
    <p:sldId id="426" r:id="rId17"/>
    <p:sldId id="425" r:id="rId18"/>
    <p:sldId id="423" r:id="rId19"/>
  </p:sldIdLst>
  <p:sldSz cx="9144000" cy="6858000" type="screen4x3"/>
  <p:notesSz cx="9926638" cy="6669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Matthews" initials="H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2" autoAdjust="0"/>
  </p:normalViewPr>
  <p:slideViewPr>
    <p:cSldViewPr snapToGrid="0">
      <p:cViewPr>
        <p:scale>
          <a:sx n="85" d="100"/>
          <a:sy n="85" d="100"/>
        </p:scale>
        <p:origin x="-140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625" cy="3335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1"/>
            <a:ext cx="4302625" cy="333508"/>
          </a:xfrm>
          <a:prstGeom prst="rect">
            <a:avLst/>
          </a:prstGeom>
        </p:spPr>
        <p:txBody>
          <a:bodyPr vert="horz" lIns="91440" tIns="45720" rIns="91440" bIns="45720" rtlCol="0"/>
          <a:lstStyle>
            <a:lvl1pPr algn="r">
              <a:defRPr sz="1200"/>
            </a:lvl1pPr>
          </a:lstStyle>
          <a:p>
            <a:fld id="{0A038BE0-16D3-4FE7-B9DB-3121A173033B}" type="datetimeFigureOut">
              <a:rPr lang="en-GB" smtClean="0"/>
              <a:t>08/04/2021</a:t>
            </a:fld>
            <a:endParaRPr lang="en-GB"/>
          </a:p>
        </p:txBody>
      </p:sp>
      <p:sp>
        <p:nvSpPr>
          <p:cNvPr id="4" name="Footer Placeholder 3"/>
          <p:cNvSpPr>
            <a:spLocks noGrp="1"/>
          </p:cNvSpPr>
          <p:nvPr>
            <p:ph type="ftr" sz="quarter" idx="2"/>
          </p:nvPr>
        </p:nvSpPr>
        <p:spPr>
          <a:xfrm>
            <a:off x="1" y="6334508"/>
            <a:ext cx="4302625" cy="3335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334508"/>
            <a:ext cx="4302625" cy="333508"/>
          </a:xfrm>
          <a:prstGeom prst="rect">
            <a:avLst/>
          </a:prstGeom>
        </p:spPr>
        <p:txBody>
          <a:bodyPr vert="horz" lIns="91440" tIns="45720" rIns="91440" bIns="45720" rtlCol="0" anchor="b"/>
          <a:lstStyle>
            <a:lvl1pPr algn="r">
              <a:defRPr sz="1200"/>
            </a:lvl1pPr>
          </a:lstStyle>
          <a:p>
            <a:fld id="{2BCC166E-DB28-4292-B33E-08E0F2623F76}" type="slidenum">
              <a:rPr lang="en-GB" smtClean="0"/>
              <a:t>‹#›</a:t>
            </a:fld>
            <a:endParaRPr lang="en-GB"/>
          </a:p>
        </p:txBody>
      </p:sp>
    </p:spTree>
    <p:extLst>
      <p:ext uri="{BB962C8B-B14F-4D97-AF65-F5344CB8AC3E}">
        <p14:creationId xmlns:p14="http://schemas.microsoft.com/office/powerpoint/2010/main" val="336192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3454"/>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5622798" y="0"/>
            <a:ext cx="4301543" cy="333454"/>
          </a:xfrm>
          <a:prstGeom prst="rect">
            <a:avLst/>
          </a:prstGeom>
        </p:spPr>
        <p:txBody>
          <a:bodyPr vert="horz" lIns="92830" tIns="46415" rIns="92830" bIns="46415" rtlCol="0"/>
          <a:lstStyle>
            <a:lvl1pPr algn="r">
              <a:defRPr sz="1200"/>
            </a:lvl1pPr>
          </a:lstStyle>
          <a:p>
            <a:fld id="{16198B42-C638-4788-8E64-A6533BC3C297}" type="datetimeFigureOut">
              <a:rPr lang="en-GB" smtClean="0"/>
              <a:t>08/04/2021</a:t>
            </a:fld>
            <a:endParaRPr lang="en-GB" dirty="0"/>
          </a:p>
        </p:txBody>
      </p:sp>
      <p:sp>
        <p:nvSpPr>
          <p:cNvPr id="4" name="Slide Image Placeholder 3"/>
          <p:cNvSpPr>
            <a:spLocks noGrp="1" noRot="1" noChangeAspect="1"/>
          </p:cNvSpPr>
          <p:nvPr>
            <p:ph type="sldImg" idx="2"/>
          </p:nvPr>
        </p:nvSpPr>
        <p:spPr>
          <a:xfrm>
            <a:off x="3295650" y="500063"/>
            <a:ext cx="3335338" cy="2500312"/>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992664" y="3167818"/>
            <a:ext cx="7941310" cy="300109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334476"/>
            <a:ext cx="4301543" cy="333454"/>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798" y="6334476"/>
            <a:ext cx="4301543" cy="333454"/>
          </a:xfrm>
          <a:prstGeom prst="rect">
            <a:avLst/>
          </a:prstGeom>
        </p:spPr>
        <p:txBody>
          <a:bodyPr vert="horz" lIns="92830" tIns="46415" rIns="92830" bIns="46415" rtlCol="0" anchor="b"/>
          <a:lstStyle>
            <a:lvl1pPr algn="r">
              <a:defRPr sz="1200"/>
            </a:lvl1pPr>
          </a:lstStyle>
          <a:p>
            <a:fld id="{64890594-6E97-4236-B942-89AAAB02C951}" type="slidenum">
              <a:rPr lang="en-GB" smtClean="0"/>
              <a:t>‹#›</a:t>
            </a:fld>
            <a:endParaRPr lang="en-GB" dirty="0"/>
          </a:p>
        </p:txBody>
      </p:sp>
    </p:spTree>
    <p:extLst>
      <p:ext uri="{BB962C8B-B14F-4D97-AF65-F5344CB8AC3E}">
        <p14:creationId xmlns:p14="http://schemas.microsoft.com/office/powerpoint/2010/main" val="70370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1</a:t>
            </a:fld>
            <a:endParaRPr lang="en-GB" dirty="0"/>
          </a:p>
        </p:txBody>
      </p:sp>
    </p:spTree>
    <p:extLst>
      <p:ext uri="{BB962C8B-B14F-4D97-AF65-F5344CB8AC3E}">
        <p14:creationId xmlns:p14="http://schemas.microsoft.com/office/powerpoint/2010/main" val="116922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2</a:t>
            </a:fld>
            <a:endParaRPr lang="en-GB" dirty="0"/>
          </a:p>
        </p:txBody>
      </p:sp>
    </p:spTree>
    <p:extLst>
      <p:ext uri="{BB962C8B-B14F-4D97-AF65-F5344CB8AC3E}">
        <p14:creationId xmlns:p14="http://schemas.microsoft.com/office/powerpoint/2010/main" val="297000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3</a:t>
            </a:fld>
            <a:endParaRPr lang="en-GB" dirty="0"/>
          </a:p>
        </p:txBody>
      </p:sp>
    </p:spTree>
    <p:extLst>
      <p:ext uri="{BB962C8B-B14F-4D97-AF65-F5344CB8AC3E}">
        <p14:creationId xmlns:p14="http://schemas.microsoft.com/office/powerpoint/2010/main" val="414501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16</a:t>
            </a:fld>
            <a:endParaRPr lang="en-GB" dirty="0"/>
          </a:p>
        </p:txBody>
      </p:sp>
    </p:spTree>
    <p:extLst>
      <p:ext uri="{BB962C8B-B14F-4D97-AF65-F5344CB8AC3E}">
        <p14:creationId xmlns:p14="http://schemas.microsoft.com/office/powerpoint/2010/main" val="211966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rgbClr val="00206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98438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004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741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288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7878D-71E2-4DFA-A7DD-024D3AE8C100}" type="datetimeFigureOut">
              <a:rPr lang="en-GB" smtClean="0"/>
              <a:t>08/04/2021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38819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p:nvPr userDrawn="1"/>
        </p:nvPicPr>
        <p:blipFill>
          <a:blip r:embed="rId7" cstate="print">
            <a:extLst>
              <a:ext uri="{28A0092B-C50C-407E-A947-70E740481C1C}">
                <a14:useLocalDpi xmlns:a14="http://schemas.microsoft.com/office/drawing/2010/main" val="0"/>
              </a:ext>
            </a:extLst>
          </a:blip>
          <a:stretch>
            <a:fillRect/>
          </a:stretch>
        </p:blipFill>
        <p:spPr>
          <a:xfrm>
            <a:off x="7672452" y="5759885"/>
            <a:ext cx="1184275" cy="904875"/>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4172" y="148512"/>
            <a:ext cx="1517650" cy="139700"/>
          </a:xfrm>
          <a:prstGeom prst="rect">
            <a:avLst/>
          </a:prstGeom>
        </p:spPr>
      </p:pic>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172" y="5951964"/>
            <a:ext cx="712796" cy="712796"/>
          </a:xfrm>
          <a:prstGeom prst="rect">
            <a:avLst/>
          </a:prstGeom>
        </p:spPr>
      </p:pic>
      <p:pic>
        <p:nvPicPr>
          <p:cNvPr id="9" name="Picture 8"/>
          <p:cNvPicPr/>
          <p:nvPr userDrawn="1"/>
        </p:nvPicPr>
        <p:blipFill rotWithShape="1">
          <a:blip r:embed="rId10">
            <a:extLst>
              <a:ext uri="{28A0092B-C50C-407E-A947-70E740481C1C}">
                <a14:useLocalDpi xmlns:a14="http://schemas.microsoft.com/office/drawing/2010/main" val="0"/>
              </a:ext>
            </a:extLst>
          </a:blip>
          <a:srcRect l="42333" t="1420" r="-1568" b="44621"/>
          <a:stretch/>
        </p:blipFill>
        <p:spPr bwMode="auto">
          <a:xfrm>
            <a:off x="8165592" y="119644"/>
            <a:ext cx="804236" cy="3371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501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gbr01.safelinks.protection.outlook.com/?url=https://youtu.be/7gMo13z3BYI&amp;data=01|01|Geoff.Cooper@wessexahsn.net|d1d6e4bc47694793e95d08d7d7d9a7f8|83777d80488347de82e432532846a82d|0&amp;sdata=d0kFs9MxLdiTm%2BvlnHidE1qVQISVTnPLNWWxSuSrRB4%3D&amp;reserved=0" TargetMode="External"/><Relationship Id="rId13" Type="http://schemas.openxmlformats.org/officeDocument/2006/relationships/hyperlink" Target="https://gbr01.safelinks.protection.outlook.com/?url=https://youtu.be/QabKghrtXps&amp;data=01|01|Geoff.Cooper@wessexahsn.net|d1d6e4bc47694793e95d08d7d7d9a7f8|83777d80488347de82e432532846a82d|0&amp;sdata=wMyfM%2BKuHxrnfNIxDG8zbA1ndgjNwY0wSRVjY45wL88%3D&amp;reserved=0" TargetMode="External"/><Relationship Id="rId18" Type="http://schemas.openxmlformats.org/officeDocument/2006/relationships/hyperlink" Target="https://gbr01.safelinks.protection.outlook.com/?url=https://youtu.be/eIlPesGSMmA&amp;data=01|01|Geoff.Cooper@wessexahsn.net|d1d6e4bc47694793e95d08d7d7d9a7f8|83777d80488347de82e432532846a82d|0&amp;sdata=JCVuBFMIEMjwn/PX1rb1Zyqj7W07KaZwtpvXW7iAqLY%3D&amp;reserved=0" TargetMode="External"/><Relationship Id="rId3" Type="http://schemas.openxmlformats.org/officeDocument/2006/relationships/image" Target="../media/image17.png"/><Relationship Id="rId21" Type="http://schemas.openxmlformats.org/officeDocument/2006/relationships/hyperlink" Target="https://wessexahsn.org.uk/projects/358/care-home-training-resources" TargetMode="External"/><Relationship Id="rId7" Type="http://schemas.openxmlformats.org/officeDocument/2006/relationships/hyperlink" Target="https://gbr01.safelinks.protection.outlook.com/?url=https://youtu.be/ZSV8eW5FwF8&amp;data=01|01|Geoff.Cooper@wessexahsn.net|d1d6e4bc47694793e95d08d7d7d9a7f8|83777d80488347de82e432532846a82d|0&amp;sdata=tCrVepDwSxhulJatMK3ffTKrwBtPnkXn59FfLFE9r04%3D&amp;reserved=0" TargetMode="External"/><Relationship Id="rId12" Type="http://schemas.openxmlformats.org/officeDocument/2006/relationships/hyperlink" Target="https://gbr01.safelinks.protection.outlook.com/?url=https://youtu.be/ccKGzZXNKYs&amp;data=01|01|Geoff.Cooper@wessexahsn.net|d1d6e4bc47694793e95d08d7d7d9a7f8|83777d80488347de82e432532846a82d|0&amp;sdata=NDB58uxgNLWl4s8G85xrBZRvxD/dq2hZP6Ssfukv7Fw%3D&amp;reserved=0" TargetMode="External"/><Relationship Id="rId17" Type="http://schemas.openxmlformats.org/officeDocument/2006/relationships/hyperlink" Target="https://gbr01.safelinks.protection.outlook.com/?url=https://youtu.be/UxE6J9YBxqs&amp;data=01|01|Geoff.Cooper@wessexahsn.net|d1d6e4bc47694793e95d08d7d7d9a7f8|83777d80488347de82e432532846a82d|0&amp;sdata=qWG8oh%2B8MLRKnZn14EgYMjZ18HtiXKBj4Wo4ffde3oU%3D&amp;reserved=0" TargetMode="External"/><Relationship Id="rId2" Type="http://schemas.openxmlformats.org/officeDocument/2006/relationships/image" Target="../media/image16.png"/><Relationship Id="rId16" Type="http://schemas.openxmlformats.org/officeDocument/2006/relationships/hyperlink" Target="https://gbr01.safelinks.protection.outlook.com/?url=https://youtu.be/mo1DCAJddkQ&amp;data=01|01|Geoff.Cooper@wessexahsn.net|d1d6e4bc47694793e95d08d7d7d9a7f8|83777d80488347de82e432532846a82d|0&amp;sdata=AdcqKsMlTkar5b9T4TUFx5Nlat7mjar4Mdhyv%2BNFho8%3D&amp;reserved=0" TargetMode="External"/><Relationship Id="rId20" Type="http://schemas.openxmlformats.org/officeDocument/2006/relationships/hyperlink" Target="https://gbr01.safelinks.protection.outlook.com/?url=https://youtu.be/vXrRp7AW5E4&amp;data=01|01|Geoff.Cooper@wessexahsn.net|d1d6e4bc47694793e95d08d7d7d9a7f8|83777d80488347de82e432532846a82d|0&amp;sdata=HVQcp2AYl3Xa8osYSMCXUQuNh2opZa%2BnQRnVYwyyugk%3D&amp;reserved=0" TargetMode="External"/><Relationship Id="rId1" Type="http://schemas.openxmlformats.org/officeDocument/2006/relationships/slideLayout" Target="../slideLayouts/slideLayout5.xml"/><Relationship Id="rId6" Type="http://schemas.openxmlformats.org/officeDocument/2006/relationships/hyperlink" Target="https://gbr01.safelinks.protection.outlook.com/?url=https://wessexahsn.org.uk/img/projects/Soft%20Signs%20White%20Paper%20GC%20WPSC%20Final%201.1.pdf&amp;data=01|01|Geoff.Cooper@wessexahsn.net|d1d6e4bc47694793e95d08d7d7d9a7f8|83777d80488347de82e432532846a82d|0&amp;sdata=EtmYrP2Dd9WP6sQvVWpU6NsS5pipkS45GMK%2BS3YPZG8%3D&amp;reserved=0" TargetMode="External"/><Relationship Id="rId11" Type="http://schemas.openxmlformats.org/officeDocument/2006/relationships/hyperlink" Target="https://gbr01.safelinks.protection.outlook.com/?url=https://youtu.be/S-KWnrsOw8M&amp;data=01|01|Geoff.Cooper@wessexahsn.net|d1d6e4bc47694793e95d08d7d7d9a7f8|83777d80488347de82e432532846a82d|0&amp;sdata=Rsq7Hj2gCKzxFz2MWDv4JNnQpTS1Pe6j4TOUfd24Yz0%3D&amp;reserved=0" TargetMode="External"/><Relationship Id="rId5" Type="http://schemas.openxmlformats.org/officeDocument/2006/relationships/hyperlink" Target="https://gbr01.safelinks.protection.outlook.com/?url=https://westhampshireccg.nhs.uk/wp-content/uploads/2020/02/CS50656-RESTORE2-Mini-A5_A4.pdf&amp;data=01|01|Geoff.Cooper@wessexahsn.net|d1d6e4bc47694793e95d08d7d7d9a7f8|83777d80488347de82e432532846a82d|0&amp;sdata=NBNEvexpmWg90FhM1SUwf6UF1WQ8QxjT0nRfzYRnNY8%3D&amp;reserved=0" TargetMode="External"/><Relationship Id="rId15" Type="http://schemas.openxmlformats.org/officeDocument/2006/relationships/hyperlink" Target="https://gbr01.safelinks.protection.outlook.com/?url=https://youtu.be/v4NrClgA8Nk&amp;data=01|01|Geoff.Cooper@wessexahsn.net|d1d6e4bc47694793e95d08d7d7d9a7f8|83777d80488347de82e432532846a82d|0&amp;sdata=fnkNox4mzR4NzZGn9WrRUfO71baXTGSVFYdQt0rF35c%3D&amp;reserved=0" TargetMode="External"/><Relationship Id="rId10" Type="http://schemas.openxmlformats.org/officeDocument/2006/relationships/hyperlink" Target="https://gbr01.safelinks.protection.outlook.com/?url=https://westhampshireccg.nhs.uk/wp-content/uploads/2020/02/CS49286-RESTORE2-full-version.pdf&amp;data=01|01|Geoff.Cooper@wessexahsn.net|d1d6e4bc47694793e95d08d7d7d9a7f8|83777d80488347de82e432532846a82d|0&amp;sdata=Fh/uc/7tU8EUcVR7Pzn6VeEQJwxl7Oz50bFaH9Tw/1w%3D&amp;reserved=0" TargetMode="External"/><Relationship Id="rId19" Type="http://schemas.openxmlformats.org/officeDocument/2006/relationships/hyperlink" Target="https://gbr01.safelinks.protection.outlook.com/?url=https://youtu.be/Ki0BX61xhdw&amp;data=01|01|Geoff.Cooper@wessexahsn.net|d1d6e4bc47694793e95d08d7d7d9a7f8|83777d80488347de82e432532846a82d|0&amp;sdata=N9xCWz0OR3Clld7FM4CTQWzbxPZ1t1HshI6qozTsPFE%3D&amp;reserved=0" TargetMode="External"/><Relationship Id="rId4" Type="http://schemas.openxmlformats.org/officeDocument/2006/relationships/hyperlink" Target="https://gbr01.safelinks.protection.outlook.com/?url=https://youtu.be/A6sg0mkcJIY&amp;data=01|01|Geoff.Cooper@wessexahsn.net|d1d6e4bc47694793e95d08d7d7d9a7f8|83777d80488347de82e432532846a82d|0&amp;sdata=CrIu/UoHX4jLyGwKMvWYisPU6FflI2ihLuiujedwVFQ%3D&amp;reserved=0" TargetMode="External"/><Relationship Id="rId9" Type="http://schemas.openxmlformats.org/officeDocument/2006/relationships/hyperlink" Target="https://gbr01.safelinks.protection.outlook.com/?url=https://youtu.be/vSWCPza8dCU&amp;data=01|01|Geoff.Cooper@wessexahsn.net|d1d6e4bc47694793e95d08d7d7d9a7f8|83777d80488347de82e432532846a82d|0&amp;sdata=S0tTzVHCWCm2%2BQwRHFjRkBzN7xg7LzVpMCzRRmxUId4%3D&amp;reserved=0" TargetMode="External"/><Relationship Id="rId14" Type="http://schemas.openxmlformats.org/officeDocument/2006/relationships/hyperlink" Target="https://gbr01.safelinks.protection.outlook.com/?url=https://youtu.be/G8QkaAyqatE&amp;data=01|01|Geoff.Cooper@wessexahsn.net|d1d6e4bc47694793e95d08d7d7d9a7f8|83777d80488347de82e432532846a82d|0&amp;sdata=akHSfcIv2bGGNIPm9rS87%2BZzdMiBry2wY7kOIGFx1/8%3D&amp;reserved=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CCG.PersonalHealthBudgets@nhs.net" TargetMode="External"/><Relationship Id="rId2" Type="http://schemas.openxmlformats.org/officeDocument/2006/relationships/hyperlink" Target="mailto:sarah.couth@nhs.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patientsafety@ahs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0340" y="1003255"/>
            <a:ext cx="4140081" cy="746628"/>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767" y="960733"/>
            <a:ext cx="3436290" cy="83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99117" y="2617524"/>
            <a:ext cx="5733418" cy="2062103"/>
          </a:xfrm>
          <a:prstGeom prst="rect">
            <a:avLst/>
          </a:prstGeom>
          <a:noFill/>
        </p:spPr>
        <p:txBody>
          <a:bodyPr wrap="square" rtlCol="0">
            <a:spAutoFit/>
          </a:bodyPr>
          <a:lstStyle/>
          <a:p>
            <a:pPr algn="ctr"/>
            <a:r>
              <a:rPr lang="en-GB" sz="3200" dirty="0" smtClean="0"/>
              <a:t>RESTORE2 and RESTORE2 Mini</a:t>
            </a:r>
          </a:p>
          <a:p>
            <a:pPr algn="ctr"/>
            <a:endParaRPr lang="en-GB" sz="3200" dirty="0" smtClean="0"/>
          </a:p>
          <a:p>
            <a:pPr algn="ctr"/>
            <a:r>
              <a:rPr lang="en-GB" sz="3200" dirty="0" smtClean="0"/>
              <a:t>Training for Clinical Staff in Primary Care</a:t>
            </a:r>
            <a:endParaRPr lang="en-GB" sz="3200" dirty="0"/>
          </a:p>
        </p:txBody>
      </p:sp>
    </p:spTree>
    <p:extLst>
      <p:ext uri="{BB962C8B-B14F-4D97-AF65-F5344CB8AC3E}">
        <p14:creationId xmlns:p14="http://schemas.microsoft.com/office/powerpoint/2010/main" val="26033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77" y="340217"/>
            <a:ext cx="3965726" cy="558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88006" y="620973"/>
            <a:ext cx="4237630" cy="2585323"/>
          </a:xfrm>
          <a:prstGeom prst="rect">
            <a:avLst/>
          </a:prstGeom>
          <a:noFill/>
        </p:spPr>
        <p:txBody>
          <a:bodyPr wrap="square" rtlCol="0">
            <a:spAutoFit/>
          </a:bodyPr>
          <a:lstStyle/>
          <a:p>
            <a:r>
              <a:rPr lang="en-GB" b="1" u="sng" dirty="0" smtClean="0"/>
              <a:t>Communication Tool</a:t>
            </a:r>
          </a:p>
          <a:p>
            <a:endParaRPr lang="en-GB" dirty="0"/>
          </a:p>
          <a:p>
            <a:r>
              <a:rPr lang="en-GB" dirty="0"/>
              <a:t>It may take time for </a:t>
            </a:r>
            <a:r>
              <a:rPr lang="en-GB" dirty="0" smtClean="0"/>
              <a:t>care staff </a:t>
            </a:r>
            <a:r>
              <a:rPr lang="en-GB" dirty="0"/>
              <a:t>to feel comfortable with using this tool. Please support them in doing so. </a:t>
            </a:r>
            <a:endParaRPr lang="en-GB" dirty="0" smtClean="0"/>
          </a:p>
          <a:p>
            <a:endParaRPr lang="en-GB" dirty="0"/>
          </a:p>
          <a:p>
            <a:r>
              <a:rPr lang="en-GB" dirty="0" smtClean="0"/>
              <a:t>The RESTORE2 documentation has a page for notes to help them use this tool. </a:t>
            </a:r>
            <a:endParaRPr lang="en-GB" dirty="0"/>
          </a:p>
          <a:p>
            <a:endParaRPr lang="en-GB" dirty="0"/>
          </a:p>
        </p:txBody>
      </p:sp>
    </p:spTree>
    <p:extLst>
      <p:ext uri="{BB962C8B-B14F-4D97-AF65-F5344CB8AC3E}">
        <p14:creationId xmlns:p14="http://schemas.microsoft.com/office/powerpoint/2010/main" val="393350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In settings where it isn’t possible to take clinical observations, the RESTORE2™ Mini is used.</a:t>
            </a:r>
          </a:p>
          <a:p>
            <a:r>
              <a:rPr lang="en-GB" dirty="0"/>
              <a:t>The RESTORE2™ Mini is a ‘soft signs’ only version of the RESTORE2™ tool. </a:t>
            </a:r>
            <a:r>
              <a:rPr lang="en-GB" dirty="0" smtClean="0"/>
              <a:t>It is targeted towards; </a:t>
            </a:r>
          </a:p>
          <a:p>
            <a:pPr lvl="1"/>
            <a:r>
              <a:rPr lang="en-GB" dirty="0" smtClean="0"/>
              <a:t>Domiciliary Carers</a:t>
            </a:r>
          </a:p>
          <a:p>
            <a:pPr lvl="1"/>
            <a:r>
              <a:rPr lang="en-GB" dirty="0" smtClean="0"/>
              <a:t>Informal Carers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109" y="485310"/>
            <a:ext cx="41402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22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79" y="334370"/>
            <a:ext cx="3822782" cy="54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38131" y="682388"/>
            <a:ext cx="3684896" cy="1754326"/>
          </a:xfrm>
          <a:prstGeom prst="rect">
            <a:avLst/>
          </a:prstGeom>
          <a:noFill/>
        </p:spPr>
        <p:txBody>
          <a:bodyPr wrap="square" rtlCol="0">
            <a:spAutoFit/>
          </a:bodyPr>
          <a:lstStyle/>
          <a:p>
            <a:r>
              <a:rPr lang="en-GB" b="1" u="sng" dirty="0"/>
              <a:t>Soft Signs </a:t>
            </a:r>
          </a:p>
          <a:p>
            <a:endParaRPr lang="en-GB" dirty="0"/>
          </a:p>
          <a:p>
            <a:r>
              <a:rPr lang="en-GB" dirty="0" smtClean="0"/>
              <a:t>Care staff </a:t>
            </a:r>
            <a:r>
              <a:rPr lang="en-GB" dirty="0"/>
              <a:t>are initially asked to review their patient on a regular basis and look for any possible soft signs of a deteriorating patient. </a:t>
            </a:r>
          </a:p>
        </p:txBody>
      </p:sp>
    </p:spTree>
    <p:extLst>
      <p:ext uri="{BB962C8B-B14F-4D97-AF65-F5344CB8AC3E}">
        <p14:creationId xmlns:p14="http://schemas.microsoft.com/office/powerpoint/2010/main" val="231632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97" y="204716"/>
            <a:ext cx="3885708" cy="54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99045" y="450377"/>
            <a:ext cx="4435522" cy="5078313"/>
          </a:xfrm>
          <a:prstGeom prst="rect">
            <a:avLst/>
          </a:prstGeom>
          <a:noFill/>
        </p:spPr>
        <p:txBody>
          <a:bodyPr wrap="square" rtlCol="0">
            <a:spAutoFit/>
          </a:bodyPr>
          <a:lstStyle/>
          <a:p>
            <a:r>
              <a:rPr lang="en-GB" b="1" u="sng" dirty="0"/>
              <a:t>Communication Tool</a:t>
            </a:r>
          </a:p>
          <a:p>
            <a:endParaRPr lang="en-GB" dirty="0"/>
          </a:p>
          <a:p>
            <a:r>
              <a:rPr lang="en-GB" dirty="0" smtClean="0"/>
              <a:t>Care staff </a:t>
            </a:r>
            <a:r>
              <a:rPr lang="en-GB" dirty="0"/>
              <a:t>are being trained to use the SBARD escalation tool and action tracker to help with communication. Evidence shows that use of the SBARD tool helps with communication, confidence and patient safety. </a:t>
            </a:r>
          </a:p>
          <a:p>
            <a:endParaRPr lang="en-GB" dirty="0"/>
          </a:p>
          <a:p>
            <a:r>
              <a:rPr lang="en-GB" dirty="0"/>
              <a:t>Once </a:t>
            </a:r>
            <a:r>
              <a:rPr lang="en-GB" dirty="0" smtClean="0"/>
              <a:t>care staff have </a:t>
            </a:r>
            <a:r>
              <a:rPr lang="en-GB" dirty="0"/>
              <a:t>attended the RESTORE2 </a:t>
            </a:r>
            <a:r>
              <a:rPr lang="en-GB" dirty="0" smtClean="0"/>
              <a:t>training </a:t>
            </a:r>
            <a:r>
              <a:rPr lang="en-GB" dirty="0"/>
              <a:t>please expect them to discuss their concerns with you in the following format:</a:t>
            </a:r>
          </a:p>
          <a:p>
            <a:pPr marL="285750" indent="-285750">
              <a:buFont typeface="Arial" panose="020B0604020202020204" pitchFamily="34" charset="0"/>
              <a:buChar char="•"/>
            </a:pPr>
            <a:r>
              <a:rPr lang="en-GB" dirty="0"/>
              <a:t>Situation</a:t>
            </a:r>
          </a:p>
          <a:p>
            <a:pPr marL="285750" indent="-285750">
              <a:buFont typeface="Arial" panose="020B0604020202020204" pitchFamily="34" charset="0"/>
              <a:buChar char="•"/>
            </a:pPr>
            <a:r>
              <a:rPr lang="en-GB" dirty="0"/>
              <a:t>Background</a:t>
            </a:r>
          </a:p>
          <a:p>
            <a:pPr marL="285750" indent="-285750">
              <a:buFont typeface="Arial" panose="020B0604020202020204" pitchFamily="34" charset="0"/>
              <a:buChar char="•"/>
            </a:pPr>
            <a:r>
              <a:rPr lang="en-GB" dirty="0"/>
              <a:t>Assessment </a:t>
            </a:r>
          </a:p>
          <a:p>
            <a:pPr marL="285750" indent="-285750">
              <a:buFont typeface="Arial" panose="020B0604020202020204" pitchFamily="34" charset="0"/>
              <a:buChar char="•"/>
            </a:pPr>
            <a:r>
              <a:rPr lang="en-GB" dirty="0"/>
              <a:t>Recommendation</a:t>
            </a:r>
          </a:p>
          <a:p>
            <a:r>
              <a:rPr lang="en-GB" dirty="0" smtClean="0"/>
              <a:t>Care staff </a:t>
            </a:r>
            <a:r>
              <a:rPr lang="en-GB" dirty="0"/>
              <a:t>will then document </a:t>
            </a:r>
          </a:p>
          <a:p>
            <a:pPr marL="285750" indent="-285750">
              <a:buFont typeface="Arial" panose="020B0604020202020204" pitchFamily="34" charset="0"/>
              <a:buChar char="•"/>
            </a:pPr>
            <a:r>
              <a:rPr lang="en-GB" dirty="0"/>
              <a:t>Decision that has been agreed</a:t>
            </a:r>
          </a:p>
        </p:txBody>
      </p:sp>
    </p:spTree>
    <p:extLst>
      <p:ext uri="{BB962C8B-B14F-4D97-AF65-F5344CB8AC3E}">
        <p14:creationId xmlns:p14="http://schemas.microsoft.com/office/powerpoint/2010/main" val="199425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Practice protocol</a:t>
            </a:r>
            <a:endParaRPr lang="en-US" dirty="0"/>
          </a:p>
        </p:txBody>
      </p:sp>
      <p:sp>
        <p:nvSpPr>
          <p:cNvPr id="3" name="Content Placeholder 2"/>
          <p:cNvSpPr>
            <a:spLocks noGrp="1"/>
          </p:cNvSpPr>
          <p:nvPr>
            <p:ph idx="1"/>
          </p:nvPr>
        </p:nvSpPr>
        <p:spPr>
          <a:xfrm>
            <a:off x="519649" y="1417638"/>
            <a:ext cx="7886700" cy="4000499"/>
          </a:xfrm>
        </p:spPr>
        <p:txBody>
          <a:bodyPr>
            <a:normAutofit fontScale="55000" lnSpcReduction="20000"/>
          </a:bodyPr>
          <a:lstStyle/>
          <a:p>
            <a:endParaRPr lang="en-US" dirty="0" smtClean="0"/>
          </a:p>
          <a:p>
            <a:r>
              <a:rPr lang="en-US" dirty="0" smtClean="0"/>
              <a:t>Your practice can or may have developed a protocol for  you to use in order to help you react appropriately to messages coming in using the RESTORE2 escalation tool</a:t>
            </a:r>
          </a:p>
          <a:p>
            <a:pPr marL="0" indent="0">
              <a:buNone/>
            </a:pPr>
            <a:endParaRPr lang="en-US" sz="1050" dirty="0"/>
          </a:p>
          <a:p>
            <a:r>
              <a:rPr lang="en-US" dirty="0" smtClean="0"/>
              <a:t>It is important to remember that this tool is to help clinical staff decide how to respond to deteriorating patients including doing remote consultations, home visits or even admission of the patient to hospital if appropriate</a:t>
            </a:r>
          </a:p>
          <a:p>
            <a:pPr marL="0" indent="0">
              <a:buNone/>
            </a:pPr>
            <a:endParaRPr lang="en-US" sz="1050" dirty="0"/>
          </a:p>
          <a:p>
            <a:r>
              <a:rPr lang="en-US" dirty="0" smtClean="0"/>
              <a:t>Therefore if you receive a SBARD message about RESTORE 2 from a </a:t>
            </a:r>
            <a:r>
              <a:rPr lang="en-US" dirty="0" err="1" smtClean="0"/>
              <a:t>carer</a:t>
            </a:r>
            <a:r>
              <a:rPr lang="en-US" dirty="0" smtClean="0"/>
              <a:t> you will need to take some action promptly.</a:t>
            </a:r>
          </a:p>
          <a:p>
            <a:pPr marL="0" indent="0">
              <a:buNone/>
            </a:pPr>
            <a:endParaRPr lang="en-US" dirty="0" smtClean="0"/>
          </a:p>
          <a:p>
            <a:pPr marL="0" indent="0">
              <a:buNone/>
            </a:pPr>
            <a:endParaRPr lang="en-US" i="1" dirty="0" smtClean="0"/>
          </a:p>
          <a:p>
            <a:pPr marL="0" indent="0">
              <a:buNone/>
            </a:pPr>
            <a:r>
              <a:rPr lang="en-US" i="1" dirty="0" smtClean="0"/>
              <a:t>Note: 2 </a:t>
            </a:r>
            <a:r>
              <a:rPr lang="en-US" i="1" dirty="0" err="1" smtClean="0"/>
              <a:t>Covid</a:t>
            </a:r>
            <a:r>
              <a:rPr lang="en-US" i="1" dirty="0" smtClean="0"/>
              <a:t> 19 </a:t>
            </a:r>
            <a:r>
              <a:rPr lang="en-GB" i="1" dirty="0" smtClean="0"/>
              <a:t>symptoms: temperature and respiratory rate may not </a:t>
            </a:r>
            <a:r>
              <a:rPr lang="en-GB" i="1" dirty="0"/>
              <a:t>trigger </a:t>
            </a:r>
            <a:r>
              <a:rPr lang="en-GB" i="1" dirty="0" smtClean="0"/>
              <a:t>a NEWS2 Score, however silent hypoxia has been seen in patients, so many homes are now measuring Oxygen Saturation. It is important to note that an unwell resident may have a normal NEWS score. </a:t>
            </a:r>
            <a:endParaRPr lang="en-US" i="1" dirty="0"/>
          </a:p>
        </p:txBody>
      </p:sp>
    </p:spTree>
    <p:extLst>
      <p:ext uri="{BB962C8B-B14F-4D97-AF65-F5344CB8AC3E}">
        <p14:creationId xmlns:p14="http://schemas.microsoft.com/office/powerpoint/2010/main" val="1137322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E588D8F-B509-4059-93BE-F4BD1DD1B7F4}"/>
              </a:ext>
            </a:extLst>
          </p:cNvPr>
          <p:cNvGrpSpPr/>
          <p:nvPr/>
        </p:nvGrpSpPr>
        <p:grpSpPr>
          <a:xfrm>
            <a:off x="479577" y="1985734"/>
            <a:ext cx="3509077" cy="3957218"/>
            <a:chOff x="4389123" y="586853"/>
            <a:chExt cx="3973720" cy="5068166"/>
          </a:xfrm>
        </p:grpSpPr>
        <p:pic>
          <p:nvPicPr>
            <p:cNvPr id="8" name="Picture 7">
              <a:extLst>
                <a:ext uri="{FF2B5EF4-FFF2-40B4-BE49-F238E27FC236}">
                  <a16:creationId xmlns:a16="http://schemas.microsoft.com/office/drawing/2014/main" xmlns="" id="{8049A000-29BB-4F4C-B9BC-5DDA51792383}"/>
                </a:ext>
              </a:extLst>
            </p:cNvPr>
            <p:cNvPicPr>
              <a:picLocks noChangeAspect="1"/>
            </p:cNvPicPr>
            <p:nvPr/>
          </p:nvPicPr>
          <p:blipFill>
            <a:blip r:embed="rId2"/>
            <a:stretch>
              <a:fillRect/>
            </a:stretch>
          </p:blipFill>
          <p:spPr>
            <a:xfrm>
              <a:off x="4558937" y="586853"/>
              <a:ext cx="3756009" cy="4341223"/>
            </a:xfrm>
            <a:prstGeom prst="rect">
              <a:avLst/>
            </a:prstGeom>
          </p:spPr>
        </p:pic>
        <p:grpSp>
          <p:nvGrpSpPr>
            <p:cNvPr id="11" name="Group 10">
              <a:extLst>
                <a:ext uri="{FF2B5EF4-FFF2-40B4-BE49-F238E27FC236}">
                  <a16:creationId xmlns:a16="http://schemas.microsoft.com/office/drawing/2014/main" xmlns="" id="{45332E2C-D98F-4780-BA35-9B88565DC40D}"/>
                </a:ext>
              </a:extLst>
            </p:cNvPr>
            <p:cNvGrpSpPr/>
            <p:nvPr/>
          </p:nvGrpSpPr>
          <p:grpSpPr>
            <a:xfrm>
              <a:off x="4389123" y="4925560"/>
              <a:ext cx="3973720" cy="729459"/>
              <a:chOff x="4389123" y="4925560"/>
              <a:chExt cx="3973720" cy="729459"/>
            </a:xfrm>
          </p:grpSpPr>
          <p:pic>
            <p:nvPicPr>
              <p:cNvPr id="9" name="Picture 8">
                <a:extLst>
                  <a:ext uri="{FF2B5EF4-FFF2-40B4-BE49-F238E27FC236}">
                    <a16:creationId xmlns:a16="http://schemas.microsoft.com/office/drawing/2014/main" xmlns="" id="{4EFF4486-C0BE-43EB-9B3C-1685C87DFCBA}"/>
                  </a:ext>
                </a:extLst>
              </p:cNvPr>
              <p:cNvPicPr>
                <a:picLocks noChangeAspect="1"/>
              </p:cNvPicPr>
              <p:nvPr/>
            </p:nvPicPr>
            <p:blipFill>
              <a:blip r:embed="rId3"/>
              <a:stretch>
                <a:fillRect/>
              </a:stretch>
            </p:blipFill>
            <p:spPr>
              <a:xfrm>
                <a:off x="4511040" y="4925560"/>
                <a:ext cx="3851803" cy="729459"/>
              </a:xfrm>
              <a:prstGeom prst="rect">
                <a:avLst/>
              </a:prstGeom>
            </p:spPr>
          </p:pic>
          <p:sp>
            <p:nvSpPr>
              <p:cNvPr id="10" name="Rectangle 9">
                <a:extLst>
                  <a:ext uri="{FF2B5EF4-FFF2-40B4-BE49-F238E27FC236}">
                    <a16:creationId xmlns:a16="http://schemas.microsoft.com/office/drawing/2014/main" xmlns="" id="{DCF8BBC7-EA1D-4D2A-8441-101B261CEB85}"/>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14" name="Rectangle 13">
            <a:extLst>
              <a:ext uri="{FF2B5EF4-FFF2-40B4-BE49-F238E27FC236}">
                <a16:creationId xmlns:a16="http://schemas.microsoft.com/office/drawing/2014/main" xmlns="" id="{C1D5A511-4E10-41C2-8282-457A98211ECF}"/>
              </a:ext>
            </a:extLst>
          </p:cNvPr>
          <p:cNvSpPr/>
          <p:nvPr/>
        </p:nvSpPr>
        <p:spPr>
          <a:xfrm>
            <a:off x="4030951" y="2088051"/>
            <a:ext cx="4907158" cy="3854901"/>
          </a:xfrm>
          <a:prstGeom prst="rect">
            <a:avLst/>
          </a:prstGeom>
          <a:solidFill>
            <a:schemeClr val="bg1"/>
          </a:solidFill>
          <a:ln>
            <a:solidFill>
              <a:schemeClr val="accent1">
                <a:shade val="50000"/>
              </a:schemeClr>
            </a:solidFill>
          </a:ln>
        </p:spPr>
        <p:txBody>
          <a:bodyPr wrap="square">
            <a:spAutoFit/>
          </a:bodyPr>
          <a:lstStyle/>
          <a:p>
            <a:r>
              <a:rPr lang="en-GB" sz="600" b="1" dirty="0">
                <a:latin typeface="Calibri" panose="020F0502020204030204" pitchFamily="34" charset="0"/>
                <a:ea typeface="Calibri" panose="020F0502020204030204" pitchFamily="34" charset="0"/>
              </a:rPr>
              <a:t>Linking the Managing Deterioration Videos and RESTORE2</a:t>
            </a:r>
          </a:p>
          <a:p>
            <a:endParaRPr lang="en-GB" sz="600" b="1" dirty="0">
              <a:latin typeface="Calibri" panose="020F0502020204030204" pitchFamily="34" charset="0"/>
              <a:ea typeface="Calibri" panose="020F0502020204030204" pitchFamily="34" charset="0"/>
            </a:endParaRPr>
          </a:p>
          <a:p>
            <a:r>
              <a:rPr lang="en-GB" sz="600" b="1" dirty="0">
                <a:latin typeface="Calibri" panose="020F0502020204030204" pitchFamily="34" charset="0"/>
                <a:ea typeface="Calibri" panose="020F0502020204030204" pitchFamily="34" charset="0"/>
              </a:rPr>
              <a:t>Spotting serious illness and sepsis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Some people are more at risk than others of becoming unwell very quickly and developing a serious illness such as sepsis. This is known as ‘deterioration’ and it is important that anyone who cares for individuals who are at risk of deterioration knows how to spot the signs, especially during the current COVID-19 outbreak.</a:t>
            </a:r>
          </a:p>
          <a:p>
            <a:endParaRPr lang="en-GB" sz="600"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this film</a:t>
            </a:r>
          </a:p>
          <a:p>
            <a:pPr lvl="1"/>
            <a:r>
              <a:rPr lang="en-US" sz="600" u="sng" dirty="0">
                <a:solidFill>
                  <a:srgbClr val="0563C1"/>
                </a:solidFill>
                <a:latin typeface="Calibri" panose="020F0502020204030204" pitchFamily="34" charset="0"/>
                <a:ea typeface="Calibri" panose="020F0502020204030204" pitchFamily="34" charset="0"/>
                <a:hlinkClick r:id="rId4"/>
              </a:rPr>
              <a:t>Introduction to sepsis and serious illness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Soft Signs and What’s Normal</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What to look out for when it is not appropriate to take measurements of a person’s vital signs. </a:t>
            </a:r>
          </a:p>
          <a:p>
            <a:r>
              <a:rPr lang="en-GB" sz="600" dirty="0">
                <a:latin typeface="Calibri" panose="020F0502020204030204" pitchFamily="34" charset="0"/>
                <a:ea typeface="Calibri" panose="020F0502020204030204" pitchFamily="34" charset="0"/>
              </a:rPr>
              <a:t>The </a:t>
            </a:r>
            <a:r>
              <a:rPr lang="en-GB" sz="600" u="sng" dirty="0">
                <a:solidFill>
                  <a:srgbClr val="0563C1"/>
                </a:solidFill>
                <a:latin typeface="Calibri" panose="020F0502020204030204" pitchFamily="34" charset="0"/>
                <a:ea typeface="Calibri" panose="020F0502020204030204" pitchFamily="34" charset="0"/>
                <a:hlinkClick r:id="rId5"/>
              </a:rPr>
              <a:t>RESTORE2 mini</a:t>
            </a:r>
            <a:r>
              <a:rPr lang="en-GB" sz="600" dirty="0">
                <a:latin typeface="Calibri" panose="020F0502020204030204" pitchFamily="34" charset="0"/>
                <a:ea typeface="Calibri" panose="020F0502020204030204" pitchFamily="34" charset="0"/>
              </a:rPr>
              <a:t> tool is helpful in these situations.</a:t>
            </a:r>
          </a:p>
          <a:p>
            <a:r>
              <a:rPr lang="en-GB" sz="600" dirty="0">
                <a:latin typeface="Calibri" panose="020F0502020204030204" pitchFamily="34" charset="0"/>
                <a:ea typeface="Calibri" panose="020F0502020204030204" pitchFamily="34" charset="0"/>
              </a:rPr>
              <a:t>A </a:t>
            </a:r>
            <a:r>
              <a:rPr lang="en-GB" sz="600" u="sng" dirty="0">
                <a:solidFill>
                  <a:srgbClr val="0563C1"/>
                </a:solidFill>
                <a:latin typeface="Calibri" panose="020F0502020204030204" pitchFamily="34" charset="0"/>
                <a:ea typeface="Calibri" panose="020F0502020204030204" pitchFamily="34" charset="0"/>
                <a:hlinkClick r:id="rId6"/>
              </a:rPr>
              <a:t>white paper</a:t>
            </a:r>
            <a:r>
              <a:rPr lang="en-GB" sz="600" dirty="0">
                <a:latin typeface="Calibri" panose="020F0502020204030204" pitchFamily="34" charset="0"/>
                <a:ea typeface="Calibri" panose="020F0502020204030204" pitchFamily="34" charset="0"/>
              </a:rPr>
              <a:t> from Geoff Cooper at Wessex AHSN looks at using soft signs to identify deterioration.</a:t>
            </a:r>
          </a:p>
          <a:p>
            <a:endParaRPr lang="en-GB" sz="600" u="sng"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these films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7"/>
              </a:rPr>
              <a:t>Preventing the spread of infection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8"/>
              </a:rPr>
              <a:t>Soft signs of deterioration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9"/>
              </a:rPr>
              <a:t>Recognising deterioration with a learning disability</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Take Observations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The National Early Warning Score is used by GPs, ambulance services and acute hospital trusts. </a:t>
            </a:r>
          </a:p>
          <a:p>
            <a:r>
              <a:rPr lang="en-GB" sz="600" u="sng" dirty="0">
                <a:solidFill>
                  <a:srgbClr val="0563C1"/>
                </a:solidFill>
                <a:latin typeface="Calibri" panose="020F0502020204030204" pitchFamily="34" charset="0"/>
                <a:ea typeface="Calibri" panose="020F0502020204030204" pitchFamily="34" charset="0"/>
                <a:hlinkClick r:id="rId10"/>
              </a:rPr>
              <a:t>RESTORE2</a:t>
            </a:r>
            <a:r>
              <a:rPr lang="en-GB" sz="600" dirty="0">
                <a:latin typeface="Calibri" panose="020F0502020204030204" pitchFamily="34" charset="0"/>
                <a:ea typeface="Calibri" panose="020F0502020204030204" pitchFamily="34" charset="0"/>
              </a:rPr>
              <a:t> makes NEWS2 more accessible to care and nursing homes.</a:t>
            </a:r>
          </a:p>
          <a:p>
            <a:r>
              <a:rPr lang="en-GB" sz="600" dirty="0">
                <a:latin typeface="Calibri" panose="020F0502020204030204" pitchFamily="34" charset="0"/>
                <a:ea typeface="Calibri" panose="020F0502020204030204" pitchFamily="34" charset="0"/>
              </a:rPr>
              <a:t> </a:t>
            </a:r>
          </a:p>
          <a:p>
            <a:r>
              <a:rPr lang="en-GB" sz="600" u="sng" dirty="0">
                <a:latin typeface="Calibri" panose="020F0502020204030204" pitchFamily="34" charset="0"/>
                <a:ea typeface="Calibri" panose="020F0502020204030204" pitchFamily="34" charset="0"/>
              </a:rPr>
              <a:t>Watch these films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1"/>
              </a:rPr>
              <a:t>NEWS: What is it?</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2"/>
              </a:rPr>
              <a:t>Measuring the respiratory rate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3"/>
              </a:rPr>
              <a:t>Measuring oxygen saturation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4"/>
              </a:rPr>
              <a:t>Measuring blood pressure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5"/>
              </a:rPr>
              <a:t>Measuring the heart rate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6"/>
              </a:rPr>
              <a:t>Measuring level of alertness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7"/>
              </a:rPr>
              <a:t>How to measure temperature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8"/>
              </a:rPr>
              <a:t>Calculating and recording a NEWS score</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Escalate and Communicate</a:t>
            </a:r>
          </a:p>
          <a:p>
            <a:r>
              <a:rPr lang="en-GB" sz="600" dirty="0">
                <a:latin typeface="Calibri" panose="020F0502020204030204" pitchFamily="34" charset="0"/>
                <a:ea typeface="Calibri" panose="020F0502020204030204" pitchFamily="34" charset="0"/>
              </a:rPr>
              <a:t>Effective communication is vital for safety critical messages between different healthcare staff</a:t>
            </a:r>
          </a:p>
          <a:p>
            <a:endParaRPr lang="en-GB" sz="600"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these Films</a:t>
            </a:r>
          </a:p>
          <a:p>
            <a:pPr lvl="1"/>
            <a:r>
              <a:rPr lang="en-GB" sz="600" u="sng" dirty="0">
                <a:solidFill>
                  <a:srgbClr val="0563C1"/>
                </a:solidFill>
                <a:latin typeface="Calibri" panose="020F0502020204030204" pitchFamily="34" charset="0"/>
                <a:ea typeface="Calibri" panose="020F0502020204030204" pitchFamily="34" charset="0"/>
                <a:hlinkClick r:id="rId19"/>
              </a:rPr>
              <a:t>Structured communication and escalation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20"/>
              </a:rPr>
              <a:t>Treatment escalation plans and resuscitation</a:t>
            </a:r>
            <a:endParaRPr lang="en-GB" sz="600" u="sng" dirty="0">
              <a:solidFill>
                <a:srgbClr val="0563C1"/>
              </a:solidFill>
              <a:latin typeface="Calibri" panose="020F0502020204030204" pitchFamily="34" charset="0"/>
              <a:ea typeface="Calibri" panose="020F0502020204030204" pitchFamily="34" charset="0"/>
            </a:endParaRPr>
          </a:p>
          <a:p>
            <a:pPr lvl="1"/>
            <a:endParaRPr lang="en-GB" sz="450" u="sng" dirty="0">
              <a:solidFill>
                <a:srgbClr val="0563C1"/>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xmlns="" id="{417EF852-9C6F-4D3A-BFBB-7D9BBEA8216E}"/>
              </a:ext>
            </a:extLst>
          </p:cNvPr>
          <p:cNvSpPr txBox="1"/>
          <p:nvPr/>
        </p:nvSpPr>
        <p:spPr>
          <a:xfrm>
            <a:off x="2136170" y="31384"/>
            <a:ext cx="8866909" cy="1054135"/>
          </a:xfrm>
          <a:prstGeom prst="rect">
            <a:avLst/>
          </a:prstGeom>
          <a:noFill/>
        </p:spPr>
        <p:txBody>
          <a:bodyPr wrap="square" rtlCol="0">
            <a:spAutoFit/>
          </a:bodyPr>
          <a:lstStyle/>
          <a:p>
            <a:endParaRPr lang="en-GB" sz="2100" dirty="0"/>
          </a:p>
          <a:p>
            <a:r>
              <a:rPr lang="en-GB" sz="2800" b="1" dirty="0"/>
              <a:t>REFERENCES AND RESOURCES  </a:t>
            </a:r>
            <a:endParaRPr lang="en-GB" sz="1600" b="1" u="sng" dirty="0"/>
          </a:p>
          <a:p>
            <a:pPr algn="ctr"/>
            <a:endParaRPr lang="en-GB" sz="1350" dirty="0"/>
          </a:p>
        </p:txBody>
      </p:sp>
      <p:sp>
        <p:nvSpPr>
          <p:cNvPr id="2" name="Slide Number Placeholder 1">
            <a:extLst>
              <a:ext uri="{FF2B5EF4-FFF2-40B4-BE49-F238E27FC236}">
                <a16:creationId xmlns:a16="http://schemas.microsoft.com/office/drawing/2014/main" xmlns="" id="{1A589271-D88C-4FE9-9FF8-C5368CA75452}"/>
              </a:ext>
            </a:extLst>
          </p:cNvPr>
          <p:cNvSpPr>
            <a:spLocks noGrp="1"/>
          </p:cNvSpPr>
          <p:nvPr>
            <p:ph type="sldNum" sz="quarter" idx="12"/>
          </p:nvPr>
        </p:nvSpPr>
        <p:spPr/>
        <p:txBody>
          <a:bodyPr/>
          <a:lstStyle/>
          <a:p>
            <a:endParaRPr lang="en-GB" dirty="0"/>
          </a:p>
        </p:txBody>
      </p:sp>
      <p:sp>
        <p:nvSpPr>
          <p:cNvPr id="16" name="TextBox 15">
            <a:extLst>
              <a:ext uri="{FF2B5EF4-FFF2-40B4-BE49-F238E27FC236}">
                <a16:creationId xmlns:a16="http://schemas.microsoft.com/office/drawing/2014/main" xmlns="" id="{C0623F2F-449B-43FC-9103-AE9ACD13266A}"/>
              </a:ext>
            </a:extLst>
          </p:cNvPr>
          <p:cNvSpPr txBox="1"/>
          <p:nvPr/>
        </p:nvSpPr>
        <p:spPr>
          <a:xfrm>
            <a:off x="5362375" y="3586203"/>
            <a:ext cx="320922" cy="300082"/>
          </a:xfrm>
          <a:prstGeom prst="rect">
            <a:avLst/>
          </a:prstGeom>
          <a:noFill/>
        </p:spPr>
        <p:txBody>
          <a:bodyPr wrap="non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sp>
        <p:nvSpPr>
          <p:cNvPr id="17" name="TextBox 16">
            <a:extLst>
              <a:ext uri="{FF2B5EF4-FFF2-40B4-BE49-F238E27FC236}">
                <a16:creationId xmlns:a16="http://schemas.microsoft.com/office/drawing/2014/main" xmlns="" id="{239F1F5D-9951-4158-AD0B-5CFC8B6E0B74}"/>
              </a:ext>
            </a:extLst>
          </p:cNvPr>
          <p:cNvSpPr txBox="1"/>
          <p:nvPr/>
        </p:nvSpPr>
        <p:spPr>
          <a:xfrm>
            <a:off x="6053219" y="3676130"/>
            <a:ext cx="320922" cy="300082"/>
          </a:xfrm>
          <a:prstGeom prst="rect">
            <a:avLst/>
          </a:prstGeom>
          <a:noFill/>
        </p:spPr>
        <p:txBody>
          <a:bodyPr wrap="non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sp>
        <p:nvSpPr>
          <p:cNvPr id="18" name="TextBox 17">
            <a:extLst>
              <a:ext uri="{FF2B5EF4-FFF2-40B4-BE49-F238E27FC236}">
                <a16:creationId xmlns:a16="http://schemas.microsoft.com/office/drawing/2014/main" xmlns="" id="{633EE2D3-7370-4042-8C57-2B84D4FD3FBE}"/>
              </a:ext>
            </a:extLst>
          </p:cNvPr>
          <p:cNvSpPr txBox="1"/>
          <p:nvPr/>
        </p:nvSpPr>
        <p:spPr>
          <a:xfrm>
            <a:off x="5911447" y="5607036"/>
            <a:ext cx="320922" cy="300082"/>
          </a:xfrm>
          <a:prstGeom prst="rect">
            <a:avLst/>
          </a:prstGeom>
          <a:noFill/>
        </p:spPr>
        <p:txBody>
          <a:bodyPr wrap="squar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sp>
        <p:nvSpPr>
          <p:cNvPr id="19" name="TextBox 18">
            <a:extLst>
              <a:ext uri="{FF2B5EF4-FFF2-40B4-BE49-F238E27FC236}">
                <a16:creationId xmlns:a16="http://schemas.microsoft.com/office/drawing/2014/main" xmlns="" id="{608B8FE3-5E6D-445E-8C16-5560B6C6D8A1}"/>
              </a:ext>
            </a:extLst>
          </p:cNvPr>
          <p:cNvSpPr txBox="1"/>
          <p:nvPr/>
        </p:nvSpPr>
        <p:spPr>
          <a:xfrm>
            <a:off x="5808661" y="5456995"/>
            <a:ext cx="284538" cy="300082"/>
          </a:xfrm>
          <a:prstGeom prst="rect">
            <a:avLst/>
          </a:prstGeom>
          <a:noFill/>
        </p:spPr>
        <p:txBody>
          <a:bodyPr wrap="squar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grpSp>
        <p:nvGrpSpPr>
          <p:cNvPr id="21" name="Group 20">
            <a:extLst>
              <a:ext uri="{FF2B5EF4-FFF2-40B4-BE49-F238E27FC236}">
                <a16:creationId xmlns:a16="http://schemas.microsoft.com/office/drawing/2014/main" xmlns="" id="{42C856A3-FC74-4D52-8B4E-5DDEABCC22FA}"/>
              </a:ext>
            </a:extLst>
          </p:cNvPr>
          <p:cNvGrpSpPr/>
          <p:nvPr/>
        </p:nvGrpSpPr>
        <p:grpSpPr>
          <a:xfrm>
            <a:off x="479576" y="1039321"/>
            <a:ext cx="7877191" cy="829474"/>
            <a:chOff x="-884566" y="242763"/>
            <a:chExt cx="10502921" cy="1105964"/>
          </a:xfrm>
        </p:grpSpPr>
        <p:sp>
          <p:nvSpPr>
            <p:cNvPr id="5" name="Rectangle 4">
              <a:extLst>
                <a:ext uri="{FF2B5EF4-FFF2-40B4-BE49-F238E27FC236}">
                  <a16:creationId xmlns:a16="http://schemas.microsoft.com/office/drawing/2014/main" xmlns="" id="{50F577DC-7FE1-4504-8A22-8C2089EDC85F}"/>
                </a:ext>
              </a:extLst>
            </p:cNvPr>
            <p:cNvSpPr/>
            <p:nvPr/>
          </p:nvSpPr>
          <p:spPr>
            <a:xfrm>
              <a:off x="-884566" y="242763"/>
              <a:ext cx="10502921" cy="1046438"/>
            </a:xfrm>
            <a:prstGeom prst="rect">
              <a:avLst/>
            </a:prstGeom>
          </p:spPr>
          <p:txBody>
            <a:bodyPr wrap="square">
              <a:spAutoFit/>
            </a:bodyPr>
            <a:lstStyle/>
            <a:p>
              <a:r>
                <a:rPr lang="en-US" sz="900" dirty="0"/>
                <a:t>Wessex AHSN and West of England AHSN have collaborated with West Hampshire CCG (RESTORE2) and Health Education England to produce a series of free videos and e-learning materials to support staff working in care homes to care for residents who are at risk of deterioration.</a:t>
              </a:r>
            </a:p>
            <a:p>
              <a:endParaRPr lang="en-US" sz="900" dirty="0"/>
            </a:p>
            <a:p>
              <a:r>
                <a:rPr lang="en-US" sz="900" dirty="0"/>
                <a:t>The full set of 14 </a:t>
              </a:r>
              <a:r>
                <a:rPr lang="en-GB" sz="900" dirty="0"/>
                <a:t>Managing Deterioration Videos can be accessed via:  </a:t>
              </a:r>
              <a:r>
                <a:rPr lang="en-GB" sz="900" dirty="0">
                  <a:hlinkClick r:id="rId21"/>
                </a:rPr>
                <a:t>https://wessexahsn.org.uk/projects/358/care-home-training-resources</a:t>
              </a:r>
              <a:r>
                <a:rPr lang="en-GB" sz="900" dirty="0"/>
                <a:t> and individual videos applicable to the use of RESTORE2mini are flagged below with a green tick (      ) and indicated on the relevant slides.  </a:t>
              </a:r>
            </a:p>
          </p:txBody>
        </p:sp>
        <p:sp>
          <p:nvSpPr>
            <p:cNvPr id="20" name="TextBox 19">
              <a:extLst>
                <a:ext uri="{FF2B5EF4-FFF2-40B4-BE49-F238E27FC236}">
                  <a16:creationId xmlns:a16="http://schemas.microsoft.com/office/drawing/2014/main" xmlns="" id="{6DB539D5-1735-4832-91FE-9E615E032B3B}"/>
                </a:ext>
              </a:extLst>
            </p:cNvPr>
            <p:cNvSpPr txBox="1"/>
            <p:nvPr/>
          </p:nvSpPr>
          <p:spPr>
            <a:xfrm>
              <a:off x="3794205" y="948618"/>
              <a:ext cx="427896" cy="400109"/>
            </a:xfrm>
            <a:prstGeom prst="rect">
              <a:avLst/>
            </a:prstGeom>
            <a:noFill/>
          </p:spPr>
          <p:txBody>
            <a:bodyPr wrap="non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grpSp>
    </p:spTree>
    <p:extLst>
      <p:ext uri="{BB962C8B-B14F-4D97-AF65-F5344CB8AC3E}">
        <p14:creationId xmlns:p14="http://schemas.microsoft.com/office/powerpoint/2010/main" val="2235342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RESOURCES </a:t>
            </a:r>
            <a:r>
              <a:rPr lang="en-US" sz="3600" dirty="0" err="1" smtClean="0"/>
              <a:t>contd</a:t>
            </a:r>
            <a:r>
              <a:rPr lang="en-US" sz="3600" dirty="0" smtClean="0"/>
              <a:t>…</a:t>
            </a:r>
            <a:endParaRPr lang="en-GB"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7713366"/>
              </p:ext>
            </p:extLst>
          </p:nvPr>
        </p:nvGraphicFramePr>
        <p:xfrm>
          <a:off x="890751" y="1363828"/>
          <a:ext cx="7362497" cy="3870960"/>
        </p:xfrm>
        <a:graphic>
          <a:graphicData uri="http://schemas.openxmlformats.org/drawingml/2006/table">
            <a:tbl>
              <a:tblPr firstRow="1" bandRow="1">
                <a:tableStyleId>{5C22544A-7EE6-4342-B048-85BDC9FD1C3A}</a:tableStyleId>
              </a:tblPr>
              <a:tblGrid>
                <a:gridCol w="1897117">
                  <a:extLst>
                    <a:ext uri="{9D8B030D-6E8A-4147-A177-3AD203B41FA5}">
                      <a16:colId xmlns:a16="http://schemas.microsoft.com/office/drawing/2014/main" xmlns="" val="2848699989"/>
                    </a:ext>
                  </a:extLst>
                </a:gridCol>
                <a:gridCol w="1322032">
                  <a:extLst>
                    <a:ext uri="{9D8B030D-6E8A-4147-A177-3AD203B41FA5}">
                      <a16:colId xmlns:a16="http://schemas.microsoft.com/office/drawing/2014/main" xmlns="" val="4026734485"/>
                    </a:ext>
                  </a:extLst>
                </a:gridCol>
                <a:gridCol w="1710091">
                  <a:extLst>
                    <a:ext uri="{9D8B030D-6E8A-4147-A177-3AD203B41FA5}">
                      <a16:colId xmlns:a16="http://schemas.microsoft.com/office/drawing/2014/main" xmlns="" val="2599298498"/>
                    </a:ext>
                  </a:extLst>
                </a:gridCol>
                <a:gridCol w="1361201">
                  <a:extLst>
                    <a:ext uri="{9D8B030D-6E8A-4147-A177-3AD203B41FA5}">
                      <a16:colId xmlns:a16="http://schemas.microsoft.com/office/drawing/2014/main" xmlns="" val="237908803"/>
                    </a:ext>
                  </a:extLst>
                </a:gridCol>
                <a:gridCol w="1072056">
                  <a:extLst>
                    <a:ext uri="{9D8B030D-6E8A-4147-A177-3AD203B41FA5}">
                      <a16:colId xmlns:a16="http://schemas.microsoft.com/office/drawing/2014/main" xmlns="" val="1689588523"/>
                    </a:ext>
                  </a:extLst>
                </a:gridCol>
              </a:tblGrid>
              <a:tr h="496182">
                <a:tc>
                  <a:txBody>
                    <a:bodyPr/>
                    <a:lstStyle/>
                    <a:p>
                      <a:r>
                        <a:rPr lang="en-US" sz="1400" dirty="0" smtClean="0"/>
                        <a:t>What?</a:t>
                      </a:r>
                      <a:endParaRPr lang="en-GB" sz="1400" dirty="0"/>
                    </a:p>
                  </a:txBody>
                  <a:tcPr/>
                </a:tc>
                <a:tc>
                  <a:txBody>
                    <a:bodyPr/>
                    <a:lstStyle/>
                    <a:p>
                      <a:r>
                        <a:rPr lang="en-US" sz="1400" dirty="0" smtClean="0"/>
                        <a:t>For</a:t>
                      </a:r>
                      <a:r>
                        <a:rPr lang="en-US" sz="1400" baseline="0" dirty="0" smtClean="0"/>
                        <a:t> who?</a:t>
                      </a:r>
                      <a:endParaRPr lang="en-GB" sz="1400" dirty="0"/>
                    </a:p>
                  </a:txBody>
                  <a:tcPr/>
                </a:tc>
                <a:tc>
                  <a:txBody>
                    <a:bodyPr/>
                    <a:lstStyle/>
                    <a:p>
                      <a:r>
                        <a:rPr lang="en-US" sz="1400" dirty="0" smtClean="0"/>
                        <a:t>Where?</a:t>
                      </a:r>
                      <a:endParaRPr lang="en-GB" sz="1400" dirty="0"/>
                    </a:p>
                  </a:txBody>
                  <a:tcPr/>
                </a:tc>
                <a:tc>
                  <a:txBody>
                    <a:bodyPr/>
                    <a:lstStyle/>
                    <a:p>
                      <a:r>
                        <a:rPr lang="en-US" sz="1400" dirty="0" smtClean="0"/>
                        <a:t>Who runs/delivers?</a:t>
                      </a:r>
                      <a:endParaRPr lang="en-GB" sz="1400" dirty="0"/>
                    </a:p>
                  </a:txBody>
                  <a:tcPr/>
                </a:tc>
                <a:tc>
                  <a:txBody>
                    <a:bodyPr/>
                    <a:lstStyle/>
                    <a:p>
                      <a:r>
                        <a:rPr lang="en-US" sz="1400" dirty="0" smtClean="0"/>
                        <a:t>When?</a:t>
                      </a:r>
                      <a:endParaRPr lang="en-GB" sz="1400" dirty="0"/>
                    </a:p>
                  </a:txBody>
                  <a:tcPr/>
                </a:tc>
                <a:extLst>
                  <a:ext uri="{0D108BD9-81ED-4DB2-BD59-A6C34878D82A}">
                    <a16:rowId xmlns:a16="http://schemas.microsoft.com/office/drawing/2014/main" xmlns="" val="2496923975"/>
                  </a:ext>
                </a:extLst>
              </a:tr>
              <a:tr h="904803">
                <a:tc>
                  <a:txBody>
                    <a:bodyPr/>
                    <a:lstStyle/>
                    <a:p>
                      <a:r>
                        <a:rPr lang="en-US" sz="1400" b="1" dirty="0" smtClean="0"/>
                        <a:t>RESTORE2</a:t>
                      </a:r>
                    </a:p>
                    <a:p>
                      <a:r>
                        <a:rPr lang="en-US" sz="1400" b="1" dirty="0" smtClean="0"/>
                        <a:t>Primary Care and Care Home case studies, resources, videos</a:t>
                      </a:r>
                      <a:endParaRPr lang="en-GB"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Primary</a:t>
                      </a:r>
                      <a:r>
                        <a:rPr lang="en-US" sz="1400" baseline="0" dirty="0" smtClean="0"/>
                        <a:t> care, care homes, </a:t>
                      </a:r>
                      <a:r>
                        <a:rPr lang="en-US" sz="1400" baseline="0" dirty="0" err="1" smtClean="0"/>
                        <a:t>carers</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https://westhampshireccg.nhs.uk/restore2/restore2-training-and-resources/</a:t>
                      </a:r>
                    </a:p>
                  </a:txBody>
                  <a:tcPr/>
                </a:tc>
                <a:tc>
                  <a:txBody>
                    <a:bodyPr/>
                    <a:lstStyle/>
                    <a:p>
                      <a:r>
                        <a:rPr lang="en-US" sz="1400" dirty="0" smtClean="0"/>
                        <a:t>West Hampshire CCG </a:t>
                      </a:r>
                      <a:endParaRPr lang="en-GB" sz="1400" dirty="0"/>
                    </a:p>
                  </a:txBody>
                  <a:tcPr/>
                </a:tc>
                <a:tc>
                  <a:txBody>
                    <a:bodyPr/>
                    <a:lstStyle/>
                    <a:p>
                      <a:r>
                        <a:rPr lang="en-US" sz="1400" dirty="0" smtClean="0"/>
                        <a:t>NA</a:t>
                      </a:r>
                      <a:endParaRPr lang="en-GB" sz="1400" dirty="0"/>
                    </a:p>
                  </a:txBody>
                  <a:tcPr/>
                </a:tc>
                <a:extLst>
                  <a:ext uri="{0D108BD9-81ED-4DB2-BD59-A6C34878D82A}">
                    <a16:rowId xmlns:a16="http://schemas.microsoft.com/office/drawing/2014/main" xmlns="" val="4118875709"/>
                  </a:ext>
                </a:extLst>
              </a:tr>
              <a:tr h="700492">
                <a:tc>
                  <a:txBody>
                    <a:bodyPr/>
                    <a:lstStyle/>
                    <a:p>
                      <a:r>
                        <a:rPr lang="en-US" sz="1400" b="1" dirty="0" smtClean="0"/>
                        <a:t>RESTORE2</a:t>
                      </a:r>
                      <a:r>
                        <a:rPr lang="en-US" sz="1400" b="1" i="1" dirty="0" smtClean="0"/>
                        <a:t>Mini</a:t>
                      </a:r>
                      <a:r>
                        <a:rPr lang="en-US" sz="1400" b="1" dirty="0" smtClean="0"/>
                        <a:t> on-line Training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care providers and </a:t>
                      </a:r>
                      <a:r>
                        <a:rPr lang="en-US" sz="1400" dirty="0" err="1" smtClean="0"/>
                        <a:t>carers</a:t>
                      </a:r>
                      <a:endParaRPr lang="en-GB" sz="1400" dirty="0" smtClean="0"/>
                    </a:p>
                  </a:txBody>
                  <a:tcPr/>
                </a:tc>
                <a:tc>
                  <a:txBody>
                    <a:bodyPr/>
                    <a:lstStyle/>
                    <a:p>
                      <a:r>
                        <a:rPr lang="en-US" sz="1400" dirty="0" smtClean="0"/>
                        <a:t>TBC</a:t>
                      </a:r>
                      <a:endParaRPr lang="en-GB" sz="1400" dirty="0"/>
                    </a:p>
                  </a:txBody>
                  <a:tcPr/>
                </a:tc>
                <a:tc>
                  <a:txBody>
                    <a:bodyPr/>
                    <a:lstStyle/>
                    <a:p>
                      <a:r>
                        <a:rPr lang="en-US" sz="1400" dirty="0" err="1" smtClean="0"/>
                        <a:t>Bluestream</a:t>
                      </a:r>
                      <a:r>
                        <a:rPr lang="en-US" sz="1400" baseline="0" dirty="0" smtClean="0"/>
                        <a:t> &amp; SW AHSN </a:t>
                      </a:r>
                      <a:endParaRPr lang="en-GB" sz="1400" dirty="0"/>
                    </a:p>
                  </a:txBody>
                  <a:tcPr/>
                </a:tc>
                <a:tc>
                  <a:txBody>
                    <a:bodyPr/>
                    <a:lstStyle/>
                    <a:p>
                      <a:r>
                        <a:rPr lang="en-US" sz="1400" dirty="0" smtClean="0"/>
                        <a:t>24/7</a:t>
                      </a:r>
                      <a:endParaRPr lang="en-GB" sz="1400" dirty="0"/>
                    </a:p>
                  </a:txBody>
                  <a:tcPr/>
                </a:tc>
                <a:extLst>
                  <a:ext uri="{0D108BD9-81ED-4DB2-BD59-A6C34878D82A}">
                    <a16:rowId xmlns:a16="http://schemas.microsoft.com/office/drawing/2014/main" xmlns="" val="2897765740"/>
                  </a:ext>
                </a:extLst>
              </a:tr>
              <a:tr h="700492">
                <a:tc>
                  <a:txBody>
                    <a:bodyPr/>
                    <a:lstStyle/>
                    <a:p>
                      <a:r>
                        <a:rPr lang="en-US" sz="1400" dirty="0" smtClean="0"/>
                        <a:t>RESTORE2</a:t>
                      </a:r>
                      <a:r>
                        <a:rPr lang="en-US" sz="1400" baseline="0" dirty="0" smtClean="0"/>
                        <a:t> </a:t>
                      </a:r>
                      <a:r>
                        <a:rPr lang="en-US" sz="1400" dirty="0" smtClean="0"/>
                        <a:t>Familiarization</a:t>
                      </a:r>
                      <a:r>
                        <a:rPr lang="en-US" sz="1400" baseline="0" dirty="0" smtClean="0"/>
                        <a:t> </a:t>
                      </a:r>
                      <a:r>
                        <a:rPr lang="en-US" sz="1400" baseline="0" dirty="0" err="1" smtClean="0"/>
                        <a:t>powerpoint</a:t>
                      </a:r>
                      <a:r>
                        <a:rPr lang="en-US" sz="1400" baseline="0" dirty="0" smtClean="0"/>
                        <a:t> 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GP</a:t>
                      </a:r>
                      <a:r>
                        <a:rPr lang="en-US" sz="1400" baseline="0" dirty="0" smtClean="0"/>
                        <a:t> and Clinical Staff</a:t>
                      </a:r>
                      <a:endParaRPr lang="en-GB" sz="1400" dirty="0" smtClean="0"/>
                    </a:p>
                  </a:txBody>
                  <a:tcPr/>
                </a:tc>
                <a:tc>
                  <a:txBody>
                    <a:bodyPr/>
                    <a:lstStyle/>
                    <a:p>
                      <a:r>
                        <a:rPr lang="en-US" sz="1400" dirty="0" smtClean="0"/>
                        <a:t>On the Devon Training Hub (see below)</a:t>
                      </a:r>
                      <a:endParaRPr lang="en-GB" sz="1400" dirty="0"/>
                    </a:p>
                  </a:txBody>
                  <a:tcPr/>
                </a:tc>
                <a:tc>
                  <a:txBody>
                    <a:bodyPr/>
                    <a:lstStyle/>
                    <a:p>
                      <a:r>
                        <a:rPr lang="en-US" sz="1400" dirty="0" smtClean="0"/>
                        <a:t>Individual GP practice</a:t>
                      </a:r>
                      <a:endParaRPr lang="en-GB" sz="1400" dirty="0"/>
                    </a:p>
                  </a:txBody>
                  <a:tcPr/>
                </a:tc>
                <a:tc>
                  <a:txBody>
                    <a:bodyPr/>
                    <a:lstStyle/>
                    <a:p>
                      <a:r>
                        <a:rPr lang="en-US" sz="1400" dirty="0" smtClean="0"/>
                        <a:t>TBC</a:t>
                      </a:r>
                      <a:endParaRPr lang="en-GB" sz="1400" dirty="0"/>
                    </a:p>
                  </a:txBody>
                  <a:tcPr/>
                </a:tc>
                <a:extLst>
                  <a:ext uri="{0D108BD9-81ED-4DB2-BD59-A6C34878D82A}">
                    <a16:rowId xmlns:a16="http://schemas.microsoft.com/office/drawing/2014/main" xmlns="" val="2510502469"/>
                  </a:ext>
                </a:extLst>
              </a:tr>
              <a:tr h="700492">
                <a:tc>
                  <a:txBody>
                    <a:bodyPr/>
                    <a:lstStyle/>
                    <a:p>
                      <a:r>
                        <a:rPr lang="en-US" sz="1400" dirty="0" smtClean="0"/>
                        <a:t>RESTORE2 Training Package </a:t>
                      </a:r>
                      <a:r>
                        <a:rPr lang="en-US" sz="1400" dirty="0" err="1" smtClean="0"/>
                        <a:t>powerpoint</a:t>
                      </a:r>
                      <a:r>
                        <a:rPr lang="en-US" sz="1400" dirty="0" smtClean="0"/>
                        <a:t> 2</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Non-Clinical GP staff</a:t>
                      </a:r>
                      <a:endParaRPr lang="en-GB"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 the Devon Training Hub (See below)</a:t>
                      </a:r>
                      <a:endParaRPr lang="en-GB" sz="1400" dirty="0" smtClean="0"/>
                    </a:p>
                    <a:p>
                      <a:endParaRPr lang="en-GB" sz="1400" dirty="0"/>
                    </a:p>
                  </a:txBody>
                  <a:tcPr/>
                </a:tc>
                <a:tc>
                  <a:txBody>
                    <a:bodyPr/>
                    <a:lstStyle/>
                    <a:p>
                      <a:r>
                        <a:rPr lang="en-US" sz="1400" dirty="0" smtClean="0"/>
                        <a:t>Devon CCG/trainer</a:t>
                      </a:r>
                      <a:endParaRPr lang="en-GB" sz="1400" dirty="0"/>
                    </a:p>
                  </a:txBody>
                  <a:tcPr/>
                </a:tc>
                <a:tc>
                  <a:txBody>
                    <a:bodyPr/>
                    <a:lstStyle/>
                    <a:p>
                      <a:r>
                        <a:rPr lang="en-US" sz="1400" dirty="0" smtClean="0"/>
                        <a:t>TBC</a:t>
                      </a:r>
                      <a:endParaRPr lang="en-GB" sz="1400" dirty="0"/>
                    </a:p>
                  </a:txBody>
                  <a:tcPr/>
                </a:tc>
                <a:extLst>
                  <a:ext uri="{0D108BD9-81ED-4DB2-BD59-A6C34878D82A}">
                    <a16:rowId xmlns:a16="http://schemas.microsoft.com/office/drawing/2014/main" xmlns="" val="1204741101"/>
                  </a:ext>
                </a:extLst>
              </a:tr>
            </a:tbl>
          </a:graphicData>
        </a:graphic>
      </p:graphicFrame>
      <p:sp>
        <p:nvSpPr>
          <p:cNvPr id="3" name="Rounded Rectangle 2"/>
          <p:cNvSpPr/>
          <p:nvPr/>
        </p:nvSpPr>
        <p:spPr>
          <a:xfrm>
            <a:off x="2167914" y="5916349"/>
            <a:ext cx="4808170" cy="442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2"/>
                </a:solidFill>
              </a:rPr>
              <a:t>Please note these are accessible on the Devon </a:t>
            </a:r>
            <a:r>
              <a:rPr lang="en-US" sz="1000" dirty="0">
                <a:solidFill>
                  <a:schemeClr val="tx2"/>
                </a:solidFill>
              </a:rPr>
              <a:t>Training Hub https://www.devontraininghub.co.uk/  </a:t>
            </a:r>
            <a:endParaRPr lang="en-GB" sz="1000" dirty="0">
              <a:solidFill>
                <a:schemeClr val="tx2"/>
              </a:solidFill>
            </a:endParaRPr>
          </a:p>
        </p:txBody>
      </p:sp>
    </p:spTree>
    <p:extLst>
      <p:ext uri="{BB962C8B-B14F-4D97-AF65-F5344CB8AC3E}">
        <p14:creationId xmlns:p14="http://schemas.microsoft.com/office/powerpoint/2010/main" val="20270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65" y="498696"/>
            <a:ext cx="8229600" cy="1143000"/>
          </a:xfrm>
        </p:spPr>
        <p:txBody>
          <a:bodyPr>
            <a:normAutofit fontScale="90000"/>
          </a:bodyPr>
          <a:lstStyle/>
          <a:p>
            <a:r>
              <a:rPr lang="en-US" dirty="0" smtClean="0"/>
              <a:t>Training for </a:t>
            </a:r>
            <a:r>
              <a:rPr lang="en-US" dirty="0" err="1" smtClean="0"/>
              <a:t>Carers</a:t>
            </a:r>
            <a:r>
              <a:rPr lang="en-US" dirty="0" smtClean="0"/>
              <a:t> in </a:t>
            </a:r>
            <a:br>
              <a:rPr lang="en-US" dirty="0" smtClean="0"/>
            </a:br>
            <a:r>
              <a:rPr lang="en-US" dirty="0" smtClean="0"/>
              <a:t>your county</a:t>
            </a:r>
            <a:endParaRPr lang="en-GB" dirty="0"/>
          </a:p>
        </p:txBody>
      </p:sp>
      <p:sp>
        <p:nvSpPr>
          <p:cNvPr id="3" name="Content Placeholder 2"/>
          <p:cNvSpPr>
            <a:spLocks noGrp="1"/>
          </p:cNvSpPr>
          <p:nvPr>
            <p:ph idx="1"/>
          </p:nvPr>
        </p:nvSpPr>
        <p:spPr>
          <a:xfrm>
            <a:off x="457200" y="1737965"/>
            <a:ext cx="8229600" cy="3790823"/>
          </a:xfrm>
        </p:spPr>
        <p:txBody>
          <a:bodyPr>
            <a:normAutofit fontScale="85000" lnSpcReduction="20000"/>
          </a:bodyPr>
          <a:lstStyle/>
          <a:p>
            <a:pPr marL="0" indent="0">
              <a:buNone/>
            </a:pPr>
            <a:endParaRPr lang="en-GB" sz="4000" dirty="0"/>
          </a:p>
          <a:p>
            <a:pPr marL="0" indent="0">
              <a:buNone/>
            </a:pPr>
            <a:r>
              <a:rPr lang="en-GB" sz="4000" b="1" cap="all" dirty="0" smtClean="0"/>
              <a:t>DEVON</a:t>
            </a:r>
          </a:p>
          <a:p>
            <a:pPr marL="0" indent="0">
              <a:buNone/>
            </a:pPr>
            <a:endParaRPr lang="en-GB" sz="1600" dirty="0"/>
          </a:p>
          <a:p>
            <a:r>
              <a:rPr lang="en-GB" sz="2600" dirty="0"/>
              <a:t>RESTORE2 and RESTORE2Mini training in the </a:t>
            </a:r>
            <a:r>
              <a:rPr lang="en-GB" sz="2600" b="1" dirty="0"/>
              <a:t>Southern region of Devon</a:t>
            </a:r>
            <a:r>
              <a:rPr lang="en-GB" sz="2600" dirty="0"/>
              <a:t> is being delivered by Torbay and South Devon Trust Department of Education. To find out more information please contact </a:t>
            </a:r>
            <a:r>
              <a:rPr lang="en-GB" sz="2600" u="sng" dirty="0">
                <a:hlinkClick r:id="rId2"/>
              </a:rPr>
              <a:t>sarah.couth@nhs.net</a:t>
            </a:r>
            <a:r>
              <a:rPr lang="en-GB" sz="2600" dirty="0"/>
              <a:t>, Centre Co-ordinator &amp; </a:t>
            </a:r>
            <a:r>
              <a:rPr lang="en-GB" sz="2600" dirty="0" smtClean="0"/>
              <a:t>Administrator</a:t>
            </a:r>
          </a:p>
          <a:p>
            <a:pPr marL="0" indent="0">
              <a:buNone/>
            </a:pPr>
            <a:endParaRPr lang="en-GB" sz="2600" dirty="0"/>
          </a:p>
          <a:p>
            <a:r>
              <a:rPr lang="en-GB" sz="2600" dirty="0"/>
              <a:t>For RESTORE2 training in the </a:t>
            </a:r>
            <a:r>
              <a:rPr lang="en-GB" sz="2600" b="1" dirty="0"/>
              <a:t>rest of Devon</a:t>
            </a:r>
            <a:r>
              <a:rPr lang="en-GB" sz="2600" dirty="0"/>
              <a:t> please contact the Devon Clinical Commissioning Group (CCG) at </a:t>
            </a:r>
            <a:r>
              <a:rPr lang="en-GB" sz="2600" u="sng" dirty="0" smtClean="0">
                <a:hlinkClick r:id="rId3"/>
              </a:rPr>
              <a:t>D-CCG.PersonalHealthBudgets@nhs.net</a:t>
            </a:r>
            <a:endParaRPr lang="en-GB" sz="2600" u="sng" dirty="0" smtClean="0"/>
          </a:p>
          <a:p>
            <a:pPr marL="0" indent="0">
              <a:buNone/>
            </a:pPr>
            <a:endParaRPr lang="en-GB" sz="4000" dirty="0"/>
          </a:p>
        </p:txBody>
      </p:sp>
    </p:spTree>
    <p:extLst>
      <p:ext uri="{BB962C8B-B14F-4D97-AF65-F5344CB8AC3E}">
        <p14:creationId xmlns:p14="http://schemas.microsoft.com/office/powerpoint/2010/main" val="386340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29904" y="1361366"/>
            <a:ext cx="8229600" cy="4247866"/>
          </a:xfrm>
        </p:spPr>
        <p:txBody>
          <a:bodyPr>
            <a:normAutofit fontScale="92500" lnSpcReduction="20000"/>
          </a:bodyPr>
          <a:lstStyle/>
          <a:p>
            <a:r>
              <a:rPr lang="en-GB" dirty="0" smtClean="0"/>
              <a:t>We hope this training has enabled you to understand more about RESTORE2 and RESTORE2 Mini</a:t>
            </a:r>
          </a:p>
          <a:p>
            <a:r>
              <a:rPr lang="en-GB" dirty="0" smtClean="0"/>
              <a:t>With training taking place in your area please expect to notice some changes to the information you receive from care staff</a:t>
            </a:r>
          </a:p>
          <a:p>
            <a:r>
              <a:rPr lang="en-GB" dirty="0" smtClean="0"/>
              <a:t>Please support your local care staff with this change</a:t>
            </a:r>
          </a:p>
          <a:p>
            <a:r>
              <a:rPr lang="en-GB" dirty="0" smtClean="0"/>
              <a:t>If you have any questions please contact </a:t>
            </a:r>
            <a:r>
              <a:rPr lang="en-GB" dirty="0" smtClean="0">
                <a:hlinkClick r:id="rId2"/>
              </a:rPr>
              <a:t>patientsafety@swahsn.com</a:t>
            </a:r>
            <a:r>
              <a:rPr lang="en-GB" dirty="0" smtClean="0"/>
              <a:t> </a:t>
            </a:r>
            <a:endParaRPr lang="en-GB" dirty="0"/>
          </a:p>
        </p:txBody>
      </p:sp>
    </p:spTree>
    <p:extLst>
      <p:ext uri="{BB962C8B-B14F-4D97-AF65-F5344CB8AC3E}">
        <p14:creationId xmlns:p14="http://schemas.microsoft.com/office/powerpoint/2010/main" val="152718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Blur radius="19"/>
                    </a14:imgEffect>
                  </a14:imgLayer>
                </a14:imgProps>
              </a:ext>
              <a:ext uri="{28A0092B-C50C-407E-A947-70E740481C1C}">
                <a14:useLocalDpi xmlns:a14="http://schemas.microsoft.com/office/drawing/2010/main" val="0"/>
              </a:ext>
            </a:extLst>
          </a:blip>
          <a:stretch>
            <a:fillRect/>
          </a:stretch>
        </p:blipFill>
        <p:spPr>
          <a:xfrm>
            <a:off x="606987" y="868362"/>
            <a:ext cx="7866185" cy="4752960"/>
          </a:xfrm>
          <a:prstGeom prst="rect">
            <a:avLst/>
          </a:prstGeom>
        </p:spPr>
      </p:pic>
      <p:sp>
        <p:nvSpPr>
          <p:cNvPr id="9" name="Content Placeholder 2"/>
          <p:cNvSpPr txBox="1">
            <a:spLocks/>
          </p:cNvSpPr>
          <p:nvPr/>
        </p:nvSpPr>
        <p:spPr>
          <a:xfrm>
            <a:off x="606987" y="1600200"/>
            <a:ext cx="786618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9600" b="1" dirty="0" smtClean="0">
                <a:solidFill>
                  <a:schemeClr val="tx2"/>
                </a:solidFill>
              </a:rPr>
              <a:t>What is</a:t>
            </a:r>
            <a:endParaRPr lang="en-GB" sz="6000" b="1" dirty="0" smtClean="0">
              <a:solidFill>
                <a:srgbClr val="002060"/>
              </a:solidFill>
            </a:endParaRPr>
          </a:p>
          <a:p>
            <a:pPr marL="0" indent="0" algn="ctr">
              <a:buFont typeface="Arial" panose="020B0604020202020204" pitchFamily="34" charset="0"/>
              <a:buNone/>
            </a:pPr>
            <a:r>
              <a:rPr lang="en-GB" sz="6000" b="1" dirty="0" smtClean="0">
                <a:solidFill>
                  <a:srgbClr val="002060"/>
                </a:solidFill>
              </a:rPr>
              <a:t> </a:t>
            </a:r>
            <a:endParaRPr lang="en-GB" sz="60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75" r="-4287"/>
          <a:stretch/>
        </p:blipFill>
        <p:spPr bwMode="auto">
          <a:xfrm>
            <a:off x="1675695" y="3137265"/>
            <a:ext cx="5728771" cy="12807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11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873368"/>
            <a:ext cx="8229600" cy="4776805"/>
          </a:xfrm>
        </p:spPr>
        <p:txBody>
          <a:bodyPr>
            <a:normAutofit fontScale="92500"/>
          </a:bodyPr>
          <a:lstStyle/>
          <a:p>
            <a:r>
              <a:rPr lang="en-GB" sz="1800" b="1" dirty="0" smtClean="0">
                <a:solidFill>
                  <a:schemeClr val="tx2"/>
                </a:solidFill>
              </a:rPr>
              <a:t>RESTORE2 is a physical deterioration and escalation tool for care/nursing homes</a:t>
            </a:r>
          </a:p>
          <a:p>
            <a:endParaRPr lang="en-GB" sz="1800" b="1" dirty="0" smtClean="0">
              <a:solidFill>
                <a:schemeClr val="tx2"/>
              </a:solidFill>
            </a:endParaRPr>
          </a:p>
          <a:p>
            <a:pPr>
              <a:lnSpc>
                <a:spcPct val="150000"/>
              </a:lnSpc>
            </a:pPr>
            <a:r>
              <a:rPr lang="en-GB" sz="1800" dirty="0" smtClean="0"/>
              <a:t>It is designed to support homes to:</a:t>
            </a:r>
          </a:p>
          <a:p>
            <a:pPr marL="722313" indent="-361950">
              <a:lnSpc>
                <a:spcPct val="150000"/>
              </a:lnSpc>
            </a:pPr>
            <a:r>
              <a:rPr lang="en-GB" sz="1800" dirty="0" smtClean="0"/>
              <a:t>Recognise when a resident may be deteriorating or at risk of physical deterioration</a:t>
            </a:r>
          </a:p>
          <a:p>
            <a:pPr marL="722313" indent="-361950">
              <a:lnSpc>
                <a:spcPct val="150000"/>
              </a:lnSpc>
            </a:pPr>
            <a:r>
              <a:rPr lang="en-GB" sz="1800" dirty="0" smtClean="0"/>
              <a:t>Act appropriately according to the residents care plan</a:t>
            </a:r>
          </a:p>
          <a:p>
            <a:pPr marL="722313" indent="-361950">
              <a:lnSpc>
                <a:spcPct val="150000"/>
              </a:lnSpc>
            </a:pPr>
            <a:r>
              <a:rPr lang="en-GB" sz="1800" dirty="0" smtClean="0"/>
              <a:t>Obtain a complete set of physical observations to inform escalation and conversations with health professionals</a:t>
            </a:r>
          </a:p>
          <a:p>
            <a:pPr marL="722313" indent="-361950">
              <a:lnSpc>
                <a:spcPct val="150000"/>
              </a:lnSpc>
            </a:pPr>
            <a:r>
              <a:rPr lang="en-GB" sz="1800" dirty="0" smtClean="0"/>
              <a:t>Speak with the most appropriate health professional in a timely way</a:t>
            </a:r>
          </a:p>
          <a:p>
            <a:pPr marL="722313" indent="-361950">
              <a:lnSpc>
                <a:spcPct val="150000"/>
              </a:lnSpc>
            </a:pPr>
            <a:r>
              <a:rPr lang="en-GB" sz="1800" dirty="0" smtClean="0"/>
              <a:t>Provide a concise escalation history to health professionals to support their professional decision making</a:t>
            </a:r>
          </a:p>
          <a:p>
            <a:pPr marL="722313" indent="-361950">
              <a:lnSpc>
                <a:spcPct val="150000"/>
              </a:lnSpc>
            </a:pPr>
            <a:r>
              <a:rPr lang="en-GB" sz="1800" dirty="0" smtClean="0"/>
              <a:t>Get staff and residents the right support in the right timescale</a:t>
            </a:r>
            <a:endParaRPr lang="en-GB" sz="1800" dirty="0"/>
          </a:p>
        </p:txBody>
      </p:sp>
      <p:sp>
        <p:nvSpPr>
          <p:cNvPr id="2" name="AutoShape 2" descr="Image result for nhs parliamentary awa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2855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RESTORE2 – Training of Carers</a:t>
            </a:r>
            <a:endParaRPr lang="en-GB" dirty="0"/>
          </a:p>
        </p:txBody>
      </p:sp>
      <p:sp>
        <p:nvSpPr>
          <p:cNvPr id="3" name="Content Placeholder 2"/>
          <p:cNvSpPr>
            <a:spLocks noGrp="1"/>
          </p:cNvSpPr>
          <p:nvPr>
            <p:ph idx="1"/>
          </p:nvPr>
        </p:nvSpPr>
        <p:spPr>
          <a:xfrm>
            <a:off x="457200" y="1600200"/>
            <a:ext cx="8062755" cy="4189555"/>
          </a:xfrm>
        </p:spPr>
        <p:txBody>
          <a:bodyPr>
            <a:normAutofit fontScale="85000" lnSpcReduction="20000"/>
          </a:bodyPr>
          <a:lstStyle/>
          <a:p>
            <a:r>
              <a:rPr lang="en-GB" dirty="0" smtClean="0"/>
              <a:t>Many carers </a:t>
            </a:r>
            <a:r>
              <a:rPr lang="en-GB" dirty="0"/>
              <a:t>(care homes, domiciliary carers and informal carers</a:t>
            </a:r>
            <a:r>
              <a:rPr lang="en-GB" dirty="0" smtClean="0"/>
              <a:t>) have been involved in RESTORE2 training over the last 12 months which has been either virtually delivered or face-to-face by their in-house trainers and competencies have been assessed where appropriate. </a:t>
            </a:r>
          </a:p>
          <a:p>
            <a:r>
              <a:rPr lang="en-GB" dirty="0" smtClean="0"/>
              <a:t>We have sent you this training package as some care staff in your area have now signed up for/completed the training and therefore you may start noticing a difference in the calls you receive, the information you are given and the way this is communicated to you. </a:t>
            </a:r>
          </a:p>
          <a:p>
            <a:endParaRPr lang="en-GB" dirty="0"/>
          </a:p>
          <a:p>
            <a:endParaRPr lang="en-GB" dirty="0"/>
          </a:p>
        </p:txBody>
      </p:sp>
    </p:spTree>
    <p:extLst>
      <p:ext uri="{BB962C8B-B14F-4D97-AF65-F5344CB8AC3E}">
        <p14:creationId xmlns:p14="http://schemas.microsoft.com/office/powerpoint/2010/main" val="50385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RESTORE2</a:t>
            </a:r>
            <a:endParaRPr lang="en-GB" dirty="0"/>
          </a:p>
        </p:txBody>
      </p:sp>
      <p:sp>
        <p:nvSpPr>
          <p:cNvPr id="3" name="Content Placeholder 2"/>
          <p:cNvSpPr>
            <a:spLocks noGrp="1"/>
          </p:cNvSpPr>
          <p:nvPr>
            <p:ph idx="1"/>
          </p:nvPr>
        </p:nvSpPr>
        <p:spPr>
          <a:xfrm>
            <a:off x="457200" y="1600201"/>
            <a:ext cx="8229600" cy="4282616"/>
          </a:xfrm>
        </p:spPr>
        <p:txBody>
          <a:bodyPr>
            <a:normAutofit fontScale="92500" lnSpcReduction="10000"/>
          </a:bodyPr>
          <a:lstStyle/>
          <a:p>
            <a:r>
              <a:rPr lang="en-GB" dirty="0" smtClean="0"/>
              <a:t>What are the main features of the RESTORE2</a:t>
            </a:r>
          </a:p>
          <a:p>
            <a:pPr lvl="1"/>
            <a:r>
              <a:rPr lang="en-GB" dirty="0" smtClean="0"/>
              <a:t>Recognising soft signs that may indicate a patient is deteriorating</a:t>
            </a:r>
          </a:p>
          <a:p>
            <a:pPr lvl="1"/>
            <a:r>
              <a:rPr lang="en-GB" dirty="0" smtClean="0"/>
              <a:t>NEWS2 score: Using a NEWS score when they are well and comparing this to a NEWS score when there has been any change</a:t>
            </a:r>
          </a:p>
          <a:p>
            <a:pPr lvl="1"/>
            <a:r>
              <a:rPr lang="en-GB" dirty="0" smtClean="0"/>
              <a:t>Communication and handover: Using the SBARD tool care staff will handover the clinically relevant information about the patient including a recommendation of what they feel this patient needs. </a:t>
            </a:r>
          </a:p>
          <a:p>
            <a:pPr lvl="1"/>
            <a:endParaRPr lang="en-GB" dirty="0"/>
          </a:p>
        </p:txBody>
      </p:sp>
    </p:spTree>
    <p:extLst>
      <p:ext uri="{BB962C8B-B14F-4D97-AF65-F5344CB8AC3E}">
        <p14:creationId xmlns:p14="http://schemas.microsoft.com/office/powerpoint/2010/main" val="342860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Car</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83" y="415127"/>
            <a:ext cx="3805596" cy="542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98428" y="850974"/>
            <a:ext cx="4011732" cy="4247317"/>
          </a:xfrm>
          <a:prstGeom prst="rect">
            <a:avLst/>
          </a:prstGeom>
          <a:noFill/>
        </p:spPr>
        <p:txBody>
          <a:bodyPr wrap="square" rtlCol="0">
            <a:spAutoFit/>
          </a:bodyPr>
          <a:lstStyle/>
          <a:p>
            <a:r>
              <a:rPr lang="en-GB" b="1" u="sng" dirty="0" smtClean="0"/>
              <a:t>RESTORE2 Document</a:t>
            </a:r>
          </a:p>
          <a:p>
            <a:endParaRPr lang="en-GB" dirty="0"/>
          </a:p>
          <a:p>
            <a:r>
              <a:rPr lang="en-GB" dirty="0" smtClean="0"/>
              <a:t>When care staff within a care setting have completed training they will receive or be able to print off a copy of the RESTORE2 documentation. Each resident will have their own personalised RESTORE2 documentation. </a:t>
            </a:r>
          </a:p>
          <a:p>
            <a:endParaRPr lang="en-GB" dirty="0"/>
          </a:p>
          <a:p>
            <a:r>
              <a:rPr lang="en-GB" b="1" u="sng" dirty="0" smtClean="0"/>
              <a:t>Soft Signs </a:t>
            </a:r>
          </a:p>
          <a:p>
            <a:endParaRPr lang="en-GB" dirty="0"/>
          </a:p>
          <a:p>
            <a:r>
              <a:rPr lang="en-GB" dirty="0" smtClean="0"/>
              <a:t>Care staff are initially asked to review their patient on a regular basis and look for any possible soft signs of a deteriorating patient. </a:t>
            </a:r>
            <a:endParaRPr lang="en-GB" dirty="0"/>
          </a:p>
        </p:txBody>
      </p:sp>
    </p:spTree>
    <p:extLst>
      <p:ext uri="{BB962C8B-B14F-4D97-AF65-F5344CB8AC3E}">
        <p14:creationId xmlns:p14="http://schemas.microsoft.com/office/powerpoint/2010/main" val="260553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990" y="265545"/>
            <a:ext cx="3871664" cy="550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08573" y="720103"/>
            <a:ext cx="4186155" cy="4801314"/>
          </a:xfrm>
          <a:prstGeom prst="rect">
            <a:avLst/>
          </a:prstGeom>
          <a:noFill/>
        </p:spPr>
        <p:txBody>
          <a:bodyPr wrap="square" rtlCol="0">
            <a:spAutoFit/>
          </a:bodyPr>
          <a:lstStyle/>
          <a:p>
            <a:r>
              <a:rPr lang="en-GB" b="1" u="sng" dirty="0" smtClean="0"/>
              <a:t>What is normal &amp; NEWS2 Score</a:t>
            </a:r>
          </a:p>
          <a:p>
            <a:endParaRPr lang="en-GB" b="1" u="sng" dirty="0"/>
          </a:p>
          <a:p>
            <a:r>
              <a:rPr lang="en-GB" dirty="0" smtClean="0"/>
              <a:t>If any soft signs are noticed the care staff are then asked to compare these to what is normal for that patient. Things to consider include; </a:t>
            </a:r>
          </a:p>
          <a:p>
            <a:pPr marL="285750" indent="-285750">
              <a:buFont typeface="Arial" panose="020B0604020202020204" pitchFamily="34" charset="0"/>
              <a:buChar char="•"/>
            </a:pPr>
            <a:r>
              <a:rPr lang="en-GB" dirty="0" smtClean="0"/>
              <a:t>What is the resident normally like?</a:t>
            </a:r>
          </a:p>
          <a:p>
            <a:pPr marL="285750" indent="-285750">
              <a:buFont typeface="Arial" panose="020B0604020202020204" pitchFamily="34" charset="0"/>
              <a:buChar char="•"/>
            </a:pPr>
            <a:r>
              <a:rPr lang="en-GB" dirty="0" smtClean="0"/>
              <a:t>What is the residents observations normally?</a:t>
            </a:r>
          </a:p>
          <a:p>
            <a:pPr marL="285750" indent="-285750">
              <a:buFont typeface="Arial" panose="020B0604020202020204" pitchFamily="34" charset="0"/>
              <a:buChar char="•"/>
            </a:pPr>
            <a:r>
              <a:rPr lang="en-GB" dirty="0" smtClean="0"/>
              <a:t>What escalation has been agreed by the GP? </a:t>
            </a:r>
          </a:p>
          <a:p>
            <a:pPr marL="285750" indent="-285750">
              <a:buFont typeface="Arial" panose="020B0604020202020204" pitchFamily="34" charset="0"/>
              <a:buChar char="•"/>
            </a:pPr>
            <a:endParaRPr lang="en-GB" dirty="0"/>
          </a:p>
          <a:p>
            <a:r>
              <a:rPr lang="en-GB" dirty="0" smtClean="0"/>
              <a:t>When the care staff has assessed the above and feel that the patient is showing differing signs to normal a full set of observations are taking and a NEWS2 score calculated. </a:t>
            </a:r>
            <a:endParaRPr lang="en-GB" dirty="0"/>
          </a:p>
        </p:txBody>
      </p:sp>
    </p:spTree>
    <p:extLst>
      <p:ext uri="{BB962C8B-B14F-4D97-AF65-F5344CB8AC3E}">
        <p14:creationId xmlns:p14="http://schemas.microsoft.com/office/powerpoint/2010/main" val="392683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131" y="235942"/>
            <a:ext cx="3932448" cy="556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20421" y="798118"/>
            <a:ext cx="3694599" cy="4524315"/>
          </a:xfrm>
          <a:prstGeom prst="rect">
            <a:avLst/>
          </a:prstGeom>
          <a:noFill/>
        </p:spPr>
        <p:txBody>
          <a:bodyPr wrap="square" rtlCol="0">
            <a:spAutoFit/>
          </a:bodyPr>
          <a:lstStyle/>
          <a:p>
            <a:r>
              <a:rPr lang="en-GB" b="1" u="sng" dirty="0" smtClean="0"/>
              <a:t>NEWS2 Score</a:t>
            </a:r>
          </a:p>
          <a:p>
            <a:endParaRPr lang="en-GB" dirty="0"/>
          </a:p>
          <a:p>
            <a:r>
              <a:rPr lang="en-GB" dirty="0" smtClean="0"/>
              <a:t>A NEWS2 will be calculated as a method of assessing a patient with any signs of possible deterioration. This will then be assessed against a score from when the patient was deemed well.</a:t>
            </a:r>
          </a:p>
          <a:p>
            <a:endParaRPr lang="en-GB" dirty="0"/>
          </a:p>
          <a:p>
            <a:r>
              <a:rPr lang="en-GB" dirty="0" smtClean="0"/>
              <a:t>The NEWS2 Score can then be used to monitor a patient who there are concerns about. </a:t>
            </a:r>
          </a:p>
          <a:p>
            <a:endParaRPr lang="en-GB" dirty="0"/>
          </a:p>
          <a:p>
            <a:r>
              <a:rPr lang="en-GB" dirty="0" smtClean="0"/>
              <a:t>The care staff will not be taking observations nor calculating a NEWS2 score when the patient is well.</a:t>
            </a:r>
            <a:endParaRPr lang="en-GB" dirty="0"/>
          </a:p>
        </p:txBody>
      </p:sp>
    </p:spTree>
    <p:extLst>
      <p:ext uri="{BB962C8B-B14F-4D97-AF65-F5344CB8AC3E}">
        <p14:creationId xmlns:p14="http://schemas.microsoft.com/office/powerpoint/2010/main" val="68852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25" y="318942"/>
            <a:ext cx="3901413" cy="550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03711" y="425170"/>
            <a:ext cx="3974733" cy="6586418"/>
          </a:xfrm>
          <a:prstGeom prst="rect">
            <a:avLst/>
          </a:prstGeom>
          <a:noFill/>
        </p:spPr>
        <p:txBody>
          <a:bodyPr wrap="square" rtlCol="0">
            <a:spAutoFit/>
          </a:bodyPr>
          <a:lstStyle/>
          <a:p>
            <a:r>
              <a:rPr lang="en-GB" b="1" u="sng" dirty="0" smtClean="0"/>
              <a:t>Communication Tool</a:t>
            </a:r>
          </a:p>
          <a:p>
            <a:endParaRPr lang="en-GB" b="1" u="sng" dirty="0"/>
          </a:p>
          <a:p>
            <a:r>
              <a:rPr lang="en-GB" dirty="0" smtClean="0"/>
              <a:t>Care staff are being trained to use the SBARD escalation tool and action tracker to help with communication. Evidence shows that use of the SBARD tool helps with communication, confidence and patient safety. </a:t>
            </a:r>
          </a:p>
          <a:p>
            <a:endParaRPr lang="en-GB" dirty="0" smtClean="0"/>
          </a:p>
          <a:p>
            <a:r>
              <a:rPr lang="en-GB" dirty="0" smtClean="0"/>
              <a:t>Once care staff have attended the RESTORE2 training please expect them to discuss their concerns with you in the following format:</a:t>
            </a:r>
          </a:p>
          <a:p>
            <a:pPr marL="285750" indent="-285750">
              <a:buFont typeface="Arial" panose="020B0604020202020204" pitchFamily="34" charset="0"/>
              <a:buChar char="•"/>
            </a:pPr>
            <a:r>
              <a:rPr lang="en-GB" dirty="0" smtClean="0"/>
              <a:t>Situation</a:t>
            </a:r>
          </a:p>
          <a:p>
            <a:pPr marL="285750" indent="-285750">
              <a:buFont typeface="Arial" panose="020B0604020202020204" pitchFamily="34" charset="0"/>
              <a:buChar char="•"/>
            </a:pPr>
            <a:r>
              <a:rPr lang="en-GB" dirty="0" smtClean="0"/>
              <a:t>Background</a:t>
            </a:r>
          </a:p>
          <a:p>
            <a:pPr marL="285750" indent="-285750">
              <a:buFont typeface="Arial" panose="020B0604020202020204" pitchFamily="34" charset="0"/>
              <a:buChar char="•"/>
            </a:pPr>
            <a:r>
              <a:rPr lang="en-GB" dirty="0" smtClean="0"/>
              <a:t>Assessment </a:t>
            </a:r>
          </a:p>
          <a:p>
            <a:pPr marL="285750" indent="-285750">
              <a:buFont typeface="Arial" panose="020B0604020202020204" pitchFamily="34" charset="0"/>
              <a:buChar char="•"/>
            </a:pPr>
            <a:r>
              <a:rPr lang="en-GB" dirty="0" smtClean="0"/>
              <a:t>Recommendation</a:t>
            </a:r>
          </a:p>
          <a:p>
            <a:r>
              <a:rPr lang="en-GB" dirty="0" smtClean="0"/>
              <a:t>Care staff will then document </a:t>
            </a:r>
          </a:p>
          <a:p>
            <a:pPr marL="285750" indent="-285750">
              <a:buFont typeface="Arial" panose="020B0604020202020204" pitchFamily="34" charset="0"/>
              <a:buChar char="•"/>
            </a:pPr>
            <a:r>
              <a:rPr lang="en-GB" dirty="0" smtClean="0"/>
              <a:t>Decision that has been agreed</a:t>
            </a:r>
          </a:p>
          <a:p>
            <a:pPr marL="285750" indent="-285750">
              <a:buFont typeface="Arial" panose="020B0604020202020204" pitchFamily="34" charset="0"/>
              <a:buChar char="•"/>
            </a:pPr>
            <a:endParaRPr lang="en-GB" sz="1600" dirty="0"/>
          </a:p>
          <a:p>
            <a:r>
              <a:rPr lang="en-GB" sz="1600" dirty="0" smtClean="0"/>
              <a:t> </a:t>
            </a:r>
            <a:r>
              <a:rPr lang="en-GB" sz="1600" b="1" u="sng" dirty="0" smtClean="0"/>
              <a:t> </a:t>
            </a:r>
          </a:p>
          <a:p>
            <a:endParaRPr lang="en-GB" sz="1600" dirty="0" smtClean="0"/>
          </a:p>
          <a:p>
            <a:endParaRPr lang="en-GB" sz="1600" dirty="0"/>
          </a:p>
          <a:p>
            <a:endParaRPr lang="en-GB" sz="1600" dirty="0"/>
          </a:p>
        </p:txBody>
      </p:sp>
    </p:spTree>
    <p:extLst>
      <p:ext uri="{BB962C8B-B14F-4D97-AF65-F5344CB8AC3E}">
        <p14:creationId xmlns:p14="http://schemas.microsoft.com/office/powerpoint/2010/main" val="2082127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4877</TotalTime>
  <Words>1263</Words>
  <Application>Microsoft Office PowerPoint</Application>
  <PresentationFormat>On-screen Show (4:3)</PresentationFormat>
  <Paragraphs>184</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RESTORE2 – Training of Carers</vt:lpstr>
      <vt:lpstr>RESTORE2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Practice protocol</vt:lpstr>
      <vt:lpstr>PowerPoint Presentation</vt:lpstr>
      <vt:lpstr>RESOURCES contd…</vt:lpstr>
      <vt:lpstr>Training for Carers in  your county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common language across healthcare:  using NEWS to identify the physically deteriorating patient</dc:title>
  <dc:creator>Registered User</dc:creator>
  <cp:lastModifiedBy>MYERS Patrick, Education Co-Ordinator</cp:lastModifiedBy>
  <cp:revision>171</cp:revision>
  <cp:lastPrinted>2018-06-25T09:22:45Z</cp:lastPrinted>
  <dcterms:created xsi:type="dcterms:W3CDTF">2016-11-08T09:12:44Z</dcterms:created>
  <dcterms:modified xsi:type="dcterms:W3CDTF">2021-04-08T14:37:37Z</dcterms:modified>
</cp:coreProperties>
</file>