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99" r:id="rId2"/>
    <p:sldId id="367" r:id="rId3"/>
    <p:sldId id="368" r:id="rId4"/>
    <p:sldId id="424" r:id="rId5"/>
    <p:sldId id="413" r:id="rId6"/>
    <p:sldId id="414" r:id="rId7"/>
    <p:sldId id="409" r:id="rId8"/>
    <p:sldId id="425" r:id="rId9"/>
    <p:sldId id="416" r:id="rId10"/>
    <p:sldId id="418" r:id="rId11"/>
    <p:sldId id="426" r:id="rId12"/>
    <p:sldId id="420" r:id="rId13"/>
    <p:sldId id="421" r:id="rId14"/>
    <p:sldId id="422" r:id="rId15"/>
    <p:sldId id="435" r:id="rId16"/>
    <p:sldId id="436" r:id="rId17"/>
    <p:sldId id="442" r:id="rId18"/>
    <p:sldId id="443" r:id="rId19"/>
    <p:sldId id="444" r:id="rId20"/>
    <p:sldId id="445" r:id="rId21"/>
  </p:sldIdLst>
  <p:sldSz cx="9144000" cy="6858000" type="screen4x3"/>
  <p:notesSz cx="9926638" cy="6669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et Matthews" initials="HM"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9092" autoAdjust="0"/>
  </p:normalViewPr>
  <p:slideViewPr>
    <p:cSldViewPr snapToGrid="0">
      <p:cViewPr>
        <p:scale>
          <a:sx n="85" d="100"/>
          <a:sy n="85" d="100"/>
        </p:scale>
        <p:origin x="-1234"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2T12:28:29.232" idx="6">
    <p:pos x="10" y="10"/>
    <p:text>Do we want to include another slide ref informal carers?</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625" cy="33350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1"/>
            <a:ext cx="4302625" cy="333508"/>
          </a:xfrm>
          <a:prstGeom prst="rect">
            <a:avLst/>
          </a:prstGeom>
        </p:spPr>
        <p:txBody>
          <a:bodyPr vert="horz" lIns="91440" tIns="45720" rIns="91440" bIns="45720" rtlCol="0"/>
          <a:lstStyle>
            <a:lvl1pPr algn="r">
              <a:defRPr sz="1200"/>
            </a:lvl1pPr>
          </a:lstStyle>
          <a:p>
            <a:fld id="{0A038BE0-16D3-4FE7-B9DB-3121A173033B}" type="datetimeFigureOut">
              <a:rPr lang="en-GB" smtClean="0"/>
              <a:t>08/04/2021</a:t>
            </a:fld>
            <a:endParaRPr lang="en-GB"/>
          </a:p>
        </p:txBody>
      </p:sp>
      <p:sp>
        <p:nvSpPr>
          <p:cNvPr id="4" name="Footer Placeholder 3"/>
          <p:cNvSpPr>
            <a:spLocks noGrp="1"/>
          </p:cNvSpPr>
          <p:nvPr>
            <p:ph type="ftr" sz="quarter" idx="2"/>
          </p:nvPr>
        </p:nvSpPr>
        <p:spPr>
          <a:xfrm>
            <a:off x="1" y="6334508"/>
            <a:ext cx="4302625" cy="33350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334508"/>
            <a:ext cx="4302625" cy="333508"/>
          </a:xfrm>
          <a:prstGeom prst="rect">
            <a:avLst/>
          </a:prstGeom>
        </p:spPr>
        <p:txBody>
          <a:bodyPr vert="horz" lIns="91440" tIns="45720" rIns="91440" bIns="45720" rtlCol="0" anchor="b"/>
          <a:lstStyle>
            <a:lvl1pPr algn="r">
              <a:defRPr sz="1200"/>
            </a:lvl1pPr>
          </a:lstStyle>
          <a:p>
            <a:fld id="{2BCC166E-DB28-4292-B33E-08E0F2623F76}" type="slidenum">
              <a:rPr lang="en-GB" smtClean="0"/>
              <a:t>‹#›</a:t>
            </a:fld>
            <a:endParaRPr lang="en-GB"/>
          </a:p>
        </p:txBody>
      </p:sp>
    </p:spTree>
    <p:extLst>
      <p:ext uri="{BB962C8B-B14F-4D97-AF65-F5344CB8AC3E}">
        <p14:creationId xmlns:p14="http://schemas.microsoft.com/office/powerpoint/2010/main" val="3361925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3454"/>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idx="1"/>
          </p:nvPr>
        </p:nvSpPr>
        <p:spPr>
          <a:xfrm>
            <a:off x="5622798" y="0"/>
            <a:ext cx="4301543" cy="333454"/>
          </a:xfrm>
          <a:prstGeom prst="rect">
            <a:avLst/>
          </a:prstGeom>
        </p:spPr>
        <p:txBody>
          <a:bodyPr vert="horz" lIns="92830" tIns="46415" rIns="92830" bIns="46415" rtlCol="0"/>
          <a:lstStyle>
            <a:lvl1pPr algn="r">
              <a:defRPr sz="1200"/>
            </a:lvl1pPr>
          </a:lstStyle>
          <a:p>
            <a:fld id="{16198B42-C638-4788-8E64-A6533BC3C297}" type="datetimeFigureOut">
              <a:rPr lang="en-GB" smtClean="0"/>
              <a:t>08/04/2021</a:t>
            </a:fld>
            <a:endParaRPr lang="en-GB" dirty="0"/>
          </a:p>
        </p:txBody>
      </p:sp>
      <p:sp>
        <p:nvSpPr>
          <p:cNvPr id="4" name="Slide Image Placeholder 3"/>
          <p:cNvSpPr>
            <a:spLocks noGrp="1" noRot="1" noChangeAspect="1"/>
          </p:cNvSpPr>
          <p:nvPr>
            <p:ph type="sldImg" idx="2"/>
          </p:nvPr>
        </p:nvSpPr>
        <p:spPr>
          <a:xfrm>
            <a:off x="3295650" y="500063"/>
            <a:ext cx="3335338" cy="2500312"/>
          </a:xfrm>
          <a:prstGeom prst="rect">
            <a:avLst/>
          </a:prstGeom>
          <a:noFill/>
          <a:ln w="12700">
            <a:solidFill>
              <a:prstClr val="black"/>
            </a:solidFill>
          </a:ln>
        </p:spPr>
        <p:txBody>
          <a:bodyPr vert="horz" lIns="92830" tIns="46415" rIns="92830" bIns="46415" rtlCol="0" anchor="ctr"/>
          <a:lstStyle/>
          <a:p>
            <a:endParaRPr lang="en-GB" dirty="0"/>
          </a:p>
        </p:txBody>
      </p:sp>
      <p:sp>
        <p:nvSpPr>
          <p:cNvPr id="5" name="Notes Placeholder 4"/>
          <p:cNvSpPr>
            <a:spLocks noGrp="1"/>
          </p:cNvSpPr>
          <p:nvPr>
            <p:ph type="body" sz="quarter" idx="3"/>
          </p:nvPr>
        </p:nvSpPr>
        <p:spPr>
          <a:xfrm>
            <a:off x="992664" y="3167818"/>
            <a:ext cx="7941310" cy="300109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334476"/>
            <a:ext cx="4301543" cy="333454"/>
          </a:xfrm>
          <a:prstGeom prst="rect">
            <a:avLst/>
          </a:prstGeom>
        </p:spPr>
        <p:txBody>
          <a:bodyPr vert="horz" lIns="92830" tIns="46415" rIns="92830" bIns="464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2798" y="6334476"/>
            <a:ext cx="4301543" cy="333454"/>
          </a:xfrm>
          <a:prstGeom prst="rect">
            <a:avLst/>
          </a:prstGeom>
        </p:spPr>
        <p:txBody>
          <a:bodyPr vert="horz" lIns="92830" tIns="46415" rIns="92830" bIns="46415" rtlCol="0" anchor="b"/>
          <a:lstStyle>
            <a:lvl1pPr algn="r">
              <a:defRPr sz="1200"/>
            </a:lvl1pPr>
          </a:lstStyle>
          <a:p>
            <a:fld id="{64890594-6E97-4236-B942-89AAAB02C951}" type="slidenum">
              <a:rPr lang="en-GB" smtClean="0"/>
              <a:t>‹#›</a:t>
            </a:fld>
            <a:endParaRPr lang="en-GB" dirty="0"/>
          </a:p>
        </p:txBody>
      </p:sp>
    </p:spTree>
    <p:extLst>
      <p:ext uri="{BB962C8B-B14F-4D97-AF65-F5344CB8AC3E}">
        <p14:creationId xmlns:p14="http://schemas.microsoft.com/office/powerpoint/2010/main" val="70370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90594-6E97-4236-B942-89AAAB02C951}" type="slidenum">
              <a:rPr lang="en-GB" smtClean="0"/>
              <a:t>1</a:t>
            </a:fld>
            <a:endParaRPr lang="en-GB" dirty="0"/>
          </a:p>
        </p:txBody>
      </p:sp>
    </p:spTree>
    <p:extLst>
      <p:ext uri="{BB962C8B-B14F-4D97-AF65-F5344CB8AC3E}">
        <p14:creationId xmlns:p14="http://schemas.microsoft.com/office/powerpoint/2010/main" val="116922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90594-6E97-4236-B942-89AAAB02C951}" type="slidenum">
              <a:rPr lang="en-GB" smtClean="0"/>
              <a:t>2</a:t>
            </a:fld>
            <a:endParaRPr lang="en-GB" dirty="0"/>
          </a:p>
        </p:txBody>
      </p:sp>
    </p:spTree>
    <p:extLst>
      <p:ext uri="{BB962C8B-B14F-4D97-AF65-F5344CB8AC3E}">
        <p14:creationId xmlns:p14="http://schemas.microsoft.com/office/powerpoint/2010/main" val="297000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890594-6E97-4236-B942-89AAAB02C951}" type="slidenum">
              <a:rPr lang="en-GB" smtClean="0"/>
              <a:t>3</a:t>
            </a:fld>
            <a:endParaRPr lang="en-GB" dirty="0"/>
          </a:p>
        </p:txBody>
      </p:sp>
    </p:spTree>
    <p:extLst>
      <p:ext uri="{BB962C8B-B14F-4D97-AF65-F5344CB8AC3E}">
        <p14:creationId xmlns:p14="http://schemas.microsoft.com/office/powerpoint/2010/main" val="414501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890594-6E97-4236-B942-89AAAB02C95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479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solidFill>
                  <a:srgbClr val="002060"/>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98438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004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74130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6288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7878D-71E2-4DFA-A7DD-024D3AE8C100}" type="datetimeFigureOut">
              <a:rPr lang="en-GB" smtClean="0"/>
              <a:t>08/04/2021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392D92-EA13-4960-AAA5-25B05D86741E}" type="slidenum">
              <a:rPr lang="en-GB" smtClean="0"/>
              <a:t>‹#›</a:t>
            </a:fld>
            <a:endParaRPr lang="en-GB"/>
          </a:p>
        </p:txBody>
      </p:sp>
    </p:spTree>
    <p:extLst>
      <p:ext uri="{BB962C8B-B14F-4D97-AF65-F5344CB8AC3E}">
        <p14:creationId xmlns:p14="http://schemas.microsoft.com/office/powerpoint/2010/main" val="109973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7" name="Picture 6"/>
          <p:cNvPicPr/>
          <p:nvPr userDrawn="1"/>
        </p:nvPicPr>
        <p:blipFill>
          <a:blip r:embed="rId7" cstate="print">
            <a:extLst>
              <a:ext uri="{28A0092B-C50C-407E-A947-70E740481C1C}">
                <a14:useLocalDpi xmlns:a14="http://schemas.microsoft.com/office/drawing/2010/main" val="0"/>
              </a:ext>
            </a:extLst>
          </a:blip>
          <a:stretch>
            <a:fillRect/>
          </a:stretch>
        </p:blipFill>
        <p:spPr>
          <a:xfrm>
            <a:off x="7672452" y="5759885"/>
            <a:ext cx="1184275" cy="904875"/>
          </a:xfrm>
          <a:prstGeom prst="rect">
            <a:avLst/>
          </a:prstGeom>
        </p:spPr>
      </p:pic>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4172" y="148512"/>
            <a:ext cx="1517650" cy="139700"/>
          </a:xfrm>
          <a:prstGeom prst="rect">
            <a:avLst/>
          </a:prstGeom>
        </p:spPr>
      </p:pic>
      <p:pic>
        <p:nvPicPr>
          <p:cNvPr id="6" name="Pictur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4172" y="5951964"/>
            <a:ext cx="712796" cy="712796"/>
          </a:xfrm>
          <a:prstGeom prst="rect">
            <a:avLst/>
          </a:prstGeom>
        </p:spPr>
      </p:pic>
      <p:pic>
        <p:nvPicPr>
          <p:cNvPr id="8" name="Picture 7"/>
          <p:cNvPicPr/>
          <p:nvPr userDrawn="1"/>
        </p:nvPicPr>
        <p:blipFill rotWithShape="1">
          <a:blip r:embed="rId10">
            <a:extLst>
              <a:ext uri="{28A0092B-C50C-407E-A947-70E740481C1C}">
                <a14:useLocalDpi xmlns:a14="http://schemas.microsoft.com/office/drawing/2010/main" val="0"/>
              </a:ext>
            </a:extLst>
          </a:blip>
          <a:srcRect l="42333" t="1420" r="-1568" b="44621"/>
          <a:stretch/>
        </p:blipFill>
        <p:spPr bwMode="auto">
          <a:xfrm>
            <a:off x="8165592" y="119644"/>
            <a:ext cx="804236" cy="3371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5019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gbr01.safelinks.protection.outlook.com/?url=https://youtu.be/7gMo13z3BYI&amp;data=01|01|Geoff.Cooper@wessexahsn.net|d1d6e4bc47694793e95d08d7d7d9a7f8|83777d80488347de82e432532846a82d|0&amp;sdata=d0kFs9MxLdiTm%2BvlnHidE1qVQISVTnPLNWWxSuSrRB4%3D&amp;reserved=0" TargetMode="External"/><Relationship Id="rId13" Type="http://schemas.openxmlformats.org/officeDocument/2006/relationships/hyperlink" Target="https://gbr01.safelinks.protection.outlook.com/?url=https://youtu.be/QabKghrtXps&amp;data=01|01|Geoff.Cooper@wessexahsn.net|d1d6e4bc47694793e95d08d7d7d9a7f8|83777d80488347de82e432532846a82d|0&amp;sdata=wMyfM%2BKuHxrnfNIxDG8zbA1ndgjNwY0wSRVjY45wL88%3D&amp;reserved=0" TargetMode="External"/><Relationship Id="rId18" Type="http://schemas.openxmlformats.org/officeDocument/2006/relationships/hyperlink" Target="https://gbr01.safelinks.protection.outlook.com/?url=https://youtu.be/eIlPesGSMmA&amp;data=01|01|Geoff.Cooper@wessexahsn.net|d1d6e4bc47694793e95d08d7d7d9a7f8|83777d80488347de82e432532846a82d|0&amp;sdata=JCVuBFMIEMjwn/PX1rb1Zyqj7W07KaZwtpvXW7iAqLY%3D&amp;reserved=0" TargetMode="External"/><Relationship Id="rId3" Type="http://schemas.openxmlformats.org/officeDocument/2006/relationships/image" Target="../media/image15.png"/><Relationship Id="rId21" Type="http://schemas.openxmlformats.org/officeDocument/2006/relationships/hyperlink" Target="https://wessexahsn.org.uk/projects/358/care-home-training-resources" TargetMode="External"/><Relationship Id="rId7" Type="http://schemas.openxmlformats.org/officeDocument/2006/relationships/hyperlink" Target="https://gbr01.safelinks.protection.outlook.com/?url=https://youtu.be/ZSV8eW5FwF8&amp;data=01|01|Geoff.Cooper@wessexahsn.net|d1d6e4bc47694793e95d08d7d7d9a7f8|83777d80488347de82e432532846a82d|0&amp;sdata=tCrVepDwSxhulJatMK3ffTKrwBtPnkXn59FfLFE9r04%3D&amp;reserved=0" TargetMode="External"/><Relationship Id="rId12" Type="http://schemas.openxmlformats.org/officeDocument/2006/relationships/hyperlink" Target="https://gbr01.safelinks.protection.outlook.com/?url=https://youtu.be/ccKGzZXNKYs&amp;data=01|01|Geoff.Cooper@wessexahsn.net|d1d6e4bc47694793e95d08d7d7d9a7f8|83777d80488347de82e432532846a82d|0&amp;sdata=NDB58uxgNLWl4s8G85xrBZRvxD/dq2hZP6Ssfukv7Fw%3D&amp;reserved=0" TargetMode="External"/><Relationship Id="rId17" Type="http://schemas.openxmlformats.org/officeDocument/2006/relationships/hyperlink" Target="https://gbr01.safelinks.protection.outlook.com/?url=https://youtu.be/UxE6J9YBxqs&amp;data=01|01|Geoff.Cooper@wessexahsn.net|d1d6e4bc47694793e95d08d7d7d9a7f8|83777d80488347de82e432532846a82d|0&amp;sdata=qWG8oh%2B8MLRKnZn14EgYMjZ18HtiXKBj4Wo4ffde3oU%3D&amp;reserved=0" TargetMode="External"/><Relationship Id="rId2" Type="http://schemas.openxmlformats.org/officeDocument/2006/relationships/image" Target="../media/image14.png"/><Relationship Id="rId16" Type="http://schemas.openxmlformats.org/officeDocument/2006/relationships/hyperlink" Target="https://gbr01.safelinks.protection.outlook.com/?url=https://youtu.be/mo1DCAJddkQ&amp;data=01|01|Geoff.Cooper@wessexahsn.net|d1d6e4bc47694793e95d08d7d7d9a7f8|83777d80488347de82e432532846a82d|0&amp;sdata=AdcqKsMlTkar5b9T4TUFx5Nlat7mjar4Mdhyv%2BNFho8%3D&amp;reserved=0" TargetMode="External"/><Relationship Id="rId20" Type="http://schemas.openxmlformats.org/officeDocument/2006/relationships/hyperlink" Target="https://gbr01.safelinks.protection.outlook.com/?url=https://youtu.be/vXrRp7AW5E4&amp;data=01|01|Geoff.Cooper@wessexahsn.net|d1d6e4bc47694793e95d08d7d7d9a7f8|83777d80488347de82e432532846a82d|0&amp;sdata=HVQcp2AYl3Xa8osYSMCXUQuNh2opZa%2BnQRnVYwyyugk%3D&amp;reserved=0" TargetMode="External"/><Relationship Id="rId1" Type="http://schemas.openxmlformats.org/officeDocument/2006/relationships/slideLayout" Target="../slideLayouts/slideLayout5.xml"/><Relationship Id="rId6" Type="http://schemas.openxmlformats.org/officeDocument/2006/relationships/hyperlink" Target="https://gbr01.safelinks.protection.outlook.com/?url=https://wessexahsn.org.uk/img/projects/Soft%20Signs%20White%20Paper%20GC%20WPSC%20Final%201.1.pdf&amp;data=01|01|Geoff.Cooper@wessexahsn.net|d1d6e4bc47694793e95d08d7d7d9a7f8|83777d80488347de82e432532846a82d|0&amp;sdata=EtmYrP2Dd9WP6sQvVWpU6NsS5pipkS45GMK%2BS3YPZG8%3D&amp;reserved=0" TargetMode="External"/><Relationship Id="rId11" Type="http://schemas.openxmlformats.org/officeDocument/2006/relationships/hyperlink" Target="https://gbr01.safelinks.protection.outlook.com/?url=https://youtu.be/S-KWnrsOw8M&amp;data=01|01|Geoff.Cooper@wessexahsn.net|d1d6e4bc47694793e95d08d7d7d9a7f8|83777d80488347de82e432532846a82d|0&amp;sdata=Rsq7Hj2gCKzxFz2MWDv4JNnQpTS1Pe6j4TOUfd24Yz0%3D&amp;reserved=0" TargetMode="External"/><Relationship Id="rId5" Type="http://schemas.openxmlformats.org/officeDocument/2006/relationships/hyperlink" Target="https://gbr01.safelinks.protection.outlook.com/?url=https://westhampshireccg.nhs.uk/wp-content/uploads/2020/02/CS50656-RESTORE2-Mini-A5_A4.pdf&amp;data=01|01|Geoff.Cooper@wessexahsn.net|d1d6e4bc47694793e95d08d7d7d9a7f8|83777d80488347de82e432532846a82d|0&amp;sdata=NBNEvexpmWg90FhM1SUwf6UF1WQ8QxjT0nRfzYRnNY8%3D&amp;reserved=0" TargetMode="External"/><Relationship Id="rId15" Type="http://schemas.openxmlformats.org/officeDocument/2006/relationships/hyperlink" Target="https://gbr01.safelinks.protection.outlook.com/?url=https://youtu.be/v4NrClgA8Nk&amp;data=01|01|Geoff.Cooper@wessexahsn.net|d1d6e4bc47694793e95d08d7d7d9a7f8|83777d80488347de82e432532846a82d|0&amp;sdata=fnkNox4mzR4NzZGn9WrRUfO71baXTGSVFYdQt0rF35c%3D&amp;reserved=0" TargetMode="External"/><Relationship Id="rId10" Type="http://schemas.openxmlformats.org/officeDocument/2006/relationships/hyperlink" Target="https://gbr01.safelinks.protection.outlook.com/?url=https://westhampshireccg.nhs.uk/wp-content/uploads/2020/02/CS49286-RESTORE2-full-version.pdf&amp;data=01|01|Geoff.Cooper@wessexahsn.net|d1d6e4bc47694793e95d08d7d7d9a7f8|83777d80488347de82e432532846a82d|0&amp;sdata=Fh/uc/7tU8EUcVR7Pzn6VeEQJwxl7Oz50bFaH9Tw/1w%3D&amp;reserved=0" TargetMode="External"/><Relationship Id="rId19" Type="http://schemas.openxmlformats.org/officeDocument/2006/relationships/hyperlink" Target="https://gbr01.safelinks.protection.outlook.com/?url=https://youtu.be/Ki0BX61xhdw&amp;data=01|01|Geoff.Cooper@wessexahsn.net|d1d6e4bc47694793e95d08d7d7d9a7f8|83777d80488347de82e432532846a82d|0&amp;sdata=N9xCWz0OR3Clld7FM4CTQWzbxPZ1t1HshI6qozTsPFE%3D&amp;reserved=0" TargetMode="External"/><Relationship Id="rId4" Type="http://schemas.openxmlformats.org/officeDocument/2006/relationships/hyperlink" Target="https://gbr01.safelinks.protection.outlook.com/?url=https://youtu.be/A6sg0mkcJIY&amp;data=01|01|Geoff.Cooper@wessexahsn.net|d1d6e4bc47694793e95d08d7d7d9a7f8|83777d80488347de82e432532846a82d|0&amp;sdata=CrIu/UoHX4jLyGwKMvWYisPU6FflI2ihLuiujedwVFQ%3D&amp;reserved=0" TargetMode="External"/><Relationship Id="rId9" Type="http://schemas.openxmlformats.org/officeDocument/2006/relationships/hyperlink" Target="https://gbr01.safelinks.protection.outlook.com/?url=https://youtu.be/vSWCPza8dCU&amp;data=01|01|Geoff.Cooper@wessexahsn.net|d1d6e4bc47694793e95d08d7d7d9a7f8|83777d80488347de82e432532846a82d|0&amp;sdata=S0tTzVHCWCm2%2BQwRHFjRkBzN7xg7LzVpMCzRRmxUId4%3D&amp;reserved=0" TargetMode="External"/><Relationship Id="rId14" Type="http://schemas.openxmlformats.org/officeDocument/2006/relationships/hyperlink" Target="https://gbr01.safelinks.protection.outlook.com/?url=https://youtu.be/G8QkaAyqatE&amp;data=01|01|Geoff.Cooper@wessexahsn.net|d1d6e4bc47694793e95d08d7d7d9a7f8|83777d80488347de82e432532846a82d|0&amp;sdata=akHSfcIv2bGGNIPm9rS87%2BZzdMiBry2wY7kOIGFx1/8%3D&amp;reserved=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CCG.PersonalHealthBudgets@nhs.net" TargetMode="External"/><Relationship Id="rId2" Type="http://schemas.openxmlformats.org/officeDocument/2006/relationships/hyperlink" Target="mailto:sarah.couth@nhs.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hyperlink" Target="mailto:patientsafety@ahs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0340" y="1003255"/>
            <a:ext cx="4140081" cy="746628"/>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767" y="960733"/>
            <a:ext cx="3436290" cy="83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99117" y="2617524"/>
            <a:ext cx="5733418" cy="2062103"/>
          </a:xfrm>
          <a:prstGeom prst="rect">
            <a:avLst/>
          </a:prstGeom>
          <a:noFill/>
        </p:spPr>
        <p:txBody>
          <a:bodyPr wrap="square" rtlCol="0">
            <a:spAutoFit/>
          </a:bodyPr>
          <a:lstStyle/>
          <a:p>
            <a:pPr algn="ctr"/>
            <a:r>
              <a:rPr lang="en-GB" sz="3200" dirty="0" smtClean="0"/>
              <a:t>RESTORE2 and RESTORE2 Mini</a:t>
            </a:r>
          </a:p>
          <a:p>
            <a:pPr algn="ctr"/>
            <a:endParaRPr lang="en-GB" sz="3200" dirty="0" smtClean="0"/>
          </a:p>
          <a:p>
            <a:pPr algn="ctr"/>
            <a:r>
              <a:rPr lang="en-GB" sz="3200" dirty="0" smtClean="0"/>
              <a:t>Training for non -clinical Staff in Primary Care</a:t>
            </a:r>
            <a:endParaRPr lang="en-GB" sz="3200" dirty="0"/>
          </a:p>
        </p:txBody>
      </p:sp>
    </p:spTree>
    <p:extLst>
      <p:ext uri="{BB962C8B-B14F-4D97-AF65-F5344CB8AC3E}">
        <p14:creationId xmlns:p14="http://schemas.microsoft.com/office/powerpoint/2010/main" val="26033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087" y="182562"/>
            <a:ext cx="3965726" cy="558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88006" y="620973"/>
            <a:ext cx="4237630" cy="2585323"/>
          </a:xfrm>
          <a:prstGeom prst="rect">
            <a:avLst/>
          </a:prstGeom>
          <a:noFill/>
        </p:spPr>
        <p:txBody>
          <a:bodyPr wrap="square" rtlCol="0">
            <a:spAutoFit/>
          </a:bodyPr>
          <a:lstStyle/>
          <a:p>
            <a:r>
              <a:rPr lang="en-GB" b="1" u="sng" dirty="0" smtClean="0"/>
              <a:t>Communication Tool</a:t>
            </a:r>
          </a:p>
          <a:p>
            <a:endParaRPr lang="en-GB" dirty="0"/>
          </a:p>
          <a:p>
            <a:r>
              <a:rPr lang="en-GB" dirty="0"/>
              <a:t>It may take time for carers to feel comfortable with using this tool. Please support them in doing so. </a:t>
            </a:r>
            <a:endParaRPr lang="en-GB" dirty="0" smtClean="0"/>
          </a:p>
          <a:p>
            <a:endParaRPr lang="en-GB" dirty="0"/>
          </a:p>
          <a:p>
            <a:r>
              <a:rPr lang="en-GB" dirty="0" smtClean="0"/>
              <a:t>The RESTORE2 documentation has a page for notes to help them use this tool. </a:t>
            </a:r>
            <a:endParaRPr lang="en-GB" dirty="0"/>
          </a:p>
          <a:p>
            <a:endParaRPr lang="en-GB" dirty="0"/>
          </a:p>
        </p:txBody>
      </p:sp>
    </p:spTree>
    <p:extLst>
      <p:ext uri="{BB962C8B-B14F-4D97-AF65-F5344CB8AC3E}">
        <p14:creationId xmlns:p14="http://schemas.microsoft.com/office/powerpoint/2010/main" val="393350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protocol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Your practice will have developed a protocol for  you to use in order to help you react appropriately to messages coming in using the RESTORE2 escalation tool.</a:t>
            </a:r>
          </a:p>
          <a:p>
            <a:r>
              <a:rPr lang="en-US" dirty="0" smtClean="0"/>
              <a:t>It is important to remember that this tool is to help clinical staff decide how to respond to deteriorating patients including doing remote consultations, home visits or even admission of the patient to hospital if appropriate</a:t>
            </a:r>
          </a:p>
          <a:p>
            <a:r>
              <a:rPr lang="en-US" dirty="0" smtClean="0"/>
              <a:t>Therefore if you receive a message about RESTORE 2 from a </a:t>
            </a:r>
            <a:r>
              <a:rPr lang="en-US" dirty="0" err="1" smtClean="0"/>
              <a:t>carer</a:t>
            </a:r>
            <a:r>
              <a:rPr lang="en-US" dirty="0" smtClean="0"/>
              <a:t> you will need to take some </a:t>
            </a:r>
            <a:r>
              <a:rPr lang="en-US" smtClean="0"/>
              <a:t>action promptly.</a:t>
            </a:r>
            <a:endParaRPr lang="en-US" dirty="0"/>
          </a:p>
        </p:txBody>
      </p:sp>
    </p:spTree>
    <p:extLst>
      <p:ext uri="{BB962C8B-B14F-4D97-AF65-F5344CB8AC3E}">
        <p14:creationId xmlns:p14="http://schemas.microsoft.com/office/powerpoint/2010/main" val="245366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r>
              <a:rPr lang="en-GB" dirty="0"/>
              <a:t>In settings where it isn’t possible to take clinical observations, the RESTORE2™ Mini is used.</a:t>
            </a:r>
          </a:p>
          <a:p>
            <a:r>
              <a:rPr lang="en-GB" dirty="0"/>
              <a:t>The RESTORE2™ Mini is a ‘soft signs’ only version of the RESTORE2™ tool. </a:t>
            </a:r>
            <a:r>
              <a:rPr lang="en-GB" dirty="0" smtClean="0"/>
              <a:t>It is targeted towards; </a:t>
            </a:r>
          </a:p>
          <a:p>
            <a:pPr lvl="1"/>
            <a:r>
              <a:rPr lang="en-US" dirty="0" smtClean="0"/>
              <a:t>Residential home </a:t>
            </a:r>
            <a:r>
              <a:rPr lang="en-US" dirty="0" err="1" smtClean="0"/>
              <a:t>carers</a:t>
            </a:r>
            <a:endParaRPr lang="en-GB" dirty="0" smtClean="0"/>
          </a:p>
          <a:p>
            <a:pPr lvl="1"/>
            <a:r>
              <a:rPr lang="en-GB" dirty="0" smtClean="0"/>
              <a:t>Domiciliary Carers</a:t>
            </a:r>
          </a:p>
          <a:p>
            <a:pPr lvl="1"/>
            <a:r>
              <a:rPr lang="en-GB" dirty="0" smtClean="0"/>
              <a:t>Informal Carer</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109" y="485310"/>
            <a:ext cx="41402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225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479" y="334370"/>
            <a:ext cx="3822782" cy="541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38131" y="682388"/>
            <a:ext cx="3684896" cy="1754326"/>
          </a:xfrm>
          <a:prstGeom prst="rect">
            <a:avLst/>
          </a:prstGeom>
          <a:noFill/>
        </p:spPr>
        <p:txBody>
          <a:bodyPr wrap="square" rtlCol="0">
            <a:spAutoFit/>
          </a:bodyPr>
          <a:lstStyle/>
          <a:p>
            <a:r>
              <a:rPr lang="en-GB" b="1" u="sng" dirty="0"/>
              <a:t>Soft Signs </a:t>
            </a:r>
          </a:p>
          <a:p>
            <a:endParaRPr lang="en-GB" dirty="0"/>
          </a:p>
          <a:p>
            <a:r>
              <a:rPr lang="en-GB" dirty="0"/>
              <a:t>Carers are initially asked to review their patient on a regular basis and look for any possible soft signs of a deteriorating patient. </a:t>
            </a:r>
          </a:p>
        </p:txBody>
      </p:sp>
    </p:spTree>
    <p:extLst>
      <p:ext uri="{BB962C8B-B14F-4D97-AF65-F5344CB8AC3E}">
        <p14:creationId xmlns:p14="http://schemas.microsoft.com/office/powerpoint/2010/main" val="231632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297" y="204716"/>
            <a:ext cx="3885708" cy="54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99045" y="450377"/>
            <a:ext cx="4435522" cy="5078313"/>
          </a:xfrm>
          <a:prstGeom prst="rect">
            <a:avLst/>
          </a:prstGeom>
          <a:noFill/>
        </p:spPr>
        <p:txBody>
          <a:bodyPr wrap="square" rtlCol="0">
            <a:spAutoFit/>
          </a:bodyPr>
          <a:lstStyle/>
          <a:p>
            <a:r>
              <a:rPr lang="en-GB" b="1" u="sng" dirty="0"/>
              <a:t>Communication Tool</a:t>
            </a:r>
          </a:p>
          <a:p>
            <a:endParaRPr lang="en-GB" dirty="0"/>
          </a:p>
          <a:p>
            <a:r>
              <a:rPr lang="en-GB" dirty="0"/>
              <a:t>Carers are being trained to use the SBARD escalation tool and action tracker to help with communication. Evidence shows that use of the SBARD tool helps with communication, confidence and patient safety. </a:t>
            </a:r>
          </a:p>
          <a:p>
            <a:endParaRPr lang="en-GB" dirty="0"/>
          </a:p>
          <a:p>
            <a:r>
              <a:rPr lang="en-GB" dirty="0"/>
              <a:t>Once carers have attended the RESTORE2 to training please expect them to discuss their concerns with you in the following format:</a:t>
            </a:r>
          </a:p>
          <a:p>
            <a:pPr marL="285750" indent="-285750">
              <a:buFont typeface="Arial" panose="020B0604020202020204" pitchFamily="34" charset="0"/>
              <a:buChar char="•"/>
            </a:pPr>
            <a:r>
              <a:rPr lang="en-GB" dirty="0"/>
              <a:t>Situation</a:t>
            </a:r>
          </a:p>
          <a:p>
            <a:pPr marL="285750" indent="-285750">
              <a:buFont typeface="Arial" panose="020B0604020202020204" pitchFamily="34" charset="0"/>
              <a:buChar char="•"/>
            </a:pPr>
            <a:r>
              <a:rPr lang="en-GB" dirty="0"/>
              <a:t>Background</a:t>
            </a:r>
          </a:p>
          <a:p>
            <a:pPr marL="285750" indent="-285750">
              <a:buFont typeface="Arial" panose="020B0604020202020204" pitchFamily="34" charset="0"/>
              <a:buChar char="•"/>
            </a:pPr>
            <a:r>
              <a:rPr lang="en-GB" dirty="0"/>
              <a:t>Assessment </a:t>
            </a:r>
          </a:p>
          <a:p>
            <a:pPr marL="285750" indent="-285750">
              <a:buFont typeface="Arial" panose="020B0604020202020204" pitchFamily="34" charset="0"/>
              <a:buChar char="•"/>
            </a:pPr>
            <a:r>
              <a:rPr lang="en-GB" dirty="0"/>
              <a:t>Recommendation</a:t>
            </a:r>
          </a:p>
          <a:p>
            <a:r>
              <a:rPr lang="en-GB" dirty="0"/>
              <a:t>Carers will then document </a:t>
            </a:r>
          </a:p>
          <a:p>
            <a:pPr marL="285750" indent="-285750">
              <a:buFont typeface="Arial" panose="020B0604020202020204" pitchFamily="34" charset="0"/>
              <a:buChar char="•"/>
            </a:pPr>
            <a:r>
              <a:rPr lang="en-GB" dirty="0"/>
              <a:t>Decision that has been agreed</a:t>
            </a:r>
          </a:p>
        </p:txBody>
      </p:sp>
    </p:spTree>
    <p:extLst>
      <p:ext uri="{BB962C8B-B14F-4D97-AF65-F5344CB8AC3E}">
        <p14:creationId xmlns:p14="http://schemas.microsoft.com/office/powerpoint/2010/main" val="199425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SELF-CHECK QUIZ</a:t>
            </a:r>
            <a:endParaRPr lang="en-GB" b="1" dirty="0"/>
          </a:p>
        </p:txBody>
      </p:sp>
      <p:sp>
        <p:nvSpPr>
          <p:cNvPr id="3" name="Content Placeholder 2"/>
          <p:cNvSpPr>
            <a:spLocks noGrp="1"/>
          </p:cNvSpPr>
          <p:nvPr>
            <p:ph idx="1"/>
          </p:nvPr>
        </p:nvSpPr>
        <p:spPr>
          <a:xfrm>
            <a:off x="457200" y="846138"/>
            <a:ext cx="8229600" cy="4708525"/>
          </a:xfrm>
        </p:spPr>
        <p:txBody>
          <a:bodyPr>
            <a:normAutofit lnSpcReduction="10000"/>
          </a:bodyPr>
          <a:lstStyle/>
          <a:p>
            <a:pPr marL="0" indent="0">
              <a:buNone/>
            </a:pPr>
            <a:endParaRPr lang="en-GB" dirty="0"/>
          </a:p>
          <a:p>
            <a:pPr marL="385763" indent="-385763">
              <a:buFont typeface="+mj-lt"/>
              <a:buAutoNum type="arabicPeriod"/>
            </a:pPr>
            <a:r>
              <a:rPr lang="en-GB" sz="2400" dirty="0"/>
              <a:t>What does RESTORE2 stand for?</a:t>
            </a:r>
          </a:p>
          <a:p>
            <a:pPr marL="385763" indent="-385763">
              <a:buFont typeface="+mj-lt"/>
              <a:buAutoNum type="arabicPeriod"/>
            </a:pPr>
            <a:r>
              <a:rPr lang="en-GB" sz="2400" dirty="0"/>
              <a:t>What is </a:t>
            </a:r>
            <a:r>
              <a:rPr lang="en-GB" sz="2400" dirty="0" smtClean="0"/>
              <a:t>RESTORE2 ? </a:t>
            </a:r>
            <a:r>
              <a:rPr lang="en-GB" sz="2400" dirty="0"/>
              <a:t>(in one sentence)</a:t>
            </a:r>
          </a:p>
          <a:p>
            <a:pPr marL="385763" indent="-385763">
              <a:buFont typeface="+mj-lt"/>
              <a:buAutoNum type="arabicPeriod"/>
            </a:pPr>
            <a:r>
              <a:rPr lang="en-GB" sz="2400" dirty="0"/>
              <a:t>Why is </a:t>
            </a:r>
            <a:r>
              <a:rPr lang="en-GB" sz="2400" dirty="0" smtClean="0"/>
              <a:t>early </a:t>
            </a:r>
            <a:r>
              <a:rPr lang="en-GB" sz="2400" dirty="0"/>
              <a:t>detection of deterioration important?</a:t>
            </a:r>
          </a:p>
          <a:p>
            <a:pPr marL="385763" indent="-385763">
              <a:buFont typeface="+mj-lt"/>
              <a:buAutoNum type="arabicPeriod"/>
            </a:pPr>
            <a:r>
              <a:rPr lang="en-GB" sz="2400" dirty="0"/>
              <a:t>Name 2 benefits of RESTORE2</a:t>
            </a:r>
          </a:p>
          <a:p>
            <a:pPr marL="385763" indent="-385763">
              <a:buFont typeface="+mj-lt"/>
              <a:buAutoNum type="arabicPeriod"/>
            </a:pPr>
            <a:r>
              <a:rPr lang="en-GB" sz="2400" dirty="0"/>
              <a:t>What does </a:t>
            </a:r>
            <a:r>
              <a:rPr lang="en-GB" sz="2400" dirty="0" smtClean="0"/>
              <a:t>NEWS2 </a:t>
            </a:r>
            <a:r>
              <a:rPr lang="en-GB" sz="2400" dirty="0"/>
              <a:t>stand for?</a:t>
            </a:r>
          </a:p>
          <a:p>
            <a:pPr marL="385763" indent="-385763">
              <a:buFont typeface="+mj-lt"/>
              <a:buAutoNum type="arabicPeriod"/>
            </a:pPr>
            <a:r>
              <a:rPr lang="en-GB" sz="2400" dirty="0"/>
              <a:t>What observations have different escalation trigger points </a:t>
            </a:r>
            <a:r>
              <a:rPr lang="en-GB" sz="2400" dirty="0" smtClean="0"/>
              <a:t>during this </a:t>
            </a:r>
            <a:r>
              <a:rPr lang="en-GB" sz="2400" dirty="0" err="1"/>
              <a:t>Covid</a:t>
            </a:r>
            <a:r>
              <a:rPr lang="en-GB" sz="2400" dirty="0"/>
              <a:t> </a:t>
            </a:r>
            <a:r>
              <a:rPr lang="en-GB" sz="2400" dirty="0" smtClean="0"/>
              <a:t>19 pandemic?</a:t>
            </a:r>
          </a:p>
          <a:p>
            <a:pPr marL="0" indent="0">
              <a:buNone/>
            </a:pPr>
            <a:endParaRPr lang="en-GB" sz="2400" dirty="0" smtClean="0"/>
          </a:p>
          <a:p>
            <a:pPr marL="0" indent="0">
              <a:buNone/>
            </a:pPr>
            <a:r>
              <a:rPr lang="en-GB" sz="2400" b="1" i="1" dirty="0" smtClean="0"/>
              <a:t>Please attempt  these questions – before moving onto the next slide.</a:t>
            </a:r>
            <a:endParaRPr lang="en-GB" sz="2400" b="1" i="1" dirty="0"/>
          </a:p>
          <a:p>
            <a:endParaRPr lang="en-GB" dirty="0"/>
          </a:p>
        </p:txBody>
      </p:sp>
    </p:spTree>
    <p:extLst>
      <p:ext uri="{BB962C8B-B14F-4D97-AF65-F5344CB8AC3E}">
        <p14:creationId xmlns:p14="http://schemas.microsoft.com/office/powerpoint/2010/main" val="520301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095" y="272421"/>
            <a:ext cx="7886700" cy="994172"/>
          </a:xfrm>
        </p:spPr>
        <p:txBody>
          <a:bodyPr/>
          <a:lstStyle/>
          <a:p>
            <a:pPr algn="ctr"/>
            <a:r>
              <a:rPr lang="en-GB" b="1" dirty="0" smtClean="0"/>
              <a:t>SELF-CHECK QUIZ ANSWERS</a:t>
            </a:r>
            <a:endParaRPr lang="en-GB" b="1" dirty="0"/>
          </a:p>
        </p:txBody>
      </p:sp>
      <p:sp>
        <p:nvSpPr>
          <p:cNvPr id="3" name="Content Placeholder 2"/>
          <p:cNvSpPr>
            <a:spLocks noGrp="1"/>
          </p:cNvSpPr>
          <p:nvPr>
            <p:ph idx="1"/>
          </p:nvPr>
        </p:nvSpPr>
        <p:spPr>
          <a:xfrm>
            <a:off x="329212" y="1994031"/>
            <a:ext cx="8706050" cy="4231156"/>
          </a:xfrm>
        </p:spPr>
        <p:txBody>
          <a:bodyPr>
            <a:normAutofit fontScale="40000" lnSpcReduction="20000"/>
          </a:bodyPr>
          <a:lstStyle/>
          <a:p>
            <a:endParaRPr lang="en-GB" dirty="0"/>
          </a:p>
          <a:p>
            <a:pPr marL="0" indent="0">
              <a:buNone/>
            </a:pPr>
            <a:r>
              <a:rPr lang="en-GB" sz="3400" dirty="0" smtClean="0"/>
              <a:t>1. What does RESTORE2 stand for? </a:t>
            </a:r>
          </a:p>
          <a:p>
            <a:pPr marL="0" indent="0">
              <a:buNone/>
            </a:pPr>
            <a:r>
              <a:rPr lang="en-GB" sz="3400" b="1" i="1" dirty="0" smtClean="0"/>
              <a:t>See above.</a:t>
            </a:r>
          </a:p>
          <a:p>
            <a:pPr marL="0" indent="0">
              <a:buNone/>
            </a:pPr>
            <a:endParaRPr lang="en-GB" sz="2800" dirty="0" smtClean="0"/>
          </a:p>
          <a:p>
            <a:pPr marL="0" indent="0">
              <a:buNone/>
            </a:pPr>
            <a:r>
              <a:rPr lang="en-GB" sz="3400" dirty="0" smtClean="0"/>
              <a:t>2. What </a:t>
            </a:r>
            <a:r>
              <a:rPr lang="en-GB" sz="3400" dirty="0"/>
              <a:t>is </a:t>
            </a:r>
            <a:r>
              <a:rPr lang="en-GB" sz="3400" dirty="0" smtClean="0"/>
              <a:t>RESTORE2 ? </a:t>
            </a:r>
          </a:p>
          <a:p>
            <a:pPr marL="0" indent="0">
              <a:buNone/>
            </a:pPr>
            <a:r>
              <a:rPr lang="en-GB" sz="3400" b="1" i="1" dirty="0" smtClean="0"/>
              <a:t>RESTORE2TM </a:t>
            </a:r>
            <a:r>
              <a:rPr lang="en-GB" sz="3400" b="1" i="1" dirty="0"/>
              <a:t>is a physical deterioration and escalation package designed </a:t>
            </a:r>
            <a:r>
              <a:rPr lang="en-GB" sz="3400" b="1" i="1" dirty="0" smtClean="0"/>
              <a:t>specifically </a:t>
            </a:r>
            <a:r>
              <a:rPr lang="en-GB" sz="3400" b="1" i="1" dirty="0"/>
              <a:t>for residential and nursing homes. It can also be used in the domiciliary care sector</a:t>
            </a:r>
            <a:r>
              <a:rPr lang="en-GB" sz="3400" b="1" i="1" dirty="0" smtClean="0"/>
              <a:t>.</a:t>
            </a:r>
          </a:p>
          <a:p>
            <a:pPr marL="0" indent="0">
              <a:buNone/>
            </a:pPr>
            <a:endParaRPr lang="en-GB" sz="2800" b="1" i="1" dirty="0"/>
          </a:p>
          <a:p>
            <a:pPr marL="0" indent="0">
              <a:buNone/>
            </a:pPr>
            <a:r>
              <a:rPr lang="en-GB" sz="3400" dirty="0" smtClean="0"/>
              <a:t>3. Why </a:t>
            </a:r>
            <a:r>
              <a:rPr lang="en-GB" sz="3400" dirty="0"/>
              <a:t>is </a:t>
            </a:r>
            <a:r>
              <a:rPr lang="en-GB" sz="3400" dirty="0" smtClean="0"/>
              <a:t>early </a:t>
            </a:r>
            <a:r>
              <a:rPr lang="en-GB" sz="3400" dirty="0"/>
              <a:t>detection of deterioration important</a:t>
            </a:r>
            <a:r>
              <a:rPr lang="en-GB" sz="3400" dirty="0" smtClean="0"/>
              <a:t>? </a:t>
            </a:r>
          </a:p>
          <a:p>
            <a:pPr marL="0" indent="0">
              <a:buNone/>
            </a:pPr>
            <a:r>
              <a:rPr lang="en-GB" sz="3400" b="1" i="1" dirty="0" smtClean="0"/>
              <a:t>Gets the Right Help at the Right Time.</a:t>
            </a:r>
          </a:p>
          <a:p>
            <a:pPr marL="0" indent="0">
              <a:buNone/>
            </a:pPr>
            <a:endParaRPr lang="en-GB" sz="2800" b="1" i="1" dirty="0"/>
          </a:p>
          <a:p>
            <a:pPr marL="0" indent="0">
              <a:buNone/>
            </a:pPr>
            <a:r>
              <a:rPr lang="en-GB" sz="3400" dirty="0" smtClean="0"/>
              <a:t>4. Name </a:t>
            </a:r>
            <a:r>
              <a:rPr lang="en-GB" sz="3400" dirty="0"/>
              <a:t>2 benefits of </a:t>
            </a:r>
            <a:r>
              <a:rPr lang="en-GB" sz="3400" dirty="0" smtClean="0"/>
              <a:t>RESTORE2  </a:t>
            </a:r>
          </a:p>
          <a:p>
            <a:pPr marL="0" indent="0">
              <a:buNone/>
            </a:pPr>
            <a:r>
              <a:rPr lang="en-GB" sz="3400" b="1" i="1" dirty="0" smtClean="0"/>
              <a:t>Keeps Residents SAFE, Avoids 999 Calls, Reduced Admissions</a:t>
            </a:r>
          </a:p>
          <a:p>
            <a:pPr marL="0" indent="0">
              <a:buNone/>
            </a:pPr>
            <a:endParaRPr lang="en-GB" sz="2800" b="1" i="1" dirty="0"/>
          </a:p>
          <a:p>
            <a:pPr marL="0" indent="0">
              <a:buNone/>
            </a:pPr>
            <a:r>
              <a:rPr lang="en-GB" sz="3400" dirty="0" smtClean="0"/>
              <a:t>5. What </a:t>
            </a:r>
            <a:r>
              <a:rPr lang="en-GB" sz="3400" dirty="0"/>
              <a:t>does </a:t>
            </a:r>
            <a:r>
              <a:rPr lang="en-GB" sz="3400" dirty="0" smtClean="0"/>
              <a:t>NEWS2 </a:t>
            </a:r>
            <a:r>
              <a:rPr lang="en-GB" sz="3400" dirty="0"/>
              <a:t>stand for</a:t>
            </a:r>
            <a:r>
              <a:rPr lang="en-GB" sz="3400" dirty="0" smtClean="0"/>
              <a:t>? </a:t>
            </a:r>
          </a:p>
          <a:p>
            <a:pPr marL="0" indent="0">
              <a:buNone/>
            </a:pPr>
            <a:r>
              <a:rPr lang="en-GB" sz="3400" b="1" i="1" dirty="0" smtClean="0"/>
              <a:t>National Early Warning Score</a:t>
            </a:r>
          </a:p>
          <a:p>
            <a:pPr marL="0" indent="0">
              <a:buNone/>
            </a:pPr>
            <a:endParaRPr lang="en-GB" sz="2800" dirty="0"/>
          </a:p>
          <a:p>
            <a:pPr marL="0" indent="0">
              <a:buNone/>
            </a:pPr>
            <a:r>
              <a:rPr lang="en-GB" sz="3400" dirty="0" smtClean="0"/>
              <a:t>6. What </a:t>
            </a:r>
            <a:r>
              <a:rPr lang="en-GB" sz="3400" dirty="0"/>
              <a:t>observations have different escalation trigger points </a:t>
            </a:r>
            <a:r>
              <a:rPr lang="en-GB" sz="3400" dirty="0" smtClean="0"/>
              <a:t>during this </a:t>
            </a:r>
            <a:r>
              <a:rPr lang="en-GB" sz="3400" dirty="0" err="1"/>
              <a:t>Covid</a:t>
            </a:r>
            <a:r>
              <a:rPr lang="en-GB" sz="3400" dirty="0"/>
              <a:t> </a:t>
            </a:r>
            <a:r>
              <a:rPr lang="en-GB" sz="3400" dirty="0" smtClean="0"/>
              <a:t>19 pandemic?</a:t>
            </a:r>
          </a:p>
          <a:p>
            <a:pPr marL="0" indent="0">
              <a:buNone/>
            </a:pPr>
            <a:r>
              <a:rPr lang="en-GB" sz="3400" b="1" i="1" dirty="0" smtClean="0"/>
              <a:t>Temperature, Respiratory Rate.  Silent Hypoxia (Low Oxygen Saturations) noted with </a:t>
            </a:r>
            <a:r>
              <a:rPr lang="en-GB" sz="3400" b="1" i="1" dirty="0" err="1" smtClean="0"/>
              <a:t>Covid</a:t>
            </a:r>
            <a:r>
              <a:rPr lang="en-GB" sz="3400" b="1" i="1" dirty="0" smtClean="0"/>
              <a:t> 19</a:t>
            </a:r>
            <a:endParaRPr lang="en-GB" sz="3400" dirty="0"/>
          </a:p>
          <a:p>
            <a:endParaRPr lang="en-GB" sz="3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983570" y="1151251"/>
            <a:ext cx="4697813" cy="1016664"/>
          </a:xfrm>
          <a:prstGeom prst="rect">
            <a:avLst/>
          </a:prstGeom>
          <a:noFill/>
          <a:ln>
            <a:noFill/>
          </a:ln>
          <a:extLst/>
        </p:spPr>
      </p:pic>
    </p:spTree>
    <p:extLst>
      <p:ext uri="{BB962C8B-B14F-4D97-AF65-F5344CB8AC3E}">
        <p14:creationId xmlns:p14="http://schemas.microsoft.com/office/powerpoint/2010/main" val="4046267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E588D8F-B509-4059-93BE-F4BD1DD1B7F4}"/>
              </a:ext>
            </a:extLst>
          </p:cNvPr>
          <p:cNvGrpSpPr/>
          <p:nvPr/>
        </p:nvGrpSpPr>
        <p:grpSpPr>
          <a:xfrm>
            <a:off x="479577" y="1985734"/>
            <a:ext cx="3509077" cy="3957218"/>
            <a:chOff x="4389123" y="586853"/>
            <a:chExt cx="3973720" cy="5068166"/>
          </a:xfrm>
        </p:grpSpPr>
        <p:pic>
          <p:nvPicPr>
            <p:cNvPr id="8" name="Picture 7">
              <a:extLst>
                <a:ext uri="{FF2B5EF4-FFF2-40B4-BE49-F238E27FC236}">
                  <a16:creationId xmlns:a16="http://schemas.microsoft.com/office/drawing/2014/main" xmlns="" id="{8049A000-29BB-4F4C-B9BC-5DDA51792383}"/>
                </a:ext>
              </a:extLst>
            </p:cNvPr>
            <p:cNvPicPr>
              <a:picLocks noChangeAspect="1"/>
            </p:cNvPicPr>
            <p:nvPr/>
          </p:nvPicPr>
          <p:blipFill>
            <a:blip r:embed="rId2"/>
            <a:stretch>
              <a:fillRect/>
            </a:stretch>
          </p:blipFill>
          <p:spPr>
            <a:xfrm>
              <a:off x="4558937" y="586853"/>
              <a:ext cx="3756009" cy="4341223"/>
            </a:xfrm>
            <a:prstGeom prst="rect">
              <a:avLst/>
            </a:prstGeom>
          </p:spPr>
        </p:pic>
        <p:grpSp>
          <p:nvGrpSpPr>
            <p:cNvPr id="11" name="Group 10">
              <a:extLst>
                <a:ext uri="{FF2B5EF4-FFF2-40B4-BE49-F238E27FC236}">
                  <a16:creationId xmlns:a16="http://schemas.microsoft.com/office/drawing/2014/main" xmlns="" id="{45332E2C-D98F-4780-BA35-9B88565DC40D}"/>
                </a:ext>
              </a:extLst>
            </p:cNvPr>
            <p:cNvGrpSpPr/>
            <p:nvPr/>
          </p:nvGrpSpPr>
          <p:grpSpPr>
            <a:xfrm>
              <a:off x="4389123" y="4925560"/>
              <a:ext cx="3973720" cy="729459"/>
              <a:chOff x="4389123" y="4925560"/>
              <a:chExt cx="3973720" cy="729459"/>
            </a:xfrm>
          </p:grpSpPr>
          <p:pic>
            <p:nvPicPr>
              <p:cNvPr id="9" name="Picture 8">
                <a:extLst>
                  <a:ext uri="{FF2B5EF4-FFF2-40B4-BE49-F238E27FC236}">
                    <a16:creationId xmlns:a16="http://schemas.microsoft.com/office/drawing/2014/main" xmlns="" id="{4EFF4486-C0BE-43EB-9B3C-1685C87DFCBA}"/>
                  </a:ext>
                </a:extLst>
              </p:cNvPr>
              <p:cNvPicPr>
                <a:picLocks noChangeAspect="1"/>
              </p:cNvPicPr>
              <p:nvPr/>
            </p:nvPicPr>
            <p:blipFill>
              <a:blip r:embed="rId3"/>
              <a:stretch>
                <a:fillRect/>
              </a:stretch>
            </p:blipFill>
            <p:spPr>
              <a:xfrm>
                <a:off x="4511040" y="4925560"/>
                <a:ext cx="3851803" cy="729459"/>
              </a:xfrm>
              <a:prstGeom prst="rect">
                <a:avLst/>
              </a:prstGeom>
            </p:spPr>
          </p:pic>
          <p:sp>
            <p:nvSpPr>
              <p:cNvPr id="10" name="Rectangle 9">
                <a:extLst>
                  <a:ext uri="{FF2B5EF4-FFF2-40B4-BE49-F238E27FC236}">
                    <a16:creationId xmlns:a16="http://schemas.microsoft.com/office/drawing/2014/main" xmlns="" id="{DCF8BBC7-EA1D-4D2A-8441-101B261CEB85}"/>
                  </a:ext>
                </a:extLst>
              </p:cNvPr>
              <p:cNvSpPr/>
              <p:nvPr/>
            </p:nvSpPr>
            <p:spPr>
              <a:xfrm>
                <a:off x="4389123" y="4925560"/>
                <a:ext cx="209007" cy="72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grpSp>
      <p:sp>
        <p:nvSpPr>
          <p:cNvPr id="14" name="Rectangle 13">
            <a:extLst>
              <a:ext uri="{FF2B5EF4-FFF2-40B4-BE49-F238E27FC236}">
                <a16:creationId xmlns:a16="http://schemas.microsoft.com/office/drawing/2014/main" xmlns="" id="{C1D5A511-4E10-41C2-8282-457A98211ECF}"/>
              </a:ext>
            </a:extLst>
          </p:cNvPr>
          <p:cNvSpPr/>
          <p:nvPr/>
        </p:nvSpPr>
        <p:spPr>
          <a:xfrm>
            <a:off x="4030951" y="2088051"/>
            <a:ext cx="4907158" cy="3854901"/>
          </a:xfrm>
          <a:prstGeom prst="rect">
            <a:avLst/>
          </a:prstGeom>
          <a:solidFill>
            <a:schemeClr val="bg1"/>
          </a:solidFill>
          <a:ln>
            <a:solidFill>
              <a:schemeClr val="accent1">
                <a:shade val="50000"/>
              </a:schemeClr>
            </a:solidFill>
          </a:ln>
        </p:spPr>
        <p:txBody>
          <a:bodyPr wrap="square">
            <a:spAutoFit/>
          </a:bodyPr>
          <a:lstStyle/>
          <a:p>
            <a:r>
              <a:rPr lang="en-GB" sz="600" b="1" dirty="0">
                <a:latin typeface="Calibri" panose="020F0502020204030204" pitchFamily="34" charset="0"/>
                <a:ea typeface="Calibri" panose="020F0502020204030204" pitchFamily="34" charset="0"/>
              </a:rPr>
              <a:t>Linking the Managing Deterioration Videos and RESTORE2</a:t>
            </a:r>
          </a:p>
          <a:p>
            <a:endParaRPr lang="en-GB" sz="600" b="1" dirty="0">
              <a:latin typeface="Calibri" panose="020F0502020204030204" pitchFamily="34" charset="0"/>
              <a:ea typeface="Calibri" panose="020F0502020204030204" pitchFamily="34" charset="0"/>
            </a:endParaRPr>
          </a:p>
          <a:p>
            <a:r>
              <a:rPr lang="en-GB" sz="600" b="1" dirty="0">
                <a:latin typeface="Calibri" panose="020F0502020204030204" pitchFamily="34" charset="0"/>
                <a:ea typeface="Calibri" panose="020F0502020204030204" pitchFamily="34" charset="0"/>
              </a:rPr>
              <a:t>Spotting serious illness and sepsis</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Some people are more at risk than others of becoming unwell very quickly and developing a serious illness such as sepsis. This is known as ‘deterioration’ and it is important that anyone who cares for individuals who are at risk of deterioration knows how to spot the signs, especially during the current COVID-19 outbreak.</a:t>
            </a:r>
          </a:p>
          <a:p>
            <a:endParaRPr lang="en-GB" sz="600" dirty="0">
              <a:latin typeface="Calibri" panose="020F0502020204030204" pitchFamily="34" charset="0"/>
              <a:ea typeface="Calibri" panose="020F0502020204030204" pitchFamily="34" charset="0"/>
            </a:endParaRPr>
          </a:p>
          <a:p>
            <a:r>
              <a:rPr lang="en-GB" sz="600" u="sng" dirty="0">
                <a:latin typeface="Calibri" panose="020F0502020204030204" pitchFamily="34" charset="0"/>
                <a:ea typeface="Calibri" panose="020F0502020204030204" pitchFamily="34" charset="0"/>
              </a:rPr>
              <a:t>Watch this film</a:t>
            </a:r>
          </a:p>
          <a:p>
            <a:pPr lvl="1"/>
            <a:r>
              <a:rPr lang="en-US" sz="600" u="sng" dirty="0">
                <a:solidFill>
                  <a:srgbClr val="0563C1"/>
                </a:solidFill>
                <a:latin typeface="Calibri" panose="020F0502020204030204" pitchFamily="34" charset="0"/>
                <a:ea typeface="Calibri" panose="020F0502020204030204" pitchFamily="34" charset="0"/>
                <a:hlinkClick r:id="rId4"/>
              </a:rPr>
              <a:t>Introduction to sepsis and serious illness</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 </a:t>
            </a:r>
          </a:p>
          <a:p>
            <a:r>
              <a:rPr lang="en-GB" sz="600" b="1" dirty="0">
                <a:latin typeface="Calibri" panose="020F0502020204030204" pitchFamily="34" charset="0"/>
                <a:ea typeface="Calibri" panose="020F0502020204030204" pitchFamily="34" charset="0"/>
              </a:rPr>
              <a:t>Soft Signs and What’s Normal</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What to look out for when it is not appropriate to take measurements of a person’s vital signs. </a:t>
            </a:r>
          </a:p>
          <a:p>
            <a:r>
              <a:rPr lang="en-GB" sz="600" dirty="0">
                <a:latin typeface="Calibri" panose="020F0502020204030204" pitchFamily="34" charset="0"/>
                <a:ea typeface="Calibri" panose="020F0502020204030204" pitchFamily="34" charset="0"/>
              </a:rPr>
              <a:t>The </a:t>
            </a:r>
            <a:r>
              <a:rPr lang="en-GB" sz="600" u="sng" dirty="0">
                <a:solidFill>
                  <a:srgbClr val="0563C1"/>
                </a:solidFill>
                <a:latin typeface="Calibri" panose="020F0502020204030204" pitchFamily="34" charset="0"/>
                <a:ea typeface="Calibri" panose="020F0502020204030204" pitchFamily="34" charset="0"/>
                <a:hlinkClick r:id="rId5"/>
              </a:rPr>
              <a:t>RESTORE2 mini</a:t>
            </a:r>
            <a:r>
              <a:rPr lang="en-GB" sz="600" dirty="0">
                <a:latin typeface="Calibri" panose="020F0502020204030204" pitchFamily="34" charset="0"/>
                <a:ea typeface="Calibri" panose="020F0502020204030204" pitchFamily="34" charset="0"/>
              </a:rPr>
              <a:t> tool is helpful in these situations.</a:t>
            </a:r>
          </a:p>
          <a:p>
            <a:r>
              <a:rPr lang="en-GB" sz="600" dirty="0">
                <a:latin typeface="Calibri" panose="020F0502020204030204" pitchFamily="34" charset="0"/>
                <a:ea typeface="Calibri" panose="020F0502020204030204" pitchFamily="34" charset="0"/>
              </a:rPr>
              <a:t>A </a:t>
            </a:r>
            <a:r>
              <a:rPr lang="en-GB" sz="600" u="sng" dirty="0">
                <a:solidFill>
                  <a:srgbClr val="0563C1"/>
                </a:solidFill>
                <a:latin typeface="Calibri" panose="020F0502020204030204" pitchFamily="34" charset="0"/>
                <a:ea typeface="Calibri" panose="020F0502020204030204" pitchFamily="34" charset="0"/>
                <a:hlinkClick r:id="rId6"/>
              </a:rPr>
              <a:t>white paper</a:t>
            </a:r>
            <a:r>
              <a:rPr lang="en-GB" sz="600" dirty="0">
                <a:latin typeface="Calibri" panose="020F0502020204030204" pitchFamily="34" charset="0"/>
                <a:ea typeface="Calibri" panose="020F0502020204030204" pitchFamily="34" charset="0"/>
              </a:rPr>
              <a:t> from Geoff Cooper at Wessex AHSN looks at using soft signs to identify deterioration.</a:t>
            </a:r>
          </a:p>
          <a:p>
            <a:endParaRPr lang="en-GB" sz="600" u="sng" dirty="0">
              <a:latin typeface="Calibri" panose="020F0502020204030204" pitchFamily="34" charset="0"/>
              <a:ea typeface="Calibri" panose="020F0502020204030204" pitchFamily="34" charset="0"/>
            </a:endParaRPr>
          </a:p>
          <a:p>
            <a:r>
              <a:rPr lang="en-GB" sz="600" u="sng" dirty="0">
                <a:latin typeface="Calibri" panose="020F0502020204030204" pitchFamily="34" charset="0"/>
                <a:ea typeface="Calibri" panose="020F0502020204030204" pitchFamily="34" charset="0"/>
              </a:rPr>
              <a:t>Watch these films</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7"/>
              </a:rPr>
              <a:t>Preventing the spread of infection</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8"/>
              </a:rPr>
              <a:t>Soft signs of deterioration</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9"/>
              </a:rPr>
              <a:t>Recognising deterioration with a learning disability</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 </a:t>
            </a:r>
          </a:p>
          <a:p>
            <a:r>
              <a:rPr lang="en-GB" sz="600" b="1" dirty="0">
                <a:latin typeface="Calibri" panose="020F0502020204030204" pitchFamily="34" charset="0"/>
                <a:ea typeface="Calibri" panose="020F0502020204030204" pitchFamily="34" charset="0"/>
              </a:rPr>
              <a:t>Take Observations</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The National Early Warning Score is used by GPs, ambulance services and acute hospital trusts. </a:t>
            </a:r>
          </a:p>
          <a:p>
            <a:r>
              <a:rPr lang="en-GB" sz="600" u="sng" dirty="0">
                <a:solidFill>
                  <a:srgbClr val="0563C1"/>
                </a:solidFill>
                <a:latin typeface="Calibri" panose="020F0502020204030204" pitchFamily="34" charset="0"/>
                <a:ea typeface="Calibri" panose="020F0502020204030204" pitchFamily="34" charset="0"/>
                <a:hlinkClick r:id="rId10"/>
              </a:rPr>
              <a:t>RESTORE2</a:t>
            </a:r>
            <a:r>
              <a:rPr lang="en-GB" sz="600" dirty="0">
                <a:latin typeface="Calibri" panose="020F0502020204030204" pitchFamily="34" charset="0"/>
                <a:ea typeface="Calibri" panose="020F0502020204030204" pitchFamily="34" charset="0"/>
              </a:rPr>
              <a:t> makes NEWS2 more accessible to care and nursing homes.</a:t>
            </a:r>
          </a:p>
          <a:p>
            <a:r>
              <a:rPr lang="en-GB" sz="600" dirty="0">
                <a:latin typeface="Calibri" panose="020F0502020204030204" pitchFamily="34" charset="0"/>
                <a:ea typeface="Calibri" panose="020F0502020204030204" pitchFamily="34" charset="0"/>
              </a:rPr>
              <a:t> </a:t>
            </a:r>
          </a:p>
          <a:p>
            <a:r>
              <a:rPr lang="en-GB" sz="600" u="sng" dirty="0">
                <a:latin typeface="Calibri" panose="020F0502020204030204" pitchFamily="34" charset="0"/>
                <a:ea typeface="Calibri" panose="020F0502020204030204" pitchFamily="34" charset="0"/>
              </a:rPr>
              <a:t>Watch these films</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1"/>
              </a:rPr>
              <a:t>NEWS: What is it?</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2"/>
              </a:rPr>
              <a:t>Measuring the respiratory rate</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3"/>
              </a:rPr>
              <a:t>Measuring oxygen saturation</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4"/>
              </a:rPr>
              <a:t>Measuring blood pressure</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5"/>
              </a:rPr>
              <a:t>Measuring the heart rate</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6"/>
              </a:rPr>
              <a:t>Measuring level of alertness</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7"/>
              </a:rPr>
              <a:t>How to measure temperature</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18"/>
              </a:rPr>
              <a:t>Calculating and recording a NEWS score</a:t>
            </a:r>
            <a:endParaRPr lang="en-GB" sz="600" dirty="0">
              <a:latin typeface="Calibri" panose="020F0502020204030204" pitchFamily="34" charset="0"/>
              <a:ea typeface="Calibri" panose="020F0502020204030204" pitchFamily="34" charset="0"/>
            </a:endParaRPr>
          </a:p>
          <a:p>
            <a:r>
              <a:rPr lang="en-GB" sz="600" dirty="0">
                <a:latin typeface="Calibri" panose="020F0502020204030204" pitchFamily="34" charset="0"/>
                <a:ea typeface="Calibri" panose="020F0502020204030204" pitchFamily="34" charset="0"/>
              </a:rPr>
              <a:t> </a:t>
            </a:r>
          </a:p>
          <a:p>
            <a:r>
              <a:rPr lang="en-GB" sz="600" b="1" dirty="0">
                <a:latin typeface="Calibri" panose="020F0502020204030204" pitchFamily="34" charset="0"/>
                <a:ea typeface="Calibri" panose="020F0502020204030204" pitchFamily="34" charset="0"/>
              </a:rPr>
              <a:t>Escalate and Communicate</a:t>
            </a:r>
          </a:p>
          <a:p>
            <a:r>
              <a:rPr lang="en-GB" sz="600" dirty="0">
                <a:latin typeface="Calibri" panose="020F0502020204030204" pitchFamily="34" charset="0"/>
                <a:ea typeface="Calibri" panose="020F0502020204030204" pitchFamily="34" charset="0"/>
              </a:rPr>
              <a:t>Effective communication is vital for safety critical messages between different healthcare staff</a:t>
            </a:r>
          </a:p>
          <a:p>
            <a:endParaRPr lang="en-GB" sz="600" dirty="0">
              <a:latin typeface="Calibri" panose="020F0502020204030204" pitchFamily="34" charset="0"/>
              <a:ea typeface="Calibri" panose="020F0502020204030204" pitchFamily="34" charset="0"/>
            </a:endParaRPr>
          </a:p>
          <a:p>
            <a:r>
              <a:rPr lang="en-GB" sz="600" u="sng" dirty="0">
                <a:latin typeface="Calibri" panose="020F0502020204030204" pitchFamily="34" charset="0"/>
                <a:ea typeface="Calibri" panose="020F0502020204030204" pitchFamily="34" charset="0"/>
              </a:rPr>
              <a:t>Watch these Films</a:t>
            </a:r>
          </a:p>
          <a:p>
            <a:pPr lvl="1"/>
            <a:r>
              <a:rPr lang="en-GB" sz="600" u="sng" dirty="0">
                <a:solidFill>
                  <a:srgbClr val="0563C1"/>
                </a:solidFill>
                <a:latin typeface="Calibri" panose="020F0502020204030204" pitchFamily="34" charset="0"/>
                <a:ea typeface="Calibri" panose="020F0502020204030204" pitchFamily="34" charset="0"/>
                <a:hlinkClick r:id="rId19"/>
              </a:rPr>
              <a:t>Structured communication and escalation</a:t>
            </a:r>
            <a:endParaRPr lang="en-GB" sz="600" dirty="0">
              <a:latin typeface="Calibri" panose="020F0502020204030204" pitchFamily="34" charset="0"/>
              <a:ea typeface="Calibri" panose="020F0502020204030204" pitchFamily="34" charset="0"/>
            </a:endParaRPr>
          </a:p>
          <a:p>
            <a:pPr lvl="1"/>
            <a:r>
              <a:rPr lang="en-GB" sz="600" u="sng" dirty="0">
                <a:solidFill>
                  <a:srgbClr val="0563C1"/>
                </a:solidFill>
                <a:latin typeface="Calibri" panose="020F0502020204030204" pitchFamily="34" charset="0"/>
                <a:ea typeface="Calibri" panose="020F0502020204030204" pitchFamily="34" charset="0"/>
                <a:hlinkClick r:id="rId20"/>
              </a:rPr>
              <a:t>Treatment escalation plans and resuscitation</a:t>
            </a:r>
            <a:endParaRPr lang="en-GB" sz="600" u="sng" dirty="0">
              <a:solidFill>
                <a:srgbClr val="0563C1"/>
              </a:solidFill>
              <a:latin typeface="Calibri" panose="020F0502020204030204" pitchFamily="34" charset="0"/>
              <a:ea typeface="Calibri" panose="020F0502020204030204" pitchFamily="34" charset="0"/>
            </a:endParaRPr>
          </a:p>
          <a:p>
            <a:pPr lvl="1"/>
            <a:endParaRPr lang="en-GB" sz="450" u="sng" dirty="0">
              <a:solidFill>
                <a:srgbClr val="0563C1"/>
              </a:solidFill>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xmlns="" id="{417EF852-9C6F-4D3A-BFBB-7D9BBEA8216E}"/>
              </a:ext>
            </a:extLst>
          </p:cNvPr>
          <p:cNvSpPr txBox="1"/>
          <p:nvPr/>
        </p:nvSpPr>
        <p:spPr>
          <a:xfrm>
            <a:off x="2136170" y="31384"/>
            <a:ext cx="8866909" cy="1054135"/>
          </a:xfrm>
          <a:prstGeom prst="rect">
            <a:avLst/>
          </a:prstGeom>
          <a:noFill/>
        </p:spPr>
        <p:txBody>
          <a:bodyPr wrap="square" rtlCol="0">
            <a:spAutoFit/>
          </a:bodyPr>
          <a:lstStyle/>
          <a:p>
            <a:endParaRPr lang="en-GB" sz="2100" dirty="0"/>
          </a:p>
          <a:p>
            <a:r>
              <a:rPr lang="en-GB" sz="2800" b="1" dirty="0"/>
              <a:t>REFERENCES AND RESOURCES  </a:t>
            </a:r>
            <a:endParaRPr lang="en-GB" sz="1600" b="1" u="sng" dirty="0"/>
          </a:p>
          <a:p>
            <a:pPr algn="ctr"/>
            <a:endParaRPr lang="en-GB" sz="1350" dirty="0"/>
          </a:p>
        </p:txBody>
      </p:sp>
      <p:sp>
        <p:nvSpPr>
          <p:cNvPr id="2" name="Slide Number Placeholder 1">
            <a:extLst>
              <a:ext uri="{FF2B5EF4-FFF2-40B4-BE49-F238E27FC236}">
                <a16:creationId xmlns:a16="http://schemas.microsoft.com/office/drawing/2014/main" xmlns="" id="{1A589271-D88C-4FE9-9FF8-C5368CA75452}"/>
              </a:ext>
            </a:extLst>
          </p:cNvPr>
          <p:cNvSpPr>
            <a:spLocks noGrp="1"/>
          </p:cNvSpPr>
          <p:nvPr>
            <p:ph type="sldNum" sz="quarter" idx="12"/>
          </p:nvPr>
        </p:nvSpPr>
        <p:spPr/>
        <p:txBody>
          <a:bodyPr/>
          <a:lstStyle/>
          <a:p>
            <a:fld id="{BC03EB51-2E59-4B18-BED2-D8B384E257A9}" type="slidenum">
              <a:rPr lang="en-GB" smtClean="0"/>
              <a:pPr/>
              <a:t>17</a:t>
            </a:fld>
            <a:endParaRPr lang="en-GB" dirty="0"/>
          </a:p>
        </p:txBody>
      </p:sp>
      <p:sp>
        <p:nvSpPr>
          <p:cNvPr id="16" name="TextBox 15">
            <a:extLst>
              <a:ext uri="{FF2B5EF4-FFF2-40B4-BE49-F238E27FC236}">
                <a16:creationId xmlns:a16="http://schemas.microsoft.com/office/drawing/2014/main" xmlns="" id="{C0623F2F-449B-43FC-9103-AE9ACD13266A}"/>
              </a:ext>
            </a:extLst>
          </p:cNvPr>
          <p:cNvSpPr txBox="1"/>
          <p:nvPr/>
        </p:nvSpPr>
        <p:spPr>
          <a:xfrm>
            <a:off x="5362375" y="3586203"/>
            <a:ext cx="320922" cy="300082"/>
          </a:xfrm>
          <a:prstGeom prst="rect">
            <a:avLst/>
          </a:prstGeom>
          <a:noFill/>
        </p:spPr>
        <p:txBody>
          <a:bodyPr wrap="none" rtlCol="0">
            <a:spAutoFit/>
          </a:bodyPr>
          <a:lstStyle/>
          <a:p>
            <a:r>
              <a:rPr lang="en-GB" sz="1350" dirty="0">
                <a:solidFill>
                  <a:srgbClr val="00B050"/>
                </a:solidFill>
                <a:sym typeface="Wingdings" panose="05000000000000000000" pitchFamily="2" charset="2"/>
              </a:rPr>
              <a:t></a:t>
            </a:r>
            <a:endParaRPr lang="en-GB" sz="1350" dirty="0">
              <a:solidFill>
                <a:srgbClr val="00B050"/>
              </a:solidFill>
            </a:endParaRPr>
          </a:p>
        </p:txBody>
      </p:sp>
      <p:sp>
        <p:nvSpPr>
          <p:cNvPr id="17" name="TextBox 16">
            <a:extLst>
              <a:ext uri="{FF2B5EF4-FFF2-40B4-BE49-F238E27FC236}">
                <a16:creationId xmlns:a16="http://schemas.microsoft.com/office/drawing/2014/main" xmlns="" id="{239F1F5D-9951-4158-AD0B-5CFC8B6E0B74}"/>
              </a:ext>
            </a:extLst>
          </p:cNvPr>
          <p:cNvSpPr txBox="1"/>
          <p:nvPr/>
        </p:nvSpPr>
        <p:spPr>
          <a:xfrm>
            <a:off x="6053219" y="3676130"/>
            <a:ext cx="320922" cy="300082"/>
          </a:xfrm>
          <a:prstGeom prst="rect">
            <a:avLst/>
          </a:prstGeom>
          <a:noFill/>
        </p:spPr>
        <p:txBody>
          <a:bodyPr wrap="none" rtlCol="0">
            <a:spAutoFit/>
          </a:bodyPr>
          <a:lstStyle/>
          <a:p>
            <a:r>
              <a:rPr lang="en-GB" sz="1350" dirty="0">
                <a:solidFill>
                  <a:srgbClr val="00B050"/>
                </a:solidFill>
                <a:sym typeface="Wingdings" panose="05000000000000000000" pitchFamily="2" charset="2"/>
              </a:rPr>
              <a:t></a:t>
            </a:r>
            <a:endParaRPr lang="en-GB" sz="1350" dirty="0">
              <a:solidFill>
                <a:srgbClr val="00B050"/>
              </a:solidFill>
            </a:endParaRPr>
          </a:p>
        </p:txBody>
      </p:sp>
      <p:sp>
        <p:nvSpPr>
          <p:cNvPr id="18" name="TextBox 17">
            <a:extLst>
              <a:ext uri="{FF2B5EF4-FFF2-40B4-BE49-F238E27FC236}">
                <a16:creationId xmlns:a16="http://schemas.microsoft.com/office/drawing/2014/main" xmlns="" id="{633EE2D3-7370-4042-8C57-2B84D4FD3FBE}"/>
              </a:ext>
            </a:extLst>
          </p:cNvPr>
          <p:cNvSpPr txBox="1"/>
          <p:nvPr/>
        </p:nvSpPr>
        <p:spPr>
          <a:xfrm>
            <a:off x="5911447" y="5607036"/>
            <a:ext cx="320922" cy="300082"/>
          </a:xfrm>
          <a:prstGeom prst="rect">
            <a:avLst/>
          </a:prstGeom>
          <a:noFill/>
        </p:spPr>
        <p:txBody>
          <a:bodyPr wrap="square" rtlCol="0">
            <a:spAutoFit/>
          </a:bodyPr>
          <a:lstStyle/>
          <a:p>
            <a:r>
              <a:rPr lang="en-GB" sz="1350" dirty="0">
                <a:solidFill>
                  <a:srgbClr val="00B050"/>
                </a:solidFill>
                <a:sym typeface="Wingdings" panose="05000000000000000000" pitchFamily="2" charset="2"/>
              </a:rPr>
              <a:t></a:t>
            </a:r>
            <a:endParaRPr lang="en-GB" sz="1350" dirty="0">
              <a:solidFill>
                <a:srgbClr val="00B050"/>
              </a:solidFill>
            </a:endParaRPr>
          </a:p>
        </p:txBody>
      </p:sp>
      <p:sp>
        <p:nvSpPr>
          <p:cNvPr id="19" name="TextBox 18">
            <a:extLst>
              <a:ext uri="{FF2B5EF4-FFF2-40B4-BE49-F238E27FC236}">
                <a16:creationId xmlns:a16="http://schemas.microsoft.com/office/drawing/2014/main" xmlns="" id="{608B8FE3-5E6D-445E-8C16-5560B6C6D8A1}"/>
              </a:ext>
            </a:extLst>
          </p:cNvPr>
          <p:cNvSpPr txBox="1"/>
          <p:nvPr/>
        </p:nvSpPr>
        <p:spPr>
          <a:xfrm>
            <a:off x="5808661" y="5456995"/>
            <a:ext cx="284538" cy="300082"/>
          </a:xfrm>
          <a:prstGeom prst="rect">
            <a:avLst/>
          </a:prstGeom>
          <a:noFill/>
        </p:spPr>
        <p:txBody>
          <a:bodyPr wrap="square" rtlCol="0">
            <a:spAutoFit/>
          </a:bodyPr>
          <a:lstStyle/>
          <a:p>
            <a:r>
              <a:rPr lang="en-GB" sz="1350" dirty="0">
                <a:solidFill>
                  <a:srgbClr val="00B050"/>
                </a:solidFill>
                <a:sym typeface="Wingdings" panose="05000000000000000000" pitchFamily="2" charset="2"/>
              </a:rPr>
              <a:t></a:t>
            </a:r>
            <a:endParaRPr lang="en-GB" sz="1350" dirty="0">
              <a:solidFill>
                <a:srgbClr val="00B050"/>
              </a:solidFill>
            </a:endParaRPr>
          </a:p>
        </p:txBody>
      </p:sp>
      <p:grpSp>
        <p:nvGrpSpPr>
          <p:cNvPr id="21" name="Group 20">
            <a:extLst>
              <a:ext uri="{FF2B5EF4-FFF2-40B4-BE49-F238E27FC236}">
                <a16:creationId xmlns:a16="http://schemas.microsoft.com/office/drawing/2014/main" xmlns="" id="{42C856A3-FC74-4D52-8B4E-5DDEABCC22FA}"/>
              </a:ext>
            </a:extLst>
          </p:cNvPr>
          <p:cNvGrpSpPr/>
          <p:nvPr/>
        </p:nvGrpSpPr>
        <p:grpSpPr>
          <a:xfrm>
            <a:off x="479576" y="1039321"/>
            <a:ext cx="7877191" cy="829474"/>
            <a:chOff x="-884566" y="242763"/>
            <a:chExt cx="10502921" cy="1105964"/>
          </a:xfrm>
        </p:grpSpPr>
        <p:sp>
          <p:nvSpPr>
            <p:cNvPr id="5" name="Rectangle 4">
              <a:extLst>
                <a:ext uri="{FF2B5EF4-FFF2-40B4-BE49-F238E27FC236}">
                  <a16:creationId xmlns:a16="http://schemas.microsoft.com/office/drawing/2014/main" xmlns="" id="{50F577DC-7FE1-4504-8A22-8C2089EDC85F}"/>
                </a:ext>
              </a:extLst>
            </p:cNvPr>
            <p:cNvSpPr/>
            <p:nvPr/>
          </p:nvSpPr>
          <p:spPr>
            <a:xfrm>
              <a:off x="-884566" y="242763"/>
              <a:ext cx="10502921" cy="1046438"/>
            </a:xfrm>
            <a:prstGeom prst="rect">
              <a:avLst/>
            </a:prstGeom>
          </p:spPr>
          <p:txBody>
            <a:bodyPr wrap="square">
              <a:spAutoFit/>
            </a:bodyPr>
            <a:lstStyle/>
            <a:p>
              <a:r>
                <a:rPr lang="en-US" sz="900" dirty="0"/>
                <a:t>Wessex AHSN and West of England AHSN have collaborated with West Hampshire CCG (RESTORE2) and Health Education England to produce a series of free videos and e-learning materials to support staff working in care homes to care for residents who are at risk of deterioration.</a:t>
              </a:r>
            </a:p>
            <a:p>
              <a:endParaRPr lang="en-US" sz="900" dirty="0"/>
            </a:p>
            <a:p>
              <a:r>
                <a:rPr lang="en-US" sz="900" dirty="0"/>
                <a:t>The full set of 14 </a:t>
              </a:r>
              <a:r>
                <a:rPr lang="en-GB" sz="900" dirty="0"/>
                <a:t>Managing Deterioration Videos can be accessed via:  </a:t>
              </a:r>
              <a:r>
                <a:rPr lang="en-GB" sz="900" dirty="0">
                  <a:hlinkClick r:id="rId21"/>
                </a:rPr>
                <a:t>https://wessexahsn.org.uk/projects/358/care-home-training-resources</a:t>
              </a:r>
              <a:r>
                <a:rPr lang="en-GB" sz="900" dirty="0"/>
                <a:t> and individual videos applicable to the use of RESTORE2mini are flagged below with a green tick (      ) and indicated on the relevant slides.  </a:t>
              </a:r>
            </a:p>
          </p:txBody>
        </p:sp>
        <p:sp>
          <p:nvSpPr>
            <p:cNvPr id="20" name="TextBox 19">
              <a:extLst>
                <a:ext uri="{FF2B5EF4-FFF2-40B4-BE49-F238E27FC236}">
                  <a16:creationId xmlns:a16="http://schemas.microsoft.com/office/drawing/2014/main" xmlns="" id="{6DB539D5-1735-4832-91FE-9E615E032B3B}"/>
                </a:ext>
              </a:extLst>
            </p:cNvPr>
            <p:cNvSpPr txBox="1"/>
            <p:nvPr/>
          </p:nvSpPr>
          <p:spPr>
            <a:xfrm>
              <a:off x="3794205" y="948618"/>
              <a:ext cx="427896" cy="400109"/>
            </a:xfrm>
            <a:prstGeom prst="rect">
              <a:avLst/>
            </a:prstGeom>
            <a:noFill/>
          </p:spPr>
          <p:txBody>
            <a:bodyPr wrap="none" rtlCol="0">
              <a:spAutoFit/>
            </a:bodyPr>
            <a:lstStyle/>
            <a:p>
              <a:r>
                <a:rPr lang="en-GB" sz="1350" dirty="0">
                  <a:solidFill>
                    <a:srgbClr val="00B050"/>
                  </a:solidFill>
                  <a:sym typeface="Wingdings" panose="05000000000000000000" pitchFamily="2" charset="2"/>
                </a:rPr>
                <a:t></a:t>
              </a:r>
              <a:endParaRPr lang="en-GB" sz="1350" dirty="0">
                <a:solidFill>
                  <a:srgbClr val="00B050"/>
                </a:solidFill>
              </a:endParaRPr>
            </a:p>
          </p:txBody>
        </p:sp>
      </p:grpSp>
    </p:spTree>
    <p:extLst>
      <p:ext uri="{BB962C8B-B14F-4D97-AF65-F5344CB8AC3E}">
        <p14:creationId xmlns:p14="http://schemas.microsoft.com/office/powerpoint/2010/main" val="3665138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RESOURCES </a:t>
            </a:r>
            <a:r>
              <a:rPr lang="en-US" sz="3600" dirty="0" err="1" smtClean="0"/>
              <a:t>contd</a:t>
            </a:r>
            <a:r>
              <a:rPr lang="en-US" sz="3600" dirty="0" smtClean="0"/>
              <a:t>…</a:t>
            </a:r>
            <a:endParaRPr lang="en-GB" sz="3600" dirty="0"/>
          </a:p>
        </p:txBody>
      </p:sp>
      <p:sp>
        <p:nvSpPr>
          <p:cNvPr id="3" name="Rounded Rectangle 2"/>
          <p:cNvSpPr/>
          <p:nvPr/>
        </p:nvSpPr>
        <p:spPr>
          <a:xfrm>
            <a:off x="2167914" y="5916349"/>
            <a:ext cx="4808170" cy="4420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1F497D"/>
                </a:solidFill>
                <a:effectLst/>
                <a:uLnTx/>
                <a:uFillTx/>
                <a:latin typeface="Calibri"/>
                <a:ea typeface="+mn-ea"/>
                <a:cs typeface="+mn-cs"/>
              </a:rPr>
              <a:t>Please note these are accessible on the Devon </a:t>
            </a:r>
            <a:r>
              <a:rPr kumimoji="0" lang="en-US" sz="1000" b="0" i="0" u="none" strike="noStrike" kern="1200" cap="none" spc="0" normalizeH="0" baseline="0" noProof="0" dirty="0">
                <a:ln>
                  <a:noFill/>
                </a:ln>
                <a:solidFill>
                  <a:srgbClr val="1F497D"/>
                </a:solidFill>
                <a:effectLst/>
                <a:uLnTx/>
                <a:uFillTx/>
                <a:latin typeface="Calibri"/>
                <a:ea typeface="+mn-ea"/>
                <a:cs typeface="+mn-cs"/>
              </a:rPr>
              <a:t>Training Hub https://www.devontraininghub.co.uk/  </a:t>
            </a:r>
            <a:endParaRPr kumimoji="0" lang="en-GB" sz="1000" b="0" i="0" u="none" strike="noStrike" kern="1200" cap="none" spc="0" normalizeH="0" baseline="0" noProof="0" dirty="0">
              <a:ln>
                <a:noFill/>
              </a:ln>
              <a:solidFill>
                <a:srgbClr val="1F497D"/>
              </a:solidFill>
              <a:effectLst/>
              <a:uLnTx/>
              <a:uFillTx/>
              <a:latin typeface="Calibri"/>
              <a:ea typeface="+mn-ea"/>
              <a:cs typeface="+mn-cs"/>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897490987"/>
              </p:ext>
            </p:extLst>
          </p:nvPr>
        </p:nvGraphicFramePr>
        <p:xfrm>
          <a:off x="993228" y="1600200"/>
          <a:ext cx="7362497" cy="3657600"/>
        </p:xfrm>
        <a:graphic>
          <a:graphicData uri="http://schemas.openxmlformats.org/drawingml/2006/table">
            <a:tbl>
              <a:tblPr firstRow="1" bandRow="1">
                <a:tableStyleId>{5C22544A-7EE6-4342-B048-85BDC9FD1C3A}</a:tableStyleId>
              </a:tblPr>
              <a:tblGrid>
                <a:gridCol w="1897117">
                  <a:extLst>
                    <a:ext uri="{9D8B030D-6E8A-4147-A177-3AD203B41FA5}">
                      <a16:colId xmlns:a16="http://schemas.microsoft.com/office/drawing/2014/main" xmlns="" val="2848699989"/>
                    </a:ext>
                  </a:extLst>
                </a:gridCol>
                <a:gridCol w="1322032">
                  <a:extLst>
                    <a:ext uri="{9D8B030D-6E8A-4147-A177-3AD203B41FA5}">
                      <a16:colId xmlns:a16="http://schemas.microsoft.com/office/drawing/2014/main" xmlns="" val="4026734485"/>
                    </a:ext>
                  </a:extLst>
                </a:gridCol>
                <a:gridCol w="1710091">
                  <a:extLst>
                    <a:ext uri="{9D8B030D-6E8A-4147-A177-3AD203B41FA5}">
                      <a16:colId xmlns:a16="http://schemas.microsoft.com/office/drawing/2014/main" xmlns="" val="2599298498"/>
                    </a:ext>
                  </a:extLst>
                </a:gridCol>
                <a:gridCol w="1361201">
                  <a:extLst>
                    <a:ext uri="{9D8B030D-6E8A-4147-A177-3AD203B41FA5}">
                      <a16:colId xmlns:a16="http://schemas.microsoft.com/office/drawing/2014/main" xmlns="" val="237908803"/>
                    </a:ext>
                  </a:extLst>
                </a:gridCol>
                <a:gridCol w="1072056">
                  <a:extLst>
                    <a:ext uri="{9D8B030D-6E8A-4147-A177-3AD203B41FA5}">
                      <a16:colId xmlns:a16="http://schemas.microsoft.com/office/drawing/2014/main" xmlns="" val="1689588523"/>
                    </a:ext>
                  </a:extLst>
                </a:gridCol>
              </a:tblGrid>
              <a:tr h="496182">
                <a:tc>
                  <a:txBody>
                    <a:bodyPr/>
                    <a:lstStyle/>
                    <a:p>
                      <a:r>
                        <a:rPr lang="en-US" sz="1400" dirty="0" smtClean="0"/>
                        <a:t>What?</a:t>
                      </a:r>
                      <a:endParaRPr lang="en-GB" sz="1400" dirty="0"/>
                    </a:p>
                  </a:txBody>
                  <a:tcPr/>
                </a:tc>
                <a:tc>
                  <a:txBody>
                    <a:bodyPr/>
                    <a:lstStyle/>
                    <a:p>
                      <a:r>
                        <a:rPr lang="en-US" sz="1400" dirty="0" smtClean="0"/>
                        <a:t>For</a:t>
                      </a:r>
                      <a:r>
                        <a:rPr lang="en-US" sz="1400" baseline="0" dirty="0" smtClean="0"/>
                        <a:t> who?</a:t>
                      </a:r>
                      <a:endParaRPr lang="en-GB" sz="1400" dirty="0"/>
                    </a:p>
                  </a:txBody>
                  <a:tcPr/>
                </a:tc>
                <a:tc>
                  <a:txBody>
                    <a:bodyPr/>
                    <a:lstStyle/>
                    <a:p>
                      <a:r>
                        <a:rPr lang="en-US" sz="1400" dirty="0" smtClean="0"/>
                        <a:t>Where?</a:t>
                      </a:r>
                      <a:endParaRPr lang="en-GB" sz="1400" dirty="0"/>
                    </a:p>
                  </a:txBody>
                  <a:tcPr/>
                </a:tc>
                <a:tc>
                  <a:txBody>
                    <a:bodyPr/>
                    <a:lstStyle/>
                    <a:p>
                      <a:r>
                        <a:rPr lang="en-US" sz="1400" dirty="0" smtClean="0"/>
                        <a:t>Who runs/delivers?</a:t>
                      </a:r>
                      <a:endParaRPr lang="en-GB" sz="1400" dirty="0"/>
                    </a:p>
                  </a:txBody>
                  <a:tcPr/>
                </a:tc>
                <a:tc>
                  <a:txBody>
                    <a:bodyPr/>
                    <a:lstStyle/>
                    <a:p>
                      <a:r>
                        <a:rPr lang="en-US" sz="1400" dirty="0" smtClean="0"/>
                        <a:t>When?</a:t>
                      </a:r>
                      <a:endParaRPr lang="en-GB" sz="1400" dirty="0"/>
                    </a:p>
                  </a:txBody>
                  <a:tcPr/>
                </a:tc>
                <a:extLst>
                  <a:ext uri="{0D108BD9-81ED-4DB2-BD59-A6C34878D82A}">
                    <a16:rowId xmlns:a16="http://schemas.microsoft.com/office/drawing/2014/main" xmlns="" val="2496923975"/>
                  </a:ext>
                </a:extLst>
              </a:tr>
              <a:tr h="904803">
                <a:tc>
                  <a:txBody>
                    <a:bodyPr/>
                    <a:lstStyle/>
                    <a:p>
                      <a:r>
                        <a:rPr lang="en-US" sz="1400" b="1" dirty="0" smtClean="0"/>
                        <a:t>RESTORE2</a:t>
                      </a:r>
                    </a:p>
                    <a:p>
                      <a:r>
                        <a:rPr lang="en-US" sz="1400" b="1" dirty="0" smtClean="0"/>
                        <a:t>Primary Care and Care Home case studies, resources, videos</a:t>
                      </a:r>
                      <a:endParaRPr lang="en-GB"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Primary</a:t>
                      </a:r>
                      <a:r>
                        <a:rPr lang="en-US" sz="1400" baseline="0" dirty="0" smtClean="0"/>
                        <a:t> care, care homes, </a:t>
                      </a:r>
                      <a:r>
                        <a:rPr lang="en-US" sz="1400" baseline="0" dirty="0" err="1" smtClean="0"/>
                        <a:t>carers</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https://westhampshireccg.nhs.uk/restore2/restore2-training-and-resources/</a:t>
                      </a:r>
                    </a:p>
                  </a:txBody>
                  <a:tcPr/>
                </a:tc>
                <a:tc>
                  <a:txBody>
                    <a:bodyPr/>
                    <a:lstStyle/>
                    <a:p>
                      <a:r>
                        <a:rPr lang="en-US" sz="1400" dirty="0" smtClean="0"/>
                        <a:t>West Hampshire CCG </a:t>
                      </a:r>
                      <a:endParaRPr lang="en-GB" sz="1400" dirty="0"/>
                    </a:p>
                  </a:txBody>
                  <a:tcPr/>
                </a:tc>
                <a:tc>
                  <a:txBody>
                    <a:bodyPr/>
                    <a:lstStyle/>
                    <a:p>
                      <a:r>
                        <a:rPr lang="en-US" sz="1400" dirty="0" smtClean="0"/>
                        <a:t>NA</a:t>
                      </a:r>
                      <a:endParaRPr lang="en-GB" sz="1400" dirty="0"/>
                    </a:p>
                  </a:txBody>
                  <a:tcPr/>
                </a:tc>
                <a:extLst>
                  <a:ext uri="{0D108BD9-81ED-4DB2-BD59-A6C34878D82A}">
                    <a16:rowId xmlns:a16="http://schemas.microsoft.com/office/drawing/2014/main" xmlns="" val="4118875709"/>
                  </a:ext>
                </a:extLst>
              </a:tr>
              <a:tr h="700492">
                <a:tc>
                  <a:txBody>
                    <a:bodyPr/>
                    <a:lstStyle/>
                    <a:p>
                      <a:r>
                        <a:rPr lang="en-US" sz="1400" b="1" dirty="0" smtClean="0"/>
                        <a:t>RESTORE2</a:t>
                      </a:r>
                      <a:r>
                        <a:rPr lang="en-US" sz="1400" b="1" i="1" dirty="0" smtClean="0"/>
                        <a:t>Mini</a:t>
                      </a:r>
                      <a:r>
                        <a:rPr lang="en-US" sz="1400" b="1" dirty="0" smtClean="0"/>
                        <a:t> on-line Training </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All care providers and </a:t>
                      </a:r>
                      <a:r>
                        <a:rPr lang="en-US" sz="1400" dirty="0" err="1" smtClean="0"/>
                        <a:t>carers</a:t>
                      </a:r>
                      <a:endParaRPr lang="en-GB" sz="1400" dirty="0" smtClean="0"/>
                    </a:p>
                  </a:txBody>
                  <a:tcPr/>
                </a:tc>
                <a:tc>
                  <a:txBody>
                    <a:bodyPr/>
                    <a:lstStyle/>
                    <a:p>
                      <a:r>
                        <a:rPr lang="en-US" sz="1400" dirty="0" smtClean="0"/>
                        <a:t>TBC</a:t>
                      </a:r>
                      <a:endParaRPr lang="en-GB" sz="1400" dirty="0"/>
                    </a:p>
                  </a:txBody>
                  <a:tcPr/>
                </a:tc>
                <a:tc>
                  <a:txBody>
                    <a:bodyPr/>
                    <a:lstStyle/>
                    <a:p>
                      <a:r>
                        <a:rPr lang="en-US" sz="1400" dirty="0" err="1" smtClean="0"/>
                        <a:t>Bluestream</a:t>
                      </a:r>
                      <a:r>
                        <a:rPr lang="en-US" sz="1400" baseline="0" dirty="0" smtClean="0"/>
                        <a:t> &amp; SW AHSN </a:t>
                      </a:r>
                      <a:endParaRPr lang="en-GB" sz="1400" dirty="0"/>
                    </a:p>
                  </a:txBody>
                  <a:tcPr/>
                </a:tc>
                <a:tc>
                  <a:txBody>
                    <a:bodyPr/>
                    <a:lstStyle/>
                    <a:p>
                      <a:r>
                        <a:rPr lang="en-US" sz="1400" dirty="0" smtClean="0"/>
                        <a:t>24/7</a:t>
                      </a:r>
                      <a:endParaRPr lang="en-GB" sz="1400" dirty="0"/>
                    </a:p>
                  </a:txBody>
                  <a:tcPr/>
                </a:tc>
                <a:extLst>
                  <a:ext uri="{0D108BD9-81ED-4DB2-BD59-A6C34878D82A}">
                    <a16:rowId xmlns:a16="http://schemas.microsoft.com/office/drawing/2014/main" xmlns="" val="2897765740"/>
                  </a:ext>
                </a:extLst>
              </a:tr>
              <a:tr h="700492">
                <a:tc>
                  <a:txBody>
                    <a:bodyPr/>
                    <a:lstStyle/>
                    <a:p>
                      <a:r>
                        <a:rPr lang="en-US" sz="1400" dirty="0" smtClean="0"/>
                        <a:t>RESTORE2</a:t>
                      </a:r>
                      <a:r>
                        <a:rPr lang="en-US" sz="1400" baseline="0" dirty="0" smtClean="0"/>
                        <a:t> </a:t>
                      </a:r>
                      <a:r>
                        <a:rPr lang="en-US" sz="1400" dirty="0" smtClean="0"/>
                        <a:t>Familiarization</a:t>
                      </a:r>
                      <a:r>
                        <a:rPr lang="en-US" sz="1400" baseline="0" dirty="0" smtClean="0"/>
                        <a:t> </a:t>
                      </a:r>
                      <a:r>
                        <a:rPr lang="en-US" sz="1400" baseline="0" dirty="0" err="1" smtClean="0"/>
                        <a:t>powerpoint</a:t>
                      </a:r>
                      <a:r>
                        <a:rPr lang="en-US" sz="1400" baseline="0" dirty="0" smtClean="0"/>
                        <a:t> 1</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GP</a:t>
                      </a:r>
                      <a:r>
                        <a:rPr lang="en-US" sz="1400" baseline="0" dirty="0" smtClean="0"/>
                        <a:t> and Clinical Staff</a:t>
                      </a:r>
                      <a:endParaRPr lang="en-GB" sz="1400" dirty="0" smtClean="0"/>
                    </a:p>
                  </a:txBody>
                  <a:tcPr/>
                </a:tc>
                <a:tc>
                  <a:txBody>
                    <a:bodyPr/>
                    <a:lstStyle/>
                    <a:p>
                      <a:r>
                        <a:rPr lang="en-US" sz="1400" dirty="0" smtClean="0"/>
                        <a:t>On the Devon Training Hub (see below)</a:t>
                      </a:r>
                      <a:endParaRPr lang="en-GB" sz="1400" dirty="0"/>
                    </a:p>
                  </a:txBody>
                  <a:tcPr/>
                </a:tc>
                <a:tc>
                  <a:txBody>
                    <a:bodyPr/>
                    <a:lstStyle/>
                    <a:p>
                      <a:r>
                        <a:rPr lang="en-US" sz="1400" dirty="0" smtClean="0"/>
                        <a:t>Individual GP practice</a:t>
                      </a:r>
                      <a:endParaRPr lang="en-GB" sz="1400" dirty="0"/>
                    </a:p>
                  </a:txBody>
                  <a:tcPr/>
                </a:tc>
                <a:tc>
                  <a:txBody>
                    <a:bodyPr/>
                    <a:lstStyle/>
                    <a:p>
                      <a:r>
                        <a:rPr lang="en-US" sz="1400" dirty="0" smtClean="0"/>
                        <a:t>TBC</a:t>
                      </a:r>
                      <a:endParaRPr lang="en-GB" sz="1400" dirty="0"/>
                    </a:p>
                  </a:txBody>
                  <a:tcPr/>
                </a:tc>
                <a:extLst>
                  <a:ext uri="{0D108BD9-81ED-4DB2-BD59-A6C34878D82A}">
                    <a16:rowId xmlns:a16="http://schemas.microsoft.com/office/drawing/2014/main" xmlns="" val="2510502469"/>
                  </a:ext>
                </a:extLst>
              </a:tr>
              <a:tr h="700492">
                <a:tc>
                  <a:txBody>
                    <a:bodyPr/>
                    <a:lstStyle/>
                    <a:p>
                      <a:r>
                        <a:rPr lang="en-US" sz="1400" dirty="0" smtClean="0"/>
                        <a:t>RESTORE2 Training Package </a:t>
                      </a:r>
                      <a:r>
                        <a:rPr lang="en-US" sz="1400" dirty="0" err="1" smtClean="0"/>
                        <a:t>powerpoint</a:t>
                      </a:r>
                      <a:r>
                        <a:rPr lang="en-US" sz="1400" dirty="0" smtClean="0"/>
                        <a:t> 2</a:t>
                      </a: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Non-Clinical GP staff</a:t>
                      </a:r>
                      <a:endParaRPr lang="en-GB" sz="1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On the Devon Training Hub (See below)</a:t>
                      </a:r>
                      <a:endParaRPr lang="en-GB" sz="1400" dirty="0" smtClean="0"/>
                    </a:p>
                  </a:txBody>
                  <a:tcPr/>
                </a:tc>
                <a:tc>
                  <a:txBody>
                    <a:bodyPr/>
                    <a:lstStyle/>
                    <a:p>
                      <a:r>
                        <a:rPr lang="en-US" sz="1400" dirty="0" smtClean="0"/>
                        <a:t>Devon CCG/trainer</a:t>
                      </a:r>
                      <a:endParaRPr lang="en-GB" sz="1400" dirty="0"/>
                    </a:p>
                  </a:txBody>
                  <a:tcPr/>
                </a:tc>
                <a:tc>
                  <a:txBody>
                    <a:bodyPr/>
                    <a:lstStyle/>
                    <a:p>
                      <a:r>
                        <a:rPr lang="en-US" sz="1400" dirty="0" smtClean="0"/>
                        <a:t>TBC</a:t>
                      </a:r>
                      <a:endParaRPr lang="en-GB" sz="1400" dirty="0"/>
                    </a:p>
                  </a:txBody>
                  <a:tcPr/>
                </a:tc>
                <a:extLst>
                  <a:ext uri="{0D108BD9-81ED-4DB2-BD59-A6C34878D82A}">
                    <a16:rowId xmlns:a16="http://schemas.microsoft.com/office/drawing/2014/main" xmlns="" val="1204741101"/>
                  </a:ext>
                </a:extLst>
              </a:tr>
            </a:tbl>
          </a:graphicData>
        </a:graphic>
      </p:graphicFrame>
    </p:spTree>
    <p:extLst>
      <p:ext uri="{BB962C8B-B14F-4D97-AF65-F5344CB8AC3E}">
        <p14:creationId xmlns:p14="http://schemas.microsoft.com/office/powerpoint/2010/main" val="2000093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65" y="498696"/>
            <a:ext cx="8229600" cy="1143000"/>
          </a:xfrm>
        </p:spPr>
        <p:txBody>
          <a:bodyPr>
            <a:normAutofit fontScale="90000"/>
          </a:bodyPr>
          <a:lstStyle/>
          <a:p>
            <a:r>
              <a:rPr lang="en-US" dirty="0" smtClean="0"/>
              <a:t>Training for </a:t>
            </a:r>
            <a:r>
              <a:rPr lang="en-US" dirty="0" err="1" smtClean="0"/>
              <a:t>Carers</a:t>
            </a:r>
            <a:r>
              <a:rPr lang="en-US" dirty="0" smtClean="0"/>
              <a:t> in </a:t>
            </a:r>
            <a:br>
              <a:rPr lang="en-US" dirty="0" smtClean="0"/>
            </a:br>
            <a:r>
              <a:rPr lang="en-US" dirty="0" smtClean="0"/>
              <a:t>your county</a:t>
            </a:r>
            <a:endParaRPr lang="en-GB" dirty="0"/>
          </a:p>
        </p:txBody>
      </p:sp>
      <p:sp>
        <p:nvSpPr>
          <p:cNvPr id="3" name="Content Placeholder 2"/>
          <p:cNvSpPr>
            <a:spLocks noGrp="1"/>
          </p:cNvSpPr>
          <p:nvPr>
            <p:ph idx="1"/>
          </p:nvPr>
        </p:nvSpPr>
        <p:spPr>
          <a:xfrm>
            <a:off x="457200" y="1737965"/>
            <a:ext cx="8229600" cy="3790823"/>
          </a:xfrm>
        </p:spPr>
        <p:txBody>
          <a:bodyPr>
            <a:normAutofit fontScale="85000" lnSpcReduction="20000"/>
          </a:bodyPr>
          <a:lstStyle/>
          <a:p>
            <a:pPr marL="0" indent="0">
              <a:buNone/>
            </a:pPr>
            <a:endParaRPr lang="en-GB" sz="4000" dirty="0"/>
          </a:p>
          <a:p>
            <a:pPr marL="0" indent="0">
              <a:buNone/>
            </a:pPr>
            <a:r>
              <a:rPr lang="en-GB" sz="4000" b="1" cap="all" dirty="0" smtClean="0"/>
              <a:t>DEVON</a:t>
            </a:r>
          </a:p>
          <a:p>
            <a:pPr marL="0" indent="0">
              <a:buNone/>
            </a:pPr>
            <a:endParaRPr lang="en-GB" sz="1600" dirty="0"/>
          </a:p>
          <a:p>
            <a:r>
              <a:rPr lang="en-GB" sz="2600" dirty="0"/>
              <a:t>RESTORE2 and RESTORE2Mini training in the </a:t>
            </a:r>
            <a:r>
              <a:rPr lang="en-GB" sz="2600" b="1" dirty="0"/>
              <a:t>Southern region of Devon</a:t>
            </a:r>
            <a:r>
              <a:rPr lang="en-GB" sz="2600" dirty="0"/>
              <a:t> is being delivered by Torbay and South Devon Trust Department of Education. To find out more information please contact </a:t>
            </a:r>
            <a:r>
              <a:rPr lang="en-GB" sz="2600" u="sng" dirty="0">
                <a:hlinkClick r:id="rId2"/>
              </a:rPr>
              <a:t>sarah.couth@nhs.net</a:t>
            </a:r>
            <a:r>
              <a:rPr lang="en-GB" sz="2600" dirty="0"/>
              <a:t>, Centre Co-ordinator &amp; </a:t>
            </a:r>
            <a:r>
              <a:rPr lang="en-GB" sz="2600" dirty="0" smtClean="0"/>
              <a:t>Administrator</a:t>
            </a:r>
          </a:p>
          <a:p>
            <a:pPr marL="0" indent="0">
              <a:buNone/>
            </a:pPr>
            <a:endParaRPr lang="en-GB" sz="2600" dirty="0"/>
          </a:p>
          <a:p>
            <a:r>
              <a:rPr lang="en-GB" sz="2600" dirty="0"/>
              <a:t>For RESTORE2 training in the </a:t>
            </a:r>
            <a:r>
              <a:rPr lang="en-GB" sz="2600" b="1" dirty="0"/>
              <a:t>rest of Devon</a:t>
            </a:r>
            <a:r>
              <a:rPr lang="en-GB" sz="2600" dirty="0"/>
              <a:t> please contact the Devon Clinical Commissioning Group (CCG) at </a:t>
            </a:r>
            <a:r>
              <a:rPr lang="en-GB" sz="2600" u="sng" dirty="0" smtClean="0">
                <a:hlinkClick r:id="rId3"/>
              </a:rPr>
              <a:t>D-CCG.PersonalHealthBudgets@nhs.net</a:t>
            </a:r>
            <a:endParaRPr lang="en-GB" sz="2600" u="sng" dirty="0" smtClean="0"/>
          </a:p>
          <a:p>
            <a:pPr marL="0" indent="0">
              <a:buNone/>
            </a:pPr>
            <a:endParaRPr lang="en-GB" sz="4000" dirty="0"/>
          </a:p>
        </p:txBody>
      </p:sp>
    </p:spTree>
    <p:extLst>
      <p:ext uri="{BB962C8B-B14F-4D97-AF65-F5344CB8AC3E}">
        <p14:creationId xmlns:p14="http://schemas.microsoft.com/office/powerpoint/2010/main" val="7168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artisticBlur radius="19"/>
                    </a14:imgEffect>
                  </a14:imgLayer>
                </a14:imgProps>
              </a:ext>
              <a:ext uri="{28A0092B-C50C-407E-A947-70E740481C1C}">
                <a14:useLocalDpi xmlns:a14="http://schemas.microsoft.com/office/drawing/2010/main" val="0"/>
              </a:ext>
            </a:extLst>
          </a:blip>
          <a:stretch>
            <a:fillRect/>
          </a:stretch>
        </p:blipFill>
        <p:spPr>
          <a:xfrm>
            <a:off x="507211" y="902405"/>
            <a:ext cx="7866185" cy="4752960"/>
          </a:xfrm>
          <a:prstGeom prst="rect">
            <a:avLst/>
          </a:prstGeom>
        </p:spPr>
      </p:pic>
      <p:sp>
        <p:nvSpPr>
          <p:cNvPr id="9" name="Content Placeholder 2"/>
          <p:cNvSpPr txBox="1">
            <a:spLocks/>
          </p:cNvSpPr>
          <p:nvPr/>
        </p:nvSpPr>
        <p:spPr>
          <a:xfrm>
            <a:off x="606987" y="1600200"/>
            <a:ext cx="786618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9600" b="1" dirty="0" smtClean="0">
                <a:solidFill>
                  <a:schemeClr val="tx2"/>
                </a:solidFill>
              </a:rPr>
              <a:t>What is</a:t>
            </a:r>
            <a:endParaRPr lang="en-GB" sz="6000" b="1" dirty="0" smtClean="0">
              <a:solidFill>
                <a:srgbClr val="002060"/>
              </a:solidFill>
            </a:endParaRPr>
          </a:p>
          <a:p>
            <a:pPr marL="0" indent="0" algn="ctr">
              <a:buFont typeface="Arial" panose="020B0604020202020204" pitchFamily="34" charset="0"/>
              <a:buNone/>
            </a:pPr>
            <a:r>
              <a:rPr lang="en-GB" sz="6000" b="1" dirty="0" smtClean="0">
                <a:solidFill>
                  <a:srgbClr val="002060"/>
                </a:solidFill>
              </a:rPr>
              <a:t> </a:t>
            </a:r>
            <a:endParaRPr lang="en-GB" sz="6000" dirty="0"/>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975" r="-4287"/>
          <a:stretch/>
        </p:blipFill>
        <p:spPr bwMode="auto">
          <a:xfrm>
            <a:off x="1675695" y="3137265"/>
            <a:ext cx="5728771" cy="12807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119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a:xfrm>
            <a:off x="429904" y="1361366"/>
            <a:ext cx="8229600" cy="4247866"/>
          </a:xfrm>
        </p:spPr>
        <p:txBody>
          <a:bodyPr>
            <a:normAutofit fontScale="92500" lnSpcReduction="20000"/>
          </a:bodyPr>
          <a:lstStyle/>
          <a:p>
            <a:r>
              <a:rPr lang="en-GB" dirty="0" smtClean="0"/>
              <a:t>We hope this training has enabled you to understand more about RESTORE2 and RESTORE2 Mini</a:t>
            </a:r>
          </a:p>
          <a:p>
            <a:r>
              <a:rPr lang="en-GB" dirty="0" smtClean="0"/>
              <a:t>With training taking place in your area please expect to notice some changes to the information you receive from care staff</a:t>
            </a:r>
          </a:p>
          <a:p>
            <a:r>
              <a:rPr lang="en-GB" dirty="0" smtClean="0"/>
              <a:t>Please support your local care staff with this change</a:t>
            </a:r>
          </a:p>
          <a:p>
            <a:r>
              <a:rPr lang="en-GB" dirty="0" smtClean="0"/>
              <a:t>If you have any questions please contact </a:t>
            </a:r>
            <a:r>
              <a:rPr lang="en-GB" dirty="0" smtClean="0">
                <a:hlinkClick r:id="rId2"/>
              </a:rPr>
              <a:t>patientsafety@swahsn.com</a:t>
            </a:r>
            <a:r>
              <a:rPr lang="en-GB" dirty="0" smtClean="0"/>
              <a:t> </a:t>
            </a:r>
            <a:endParaRPr lang="en-GB" dirty="0"/>
          </a:p>
        </p:txBody>
      </p:sp>
    </p:spTree>
    <p:extLst>
      <p:ext uri="{BB962C8B-B14F-4D97-AF65-F5344CB8AC3E}">
        <p14:creationId xmlns:p14="http://schemas.microsoft.com/office/powerpoint/2010/main" val="135497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873368"/>
            <a:ext cx="8229600" cy="4943819"/>
          </a:xfrm>
        </p:spPr>
        <p:txBody>
          <a:bodyPr>
            <a:normAutofit lnSpcReduction="10000"/>
          </a:bodyPr>
          <a:lstStyle/>
          <a:p>
            <a:r>
              <a:rPr lang="en-GB" sz="1800" b="1" dirty="0" smtClean="0">
                <a:solidFill>
                  <a:schemeClr val="tx2"/>
                </a:solidFill>
              </a:rPr>
              <a:t>RESTORE2 is a physical deterioration and escalation tool for care/nursing homes</a:t>
            </a:r>
          </a:p>
          <a:p>
            <a:endParaRPr lang="en-GB" sz="1800" b="1" dirty="0" smtClean="0">
              <a:solidFill>
                <a:schemeClr val="tx2"/>
              </a:solidFill>
            </a:endParaRPr>
          </a:p>
          <a:p>
            <a:pPr>
              <a:lnSpc>
                <a:spcPct val="150000"/>
              </a:lnSpc>
            </a:pPr>
            <a:r>
              <a:rPr lang="en-GB" sz="1800" dirty="0" smtClean="0"/>
              <a:t>It is designed to support homes to:</a:t>
            </a:r>
          </a:p>
          <a:p>
            <a:pPr marL="722313" indent="-361950">
              <a:lnSpc>
                <a:spcPct val="150000"/>
              </a:lnSpc>
            </a:pPr>
            <a:r>
              <a:rPr lang="en-GB" sz="1800" dirty="0" smtClean="0"/>
              <a:t>Recognise when a resident may be deteriorating or at risk of physical deterioration</a:t>
            </a:r>
          </a:p>
          <a:p>
            <a:pPr marL="722313" indent="-361950">
              <a:lnSpc>
                <a:spcPct val="150000"/>
              </a:lnSpc>
            </a:pPr>
            <a:r>
              <a:rPr lang="en-GB" sz="1800" dirty="0" smtClean="0"/>
              <a:t>Act appropriately according to the residents care plan</a:t>
            </a:r>
          </a:p>
          <a:p>
            <a:pPr marL="722313" indent="-361950">
              <a:lnSpc>
                <a:spcPct val="150000"/>
              </a:lnSpc>
            </a:pPr>
            <a:r>
              <a:rPr lang="en-GB" sz="1800" dirty="0" smtClean="0"/>
              <a:t>Obtain a complete set of physical observations to inform escalation and conversations with health professionals</a:t>
            </a:r>
          </a:p>
          <a:p>
            <a:pPr marL="722313" indent="-361950">
              <a:lnSpc>
                <a:spcPct val="150000"/>
              </a:lnSpc>
            </a:pPr>
            <a:r>
              <a:rPr lang="en-GB" sz="1800" dirty="0" smtClean="0"/>
              <a:t>Speak with the most appropriate health professional in a timely way</a:t>
            </a:r>
          </a:p>
          <a:p>
            <a:pPr marL="722313" indent="-361950">
              <a:lnSpc>
                <a:spcPct val="150000"/>
              </a:lnSpc>
            </a:pPr>
            <a:r>
              <a:rPr lang="en-GB" sz="1800" dirty="0" smtClean="0"/>
              <a:t>Provide a concise escalation history to health professionals to support their professional decision making</a:t>
            </a:r>
          </a:p>
          <a:p>
            <a:pPr marL="722313" indent="-361950">
              <a:lnSpc>
                <a:spcPct val="150000"/>
              </a:lnSpc>
            </a:pPr>
            <a:r>
              <a:rPr lang="en-GB" sz="1800" dirty="0" smtClean="0"/>
              <a:t>Get staff and residents the right support in the right timescale</a:t>
            </a:r>
            <a:endParaRPr lang="en-GB" sz="1800" dirty="0"/>
          </a:p>
        </p:txBody>
      </p:sp>
      <p:sp>
        <p:nvSpPr>
          <p:cNvPr id="2" name="AutoShape 2" descr="Image result for nhs parliamentary awar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28557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RESTORE2 </a:t>
            </a:r>
            <a:endParaRPr lang="en-US" dirty="0"/>
          </a:p>
        </p:txBody>
      </p:sp>
      <p:sp>
        <p:nvSpPr>
          <p:cNvPr id="3" name="Content Placeholder 2"/>
          <p:cNvSpPr>
            <a:spLocks noGrp="1"/>
          </p:cNvSpPr>
          <p:nvPr>
            <p:ph idx="1"/>
          </p:nvPr>
        </p:nvSpPr>
        <p:spPr/>
        <p:txBody>
          <a:bodyPr/>
          <a:lstStyle/>
          <a:p>
            <a:r>
              <a:rPr lang="en-US" dirty="0" smtClean="0"/>
              <a:t>As a non clinical staff member you may receive phone calls from </a:t>
            </a:r>
            <a:r>
              <a:rPr lang="en-US" dirty="0" err="1" smtClean="0"/>
              <a:t>carers</a:t>
            </a:r>
            <a:r>
              <a:rPr lang="en-US" dirty="0" smtClean="0"/>
              <a:t> either working in care homes or in patients’ own  homes regarding deterioration of their clients medical condition.</a:t>
            </a:r>
          </a:p>
          <a:p>
            <a:r>
              <a:rPr lang="en-US" dirty="0" smtClean="0"/>
              <a:t>These care workers may have received training in how to use RESTORE 2 or RESTORE2 mini to assess their clients’ condition</a:t>
            </a:r>
            <a:endParaRPr lang="en-US" dirty="0"/>
          </a:p>
        </p:txBody>
      </p:sp>
    </p:spTree>
    <p:extLst>
      <p:ext uri="{BB962C8B-B14F-4D97-AF65-F5344CB8AC3E}">
        <p14:creationId xmlns:p14="http://schemas.microsoft.com/office/powerpoint/2010/main" val="299330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RESTORE2 – Training of Carers</a:t>
            </a:r>
            <a:endParaRPr lang="en-GB" dirty="0"/>
          </a:p>
        </p:txBody>
      </p:sp>
      <p:sp>
        <p:nvSpPr>
          <p:cNvPr id="3" name="Content Placeholder 2"/>
          <p:cNvSpPr>
            <a:spLocks noGrp="1"/>
          </p:cNvSpPr>
          <p:nvPr>
            <p:ph idx="1"/>
          </p:nvPr>
        </p:nvSpPr>
        <p:spPr>
          <a:xfrm>
            <a:off x="457200" y="1600200"/>
            <a:ext cx="8062755" cy="4189555"/>
          </a:xfrm>
        </p:spPr>
        <p:txBody>
          <a:bodyPr>
            <a:normAutofit fontScale="92500" lnSpcReduction="10000"/>
          </a:bodyPr>
          <a:lstStyle/>
          <a:p>
            <a:r>
              <a:rPr lang="en-GB" dirty="0" smtClean="0"/>
              <a:t>Since last year RESTORE2 training has been delivered to carers in some parts of the county </a:t>
            </a:r>
          </a:p>
          <a:p>
            <a:r>
              <a:rPr lang="en-GB" dirty="0" smtClean="0"/>
              <a:t>Carers who look after patients registered at your practice may have been trained how to use the tool</a:t>
            </a:r>
          </a:p>
          <a:p>
            <a:r>
              <a:rPr lang="en-GB" dirty="0" smtClean="0"/>
              <a:t>It is important you understand what the tool is  so that you can communicate the information you are given about your patients to your GPs and clinical staff appropriately</a:t>
            </a:r>
          </a:p>
          <a:p>
            <a:endParaRPr lang="en-GB" dirty="0"/>
          </a:p>
        </p:txBody>
      </p:sp>
    </p:spTree>
    <p:extLst>
      <p:ext uri="{BB962C8B-B14F-4D97-AF65-F5344CB8AC3E}">
        <p14:creationId xmlns:p14="http://schemas.microsoft.com/office/powerpoint/2010/main" val="50385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RESTORE2</a:t>
            </a:r>
            <a:endParaRPr lang="en-GB" dirty="0"/>
          </a:p>
        </p:txBody>
      </p:sp>
      <p:sp>
        <p:nvSpPr>
          <p:cNvPr id="3" name="Content Placeholder 2"/>
          <p:cNvSpPr>
            <a:spLocks noGrp="1"/>
          </p:cNvSpPr>
          <p:nvPr>
            <p:ph idx="1"/>
          </p:nvPr>
        </p:nvSpPr>
        <p:spPr>
          <a:xfrm>
            <a:off x="457200" y="1600201"/>
            <a:ext cx="8229600" cy="4282616"/>
          </a:xfrm>
        </p:spPr>
        <p:txBody>
          <a:bodyPr>
            <a:normAutofit/>
          </a:bodyPr>
          <a:lstStyle/>
          <a:p>
            <a:r>
              <a:rPr lang="en-GB" dirty="0" smtClean="0"/>
              <a:t>What are the main features of the RESTORE2</a:t>
            </a:r>
          </a:p>
          <a:p>
            <a:pPr lvl="1"/>
            <a:r>
              <a:rPr lang="en-GB" dirty="0" smtClean="0"/>
              <a:t>Recognising soft signs that may indicate a patient is deteriorating</a:t>
            </a:r>
          </a:p>
          <a:p>
            <a:pPr lvl="1"/>
            <a:r>
              <a:rPr lang="en-GB" dirty="0" smtClean="0"/>
              <a:t>NEWS score: This is a score that includes measurements taken that will indicate to clinical staff the condition of the patient.</a:t>
            </a:r>
          </a:p>
          <a:p>
            <a:pPr lvl="1"/>
            <a:r>
              <a:rPr lang="en-GB" dirty="0" smtClean="0"/>
              <a:t>The care staff will only contact the GP practice if the patient is deteriorating and they need further help or advice</a:t>
            </a:r>
            <a:endParaRPr lang="en-GB" dirty="0"/>
          </a:p>
        </p:txBody>
      </p:sp>
    </p:spTree>
    <p:extLst>
      <p:ext uri="{BB962C8B-B14F-4D97-AF65-F5344CB8AC3E}">
        <p14:creationId xmlns:p14="http://schemas.microsoft.com/office/powerpoint/2010/main" val="3428603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Car</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983" y="415127"/>
            <a:ext cx="3805596" cy="542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98428" y="850974"/>
            <a:ext cx="4011732" cy="4524315"/>
          </a:xfrm>
          <a:prstGeom prst="rect">
            <a:avLst/>
          </a:prstGeom>
          <a:noFill/>
        </p:spPr>
        <p:txBody>
          <a:bodyPr wrap="square" rtlCol="0">
            <a:spAutoFit/>
          </a:bodyPr>
          <a:lstStyle/>
          <a:p>
            <a:r>
              <a:rPr lang="en-GB" b="1" u="sng" dirty="0" smtClean="0"/>
              <a:t>RESTORE2 Document</a:t>
            </a:r>
          </a:p>
          <a:p>
            <a:endParaRPr lang="en-GB" dirty="0"/>
          </a:p>
          <a:p>
            <a:r>
              <a:rPr lang="en-GB" dirty="0" smtClean="0"/>
              <a:t>When carers within a care setting have completed training they will receive or be able to print off a copy of the RESTORE2 documentation. Each resident or person cared for at home will have their own personalised RESTORE2 documentation. </a:t>
            </a:r>
          </a:p>
          <a:p>
            <a:endParaRPr lang="en-GB" dirty="0"/>
          </a:p>
          <a:p>
            <a:r>
              <a:rPr lang="en-GB" b="1" u="sng" dirty="0" smtClean="0"/>
              <a:t>Soft Signs </a:t>
            </a:r>
          </a:p>
          <a:p>
            <a:endParaRPr lang="en-GB" dirty="0"/>
          </a:p>
          <a:p>
            <a:r>
              <a:rPr lang="en-GB" dirty="0" smtClean="0"/>
              <a:t>Carers are initially asked to review their patient on a regular basis and look for any possible soft signs of a deteriorating patient. </a:t>
            </a:r>
            <a:endParaRPr lang="en-GB" dirty="0"/>
          </a:p>
        </p:txBody>
      </p:sp>
    </p:spTree>
    <p:extLst>
      <p:ext uri="{BB962C8B-B14F-4D97-AF65-F5344CB8AC3E}">
        <p14:creationId xmlns:p14="http://schemas.microsoft.com/office/powerpoint/2010/main" val="260553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tool</a:t>
            </a:r>
            <a:endParaRPr lang="en-US" dirty="0"/>
          </a:p>
        </p:txBody>
      </p:sp>
      <p:sp>
        <p:nvSpPr>
          <p:cNvPr id="3" name="Content Placeholder 2"/>
          <p:cNvSpPr>
            <a:spLocks noGrp="1"/>
          </p:cNvSpPr>
          <p:nvPr>
            <p:ph idx="1"/>
          </p:nvPr>
        </p:nvSpPr>
        <p:spPr/>
        <p:txBody>
          <a:bodyPr/>
          <a:lstStyle/>
          <a:p>
            <a:r>
              <a:rPr lang="en-US" dirty="0" smtClean="0"/>
              <a:t>When the care staff member has completed their assessment and completed the RESTORE2 or RESTORE2 mini paperwork, if it is appropriate they will complete an escalation tool that they can email to the practice for attention of the GP or other clinician.</a:t>
            </a:r>
          </a:p>
          <a:p>
            <a:r>
              <a:rPr lang="en-US" dirty="0" smtClean="0"/>
              <a:t>An example of this tool is on the following two slides</a:t>
            </a:r>
            <a:endParaRPr lang="en-US" dirty="0"/>
          </a:p>
        </p:txBody>
      </p:sp>
    </p:spTree>
    <p:extLst>
      <p:ext uri="{BB962C8B-B14F-4D97-AF65-F5344CB8AC3E}">
        <p14:creationId xmlns:p14="http://schemas.microsoft.com/office/powerpoint/2010/main" val="7914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125" y="318942"/>
            <a:ext cx="3901413" cy="550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03711" y="425170"/>
            <a:ext cx="3974733" cy="6586418"/>
          </a:xfrm>
          <a:prstGeom prst="rect">
            <a:avLst/>
          </a:prstGeom>
          <a:noFill/>
        </p:spPr>
        <p:txBody>
          <a:bodyPr wrap="square" rtlCol="0">
            <a:spAutoFit/>
          </a:bodyPr>
          <a:lstStyle/>
          <a:p>
            <a:r>
              <a:rPr lang="en-GB" b="1" u="sng" dirty="0" smtClean="0"/>
              <a:t>Communication Tool</a:t>
            </a:r>
          </a:p>
          <a:p>
            <a:endParaRPr lang="en-GB" b="1" u="sng" dirty="0"/>
          </a:p>
          <a:p>
            <a:r>
              <a:rPr lang="en-GB" dirty="0" smtClean="0"/>
              <a:t>Carers are being trained to use the SBARD escalation tool and action tracker to help with communication. Evidence shows that use of the SBARD tool helps with communication, confidence and patient safety. </a:t>
            </a:r>
          </a:p>
          <a:p>
            <a:endParaRPr lang="en-GB" dirty="0" smtClean="0"/>
          </a:p>
          <a:p>
            <a:r>
              <a:rPr lang="en-GB" dirty="0" smtClean="0"/>
              <a:t>Once carers have attended the RESTORE2 to training please expect them to discuss their concerns with you in the following format:</a:t>
            </a:r>
          </a:p>
          <a:p>
            <a:pPr marL="285750" indent="-285750">
              <a:buFont typeface="Arial" panose="020B0604020202020204" pitchFamily="34" charset="0"/>
              <a:buChar char="•"/>
            </a:pPr>
            <a:r>
              <a:rPr lang="en-GB" dirty="0" smtClean="0"/>
              <a:t>Situation</a:t>
            </a:r>
          </a:p>
          <a:p>
            <a:pPr marL="285750" indent="-285750">
              <a:buFont typeface="Arial" panose="020B0604020202020204" pitchFamily="34" charset="0"/>
              <a:buChar char="•"/>
            </a:pPr>
            <a:r>
              <a:rPr lang="en-GB" dirty="0" smtClean="0"/>
              <a:t>Background</a:t>
            </a:r>
          </a:p>
          <a:p>
            <a:pPr marL="285750" indent="-285750">
              <a:buFont typeface="Arial" panose="020B0604020202020204" pitchFamily="34" charset="0"/>
              <a:buChar char="•"/>
            </a:pPr>
            <a:r>
              <a:rPr lang="en-GB" dirty="0" smtClean="0"/>
              <a:t>Assessment </a:t>
            </a:r>
          </a:p>
          <a:p>
            <a:pPr marL="285750" indent="-285750">
              <a:buFont typeface="Arial" panose="020B0604020202020204" pitchFamily="34" charset="0"/>
              <a:buChar char="•"/>
            </a:pPr>
            <a:r>
              <a:rPr lang="en-GB" dirty="0" smtClean="0"/>
              <a:t>Recommendation</a:t>
            </a:r>
          </a:p>
          <a:p>
            <a:r>
              <a:rPr lang="en-GB" dirty="0" smtClean="0"/>
              <a:t>Carers will then document </a:t>
            </a:r>
          </a:p>
          <a:p>
            <a:pPr marL="285750" indent="-285750">
              <a:buFont typeface="Arial" panose="020B0604020202020204" pitchFamily="34" charset="0"/>
              <a:buChar char="•"/>
            </a:pPr>
            <a:r>
              <a:rPr lang="en-GB" dirty="0" smtClean="0"/>
              <a:t>Decision that has been agreed</a:t>
            </a:r>
          </a:p>
          <a:p>
            <a:pPr marL="285750" indent="-285750">
              <a:buFont typeface="Arial" panose="020B0604020202020204" pitchFamily="34" charset="0"/>
              <a:buChar char="•"/>
            </a:pPr>
            <a:endParaRPr lang="en-GB" sz="1600" dirty="0"/>
          </a:p>
          <a:p>
            <a:r>
              <a:rPr lang="en-GB" sz="1600" dirty="0" smtClean="0"/>
              <a:t> </a:t>
            </a:r>
            <a:r>
              <a:rPr lang="en-GB" sz="1600" b="1" u="sng" dirty="0" smtClean="0"/>
              <a:t> </a:t>
            </a:r>
          </a:p>
          <a:p>
            <a:endParaRPr lang="en-GB" sz="1600" dirty="0" smtClean="0"/>
          </a:p>
          <a:p>
            <a:endParaRPr lang="en-GB" sz="1600" dirty="0"/>
          </a:p>
          <a:p>
            <a:endParaRPr lang="en-GB" sz="1600" dirty="0"/>
          </a:p>
        </p:txBody>
      </p:sp>
    </p:spTree>
    <p:extLst>
      <p:ext uri="{BB962C8B-B14F-4D97-AF65-F5344CB8AC3E}">
        <p14:creationId xmlns:p14="http://schemas.microsoft.com/office/powerpoint/2010/main" val="20821273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5137</TotalTime>
  <Words>1310</Words>
  <Application>Microsoft Office PowerPoint</Application>
  <PresentationFormat>On-screen Show (4:3)</PresentationFormat>
  <Paragraphs>201</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RESTORE2 </vt:lpstr>
      <vt:lpstr>RESTORE2 – Training of Carers</vt:lpstr>
      <vt:lpstr>RESTORE2</vt:lpstr>
      <vt:lpstr>PowerPoint Presentation</vt:lpstr>
      <vt:lpstr>Communication tool</vt:lpstr>
      <vt:lpstr>PowerPoint Presentation</vt:lpstr>
      <vt:lpstr>PowerPoint Presentation</vt:lpstr>
      <vt:lpstr>Practice protocol</vt:lpstr>
      <vt:lpstr>PowerPoint Presentation</vt:lpstr>
      <vt:lpstr>PowerPoint Presentation</vt:lpstr>
      <vt:lpstr>PowerPoint Presentation</vt:lpstr>
      <vt:lpstr>SELF-CHECK QUIZ</vt:lpstr>
      <vt:lpstr>SELF-CHECK QUIZ ANSWERS</vt:lpstr>
      <vt:lpstr>PowerPoint Presentation</vt:lpstr>
      <vt:lpstr>RESOURCES contd…</vt:lpstr>
      <vt:lpstr>Training for Carers in  your county</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common language across healthcare:  using NEWS to identify the physically deteriorating patient</dc:title>
  <dc:creator>Registered User</dc:creator>
  <cp:lastModifiedBy>MYERS Patrick, Education Co-Ordinator</cp:lastModifiedBy>
  <cp:revision>161</cp:revision>
  <cp:lastPrinted>2018-06-25T09:22:45Z</cp:lastPrinted>
  <dcterms:created xsi:type="dcterms:W3CDTF">2016-11-08T09:12:44Z</dcterms:created>
  <dcterms:modified xsi:type="dcterms:W3CDTF">2021-04-08T14:38:15Z</dcterms:modified>
</cp:coreProperties>
</file>