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25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24" d="100"/>
          <a:sy n="124" d="100"/>
        </p:scale>
        <p:origin x="-4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4C7D8-AE81-443A-8FCC-A768795F9570}" type="datetimeFigureOut">
              <a:rPr lang="en-GB" smtClean="0"/>
              <a:t>24/09/2021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90290-1E58-4FC9-92EC-83B523DA7637}" type="slidenum">
              <a:rPr lang="en-GB" smtClean="0"/>
              <a:t>‹#›</a:t>
            </a:fld>
            <a:endParaRPr lang="en-GB"/>
          </a:p>
        </p:txBody>
      </p:sp>
    </p:spTree>
    <p:extLst>
      <p:ext uri="{BB962C8B-B14F-4D97-AF65-F5344CB8AC3E}">
        <p14:creationId xmlns:p14="http://schemas.microsoft.com/office/powerpoint/2010/main" val="103108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GB" sz="1200" dirty="0" smtClean="0"/>
              <a:t>The University of Plymouth has for over 15 years, provided Nursing and Midwifery Council Approved, Health Education England contracted, Return to Practice programmes for Nurses, Midwives, and Specialist Community Public Health Nurses (SCPHN). </a:t>
            </a:r>
            <a:r>
              <a:rPr lang="en-GB" sz="1200" baseline="0" dirty="0" smtClean="0"/>
              <a:t> </a:t>
            </a:r>
            <a:r>
              <a:rPr lang="en-GB" sz="1200" dirty="0" smtClean="0"/>
              <a:t>Enabling them to return to the Nursing and Midwifery (NMC) register, in support of local workforce development. </a:t>
            </a:r>
          </a:p>
          <a:p>
            <a:endParaRPr lang="en-GB" dirty="0"/>
          </a:p>
        </p:txBody>
      </p:sp>
      <p:sp>
        <p:nvSpPr>
          <p:cNvPr id="4" name="Slide Number Placeholder 3"/>
          <p:cNvSpPr>
            <a:spLocks noGrp="1"/>
          </p:cNvSpPr>
          <p:nvPr>
            <p:ph type="sldNum" sz="quarter" idx="10"/>
          </p:nvPr>
        </p:nvSpPr>
        <p:spPr/>
        <p:txBody>
          <a:bodyPr/>
          <a:lstStyle/>
          <a:p>
            <a:fld id="{FD47CD44-C54A-4598-BC27-D9F02FA94F79}" type="slidenum">
              <a:rPr lang="en-US" smtClean="0"/>
              <a:t>1</a:t>
            </a:fld>
            <a:endParaRPr lang="en-US" dirty="0"/>
          </a:p>
        </p:txBody>
      </p:sp>
    </p:spTree>
    <p:extLst>
      <p:ext uri="{BB962C8B-B14F-4D97-AF65-F5344CB8AC3E}">
        <p14:creationId xmlns:p14="http://schemas.microsoft.com/office/powerpoint/2010/main" val="26415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D1927E9-0D0D-4A97-BEC5-8D065FAEEAE2}"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43218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1927E9-0D0D-4A97-BEC5-8D065FAEEAE2}"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1001637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1927E9-0D0D-4A97-BEC5-8D065FAEEAE2}"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422453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1927E9-0D0D-4A97-BEC5-8D065FAEEAE2}"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1533991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1927E9-0D0D-4A97-BEC5-8D065FAEEAE2}" type="datetimeFigureOut">
              <a:rPr lang="en-GB" smtClean="0"/>
              <a:t>24/09/2021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181659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D1927E9-0D0D-4A97-BEC5-8D065FAEEAE2}" type="datetimeFigureOut">
              <a:rPr lang="en-GB" smtClean="0"/>
              <a:t>24/09/2021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399895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D1927E9-0D0D-4A97-BEC5-8D065FAEEAE2}" type="datetimeFigureOut">
              <a:rPr lang="en-GB" smtClean="0"/>
              <a:t>24/09/2021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397766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D1927E9-0D0D-4A97-BEC5-8D065FAEEAE2}" type="datetimeFigureOut">
              <a:rPr lang="en-GB" smtClean="0"/>
              <a:t>24/09/2021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135243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927E9-0D0D-4A97-BEC5-8D065FAEEAE2}" type="datetimeFigureOut">
              <a:rPr lang="en-GB" smtClean="0"/>
              <a:t>24/09/2021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174540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1927E9-0D0D-4A97-BEC5-8D065FAEEAE2}" type="datetimeFigureOut">
              <a:rPr lang="en-GB" smtClean="0"/>
              <a:t>24/09/2021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3580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1927E9-0D0D-4A97-BEC5-8D065FAEEAE2}" type="datetimeFigureOut">
              <a:rPr lang="en-GB" smtClean="0"/>
              <a:t>24/09/2021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BE182B-D337-4D1A-9AC7-1907ACBDE401}" type="slidenum">
              <a:rPr lang="en-GB" smtClean="0"/>
              <a:t>‹#›</a:t>
            </a:fld>
            <a:endParaRPr lang="en-GB"/>
          </a:p>
        </p:txBody>
      </p:sp>
    </p:spTree>
    <p:extLst>
      <p:ext uri="{BB962C8B-B14F-4D97-AF65-F5344CB8AC3E}">
        <p14:creationId xmlns:p14="http://schemas.microsoft.com/office/powerpoint/2010/main" val="2577875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927E9-0D0D-4A97-BEC5-8D065FAEEAE2}" type="datetimeFigureOut">
              <a:rPr lang="en-GB" smtClean="0"/>
              <a:t>24/09/2021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E182B-D337-4D1A-9AC7-1907ACBDE401}" type="slidenum">
              <a:rPr lang="en-GB" smtClean="0"/>
              <a:t>‹#›</a:t>
            </a:fld>
            <a:endParaRPr lang="en-GB"/>
          </a:p>
        </p:txBody>
      </p:sp>
    </p:spTree>
    <p:extLst>
      <p:ext uri="{BB962C8B-B14F-4D97-AF65-F5344CB8AC3E}">
        <p14:creationId xmlns:p14="http://schemas.microsoft.com/office/powerpoint/2010/main" val="2586710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mailto:Adele.kane@plymouth.ac.uk" TargetMode="External"/><Relationship Id="rId10" Type="http://schemas.openxmlformats.org/officeDocument/2006/relationships/image" Target="../media/image6.jpeg"/><Relationship Id="rId4" Type="http://schemas.openxmlformats.org/officeDocument/2006/relationships/hyperlink" Target="https://www.plymouth.ac.uk/about-us/university-structure/faculties/health/cpd/return-to-practice-for-nursing-associates-nurses-midwives-and-specialist-community-public-health-nurses" TargetMode="External"/><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3000">
              <a:schemeClr val="accent1"/>
            </a:gs>
            <a:gs pos="81000">
              <a:schemeClr val="accent1">
                <a:lumMod val="45000"/>
                <a:lumOff val="55000"/>
              </a:schemeClr>
            </a:gs>
            <a:gs pos="71000">
              <a:schemeClr val="bg1"/>
            </a:gs>
            <a:gs pos="2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291" y="282714"/>
            <a:ext cx="7817776" cy="804252"/>
          </a:xfrm>
        </p:spPr>
        <p:txBody>
          <a:bodyPr>
            <a:noAutofit/>
          </a:bodyPr>
          <a:lstStyle/>
          <a:p>
            <a:r>
              <a:rPr lang="en-US" sz="2800" dirty="0">
                <a:solidFill>
                  <a:schemeClr val="accent4">
                    <a:lumMod val="60000"/>
                    <a:lumOff val="40000"/>
                  </a:schemeClr>
                </a:solidFill>
              </a:rPr>
              <a:t>Advancing knowledge, transforming lives</a:t>
            </a:r>
          </a:p>
        </p:txBody>
      </p:sp>
      <p:sp>
        <p:nvSpPr>
          <p:cNvPr id="5" name="Rectangle 4"/>
          <p:cNvSpPr/>
          <p:nvPr/>
        </p:nvSpPr>
        <p:spPr>
          <a:xfrm>
            <a:off x="946434" y="953080"/>
            <a:ext cx="8922327" cy="584775"/>
          </a:xfrm>
          <a:prstGeom prst="rect">
            <a:avLst/>
          </a:prstGeom>
        </p:spPr>
        <p:txBody>
          <a:bodyPr wrap="square">
            <a:spAutoFit/>
          </a:bodyPr>
          <a:lstStyle/>
          <a:p>
            <a:pPr algn="ctr"/>
            <a:r>
              <a:rPr lang="en-GB" sz="3200" b="1" dirty="0" smtClean="0">
                <a:solidFill>
                  <a:schemeClr val="bg1"/>
                </a:solidFill>
                <a:latin typeface="Arial" panose="020B0604020202020204" pitchFamily="34" charset="0"/>
                <a:ea typeface="Calibri" panose="020F0502020204030204" pitchFamily="34" charset="0"/>
                <a:cs typeface="Arial" panose="020B0604020202020204" pitchFamily="34" charset="0"/>
              </a:rPr>
              <a:t>Return </a:t>
            </a:r>
            <a:r>
              <a:rPr lang="en-GB" sz="3200" b="1" dirty="0">
                <a:solidFill>
                  <a:schemeClr val="bg1"/>
                </a:solidFill>
                <a:latin typeface="Arial" panose="020B0604020202020204" pitchFamily="34" charset="0"/>
                <a:ea typeface="Calibri" panose="020F0502020204030204" pitchFamily="34" charset="0"/>
                <a:cs typeface="Arial" panose="020B0604020202020204" pitchFamily="34" charset="0"/>
              </a:rPr>
              <a:t>to </a:t>
            </a:r>
            <a:r>
              <a:rPr lang="en-GB" sz="3200" b="1" dirty="0" smtClean="0">
                <a:solidFill>
                  <a:schemeClr val="bg1"/>
                </a:solidFill>
                <a:latin typeface="Arial" panose="020B0604020202020204" pitchFamily="34" charset="0"/>
                <a:ea typeface="Calibri" panose="020F0502020204030204" pitchFamily="34" charset="0"/>
                <a:cs typeface="Arial" panose="020B0604020202020204" pitchFamily="34" charset="0"/>
              </a:rPr>
              <a:t>GP Practice Nursing </a:t>
            </a:r>
            <a:endParaRPr lang="en-GB" sz="3200" b="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9" name="Content Placeholder 8" descr="C:\Users\Akane\OneDrive - University of Plymouth\CLIP\photos\ment5.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497772" y="1771592"/>
            <a:ext cx="1402080" cy="1054735"/>
          </a:xfrm>
          <a:prstGeom prst="rect">
            <a:avLst/>
          </a:prstGeom>
          <a:noFill/>
          <a:ln>
            <a:noFill/>
          </a:ln>
        </p:spPr>
      </p:pic>
      <p:sp>
        <p:nvSpPr>
          <p:cNvPr id="4" name="Rectangle 3"/>
          <p:cNvSpPr/>
          <p:nvPr/>
        </p:nvSpPr>
        <p:spPr>
          <a:xfrm>
            <a:off x="540327" y="1699786"/>
            <a:ext cx="9936846" cy="4275722"/>
          </a:xfrm>
          <a:prstGeom prst="rect">
            <a:avLst/>
          </a:prstGeom>
        </p:spPr>
        <p:txBody>
          <a:bodyPr wrap="square">
            <a:spAutoFit/>
          </a:bodyPr>
          <a:lstStyle/>
          <a:p>
            <a:pPr>
              <a:lnSpc>
                <a:spcPct val="107000"/>
              </a:lnSpc>
              <a:spcAft>
                <a:spcPts val="900"/>
              </a:spcAft>
            </a:pPr>
            <a:r>
              <a:rPr lang="en-GB" sz="1600" dirty="0" smtClean="0">
                <a:latin typeface="Arial" panose="020B0604020202020204" pitchFamily="34" charset="0"/>
                <a:ea typeface="Times New Roman" panose="02020603050405020304" pitchFamily="18" charset="0"/>
                <a:cs typeface="Times New Roman" panose="02020603050405020304" pitchFamily="18" charset="0"/>
              </a:rPr>
              <a:t>The University of Plymouth provide a highly successful Return </a:t>
            </a:r>
            <a:r>
              <a:rPr lang="en-GB" sz="1600" dirty="0">
                <a:latin typeface="Arial" panose="020B0604020202020204" pitchFamily="34" charset="0"/>
                <a:ea typeface="Times New Roman" panose="02020603050405020304" pitchFamily="18" charset="0"/>
                <a:cs typeface="Times New Roman" panose="02020603050405020304" pitchFamily="18" charset="0"/>
              </a:rPr>
              <a:t>to Practice Courses </a:t>
            </a:r>
            <a:r>
              <a:rPr lang="en-GB" sz="1600" dirty="0" smtClean="0">
                <a:latin typeface="Arial" panose="020B0604020202020204" pitchFamily="34" charset="0"/>
                <a:ea typeface="Times New Roman" panose="02020603050405020304" pitchFamily="18" charset="0"/>
                <a:cs typeface="Times New Roman" panose="02020603050405020304" pitchFamily="18" charset="0"/>
              </a:rPr>
              <a:t>for </a:t>
            </a:r>
            <a:r>
              <a:rPr lang="en-GB" sz="1600" dirty="0">
                <a:latin typeface="Arial" panose="020B0604020202020204" pitchFamily="34" charset="0"/>
                <a:ea typeface="Times New Roman" panose="02020603050405020304" pitchFamily="18" charset="0"/>
                <a:cs typeface="Times New Roman" panose="02020603050405020304" pitchFamily="18" charset="0"/>
              </a:rPr>
              <a:t>the </a:t>
            </a:r>
            <a:r>
              <a:rPr lang="en-GB" sz="1600" dirty="0" smtClean="0">
                <a:latin typeface="Arial" panose="020B0604020202020204" pitchFamily="34" charset="0"/>
                <a:ea typeface="Times New Roman" panose="02020603050405020304" pitchFamily="18" charset="0"/>
                <a:cs typeface="Times New Roman" panose="02020603050405020304" pitchFamily="18" charset="0"/>
              </a:rPr>
              <a:t>Southwest and invite you to consider “re-growing your own” registered nurses. </a:t>
            </a:r>
          </a:p>
          <a:p>
            <a:pPr marL="285750" indent="-285750">
              <a:lnSpc>
                <a:spcPct val="107000"/>
              </a:lnSpc>
              <a:spcAft>
                <a:spcPts val="900"/>
              </a:spcAft>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Times New Roman" panose="02020603050405020304" pitchFamily="18" charset="0"/>
              </a:rPr>
              <a:t>All Return to Practice students are required to undertake 450 hours of supervised clinical practice, which can be part time or full </a:t>
            </a:r>
            <a:r>
              <a:rPr lang="en-GB" sz="1600" dirty="0" smtClean="0">
                <a:latin typeface="Arial" panose="020B0604020202020204" pitchFamily="34" charset="0"/>
                <a:ea typeface="Times New Roman" panose="02020603050405020304" pitchFamily="18" charset="0"/>
                <a:cs typeface="Times New Roman" panose="02020603050405020304" pitchFamily="18" charset="0"/>
              </a:rPr>
              <a:t>time, they could be in paid </a:t>
            </a:r>
            <a:r>
              <a:rPr lang="en-GB" sz="1600" dirty="0" err="1" smtClean="0">
                <a:latin typeface="Arial" panose="020B0604020202020204" pitchFamily="34" charset="0"/>
                <a:ea typeface="Times New Roman" panose="02020603050405020304" pitchFamily="18" charset="0"/>
                <a:cs typeface="Times New Roman" panose="02020603050405020304" pitchFamily="18" charset="0"/>
              </a:rPr>
              <a:t>HCa</a:t>
            </a:r>
            <a:r>
              <a:rPr lang="en-GB" sz="1600" dirty="0" smtClean="0">
                <a:latin typeface="Arial" panose="020B0604020202020204" pitchFamily="34" charset="0"/>
                <a:ea typeface="Times New Roman" panose="02020603050405020304" pitchFamily="18" charset="0"/>
                <a:cs typeface="Times New Roman" panose="02020603050405020304" pitchFamily="18" charset="0"/>
              </a:rPr>
              <a:t> Roles with protected Learning or Supernumerary</a:t>
            </a:r>
            <a:endParaRPr lang="en-GB" sz="160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900"/>
              </a:spcAft>
              <a:buFont typeface="Arial" panose="020B0604020202020204" pitchFamily="34" charset="0"/>
              <a:buChar char="•"/>
            </a:pPr>
            <a:r>
              <a:rPr lang="en-GB" sz="1600" dirty="0" smtClean="0">
                <a:latin typeface="Arial" panose="020B0604020202020204" pitchFamily="34" charset="0"/>
                <a:ea typeface="Times New Roman" panose="02020603050405020304" pitchFamily="18" charset="0"/>
                <a:cs typeface="Times New Roman" panose="02020603050405020304" pitchFamily="18" charset="0"/>
              </a:rPr>
              <a:t>Course fees are paid for by Health Education England, Placements receive £500 and £1000 for the student to support learning.</a:t>
            </a:r>
          </a:p>
          <a:p>
            <a:pPr marL="285750" indent="-285750">
              <a:lnSpc>
                <a:spcPct val="107000"/>
              </a:lnSpc>
              <a:spcAft>
                <a:spcPts val="900"/>
              </a:spcAft>
              <a:buFont typeface="Arial" panose="020B0604020202020204" pitchFamily="34" charset="0"/>
              <a:buChar char="•"/>
            </a:pPr>
            <a:r>
              <a:rPr lang="en-GB" sz="1600" dirty="0" smtClean="0">
                <a:latin typeface="Arial" panose="020B0604020202020204" pitchFamily="34" charset="0"/>
                <a:ea typeface="Times New Roman" panose="02020603050405020304" pitchFamily="18" charset="0"/>
                <a:cs typeface="Times New Roman" panose="02020603050405020304" pitchFamily="18" charset="0"/>
              </a:rPr>
              <a:t>*</a:t>
            </a:r>
            <a:r>
              <a:rPr lang="en-GB" sz="1600" dirty="0" smtClean="0">
                <a:latin typeface="Arial" panose="020B0604020202020204" pitchFamily="34" charset="0"/>
                <a:ea typeface="Times New Roman" panose="02020603050405020304" pitchFamily="18" charset="0"/>
              </a:rPr>
              <a:t>Those </a:t>
            </a:r>
            <a:r>
              <a:rPr lang="en-GB" sz="1600" dirty="0">
                <a:latin typeface="Arial" panose="020B0604020202020204" pitchFamily="34" charset="0"/>
                <a:ea typeface="Times New Roman" panose="02020603050405020304" pitchFamily="18" charset="0"/>
              </a:rPr>
              <a:t>who have been working </a:t>
            </a:r>
            <a:r>
              <a:rPr lang="en-GB" sz="1600" dirty="0" smtClean="0">
                <a:latin typeface="Arial" panose="020B0604020202020204" pitchFamily="34" charset="0"/>
                <a:ea typeface="Times New Roman" panose="02020603050405020304" pitchFamily="18" charset="0"/>
              </a:rPr>
              <a:t>as Health Care assistants or joined the NMC Emergency Register can </a:t>
            </a:r>
            <a:r>
              <a:rPr lang="en-GB" sz="1600" dirty="0">
                <a:latin typeface="Arial" panose="020B0604020202020204" pitchFamily="34" charset="0"/>
                <a:ea typeface="Times New Roman" panose="02020603050405020304" pitchFamily="18" charset="0"/>
              </a:rPr>
              <a:t>have up to 100 hours </a:t>
            </a:r>
            <a:r>
              <a:rPr lang="en-GB" sz="1600" smtClean="0">
                <a:latin typeface="Arial" panose="020B0604020202020204" pitchFamily="34" charset="0"/>
                <a:ea typeface="Times New Roman" panose="02020603050405020304" pitchFamily="18" charset="0"/>
              </a:rPr>
              <a:t>accredited to </a:t>
            </a:r>
            <a:r>
              <a:rPr lang="en-GB" sz="1600" dirty="0" smtClean="0">
                <a:latin typeface="Arial" panose="020B0604020202020204" pitchFamily="34" charset="0"/>
                <a:ea typeface="Times New Roman" panose="02020603050405020304" pitchFamily="18" charset="0"/>
              </a:rPr>
              <a:t>accelerate to registration.</a:t>
            </a:r>
          </a:p>
          <a:p>
            <a:pPr marL="285750" indent="-285750">
              <a:lnSpc>
                <a:spcPct val="107000"/>
              </a:lnSpc>
              <a:spcAft>
                <a:spcPts val="900"/>
              </a:spcAft>
              <a:buFont typeface="Arial" panose="020B0604020202020204" pitchFamily="34" charset="0"/>
              <a:buChar char="•"/>
            </a:pPr>
            <a:r>
              <a:rPr lang="en-GB" sz="1600" dirty="0" smtClean="0">
                <a:latin typeface="Arial" panose="020B0604020202020204" pitchFamily="34" charset="0"/>
                <a:ea typeface="Times New Roman" panose="02020603050405020304" pitchFamily="18" charset="0"/>
                <a:cs typeface="Times New Roman" panose="02020603050405020304" pitchFamily="18" charset="0"/>
              </a:rPr>
              <a:t>The </a:t>
            </a:r>
            <a:r>
              <a:rPr lang="en-GB" sz="1600" dirty="0">
                <a:latin typeface="Arial" panose="020B0604020202020204" pitchFamily="34" charset="0"/>
                <a:ea typeface="Times New Roman" panose="02020603050405020304" pitchFamily="18" charset="0"/>
                <a:cs typeface="Times New Roman" panose="02020603050405020304" pitchFamily="18" charset="0"/>
              </a:rPr>
              <a:t>theoretical aspect of the </a:t>
            </a:r>
            <a:r>
              <a:rPr lang="en-GB" sz="1600" dirty="0" smtClean="0">
                <a:latin typeface="Arial" panose="020B0604020202020204" pitchFamily="34" charset="0"/>
                <a:ea typeface="Times New Roman" panose="02020603050405020304" pitchFamily="18" charset="0"/>
                <a:cs typeface="Times New Roman" panose="02020603050405020304" pitchFamily="18" charset="0"/>
              </a:rPr>
              <a:t>course will </a:t>
            </a:r>
            <a:r>
              <a:rPr lang="en-GB" sz="1600" dirty="0">
                <a:latin typeface="Arial" panose="020B0604020202020204" pitchFamily="34" charset="0"/>
                <a:ea typeface="Times New Roman" panose="02020603050405020304" pitchFamily="18" charset="0"/>
                <a:cs typeface="Times New Roman" panose="02020603050405020304" pitchFamily="18" charset="0"/>
              </a:rPr>
              <a:t>run alongside </a:t>
            </a:r>
            <a:r>
              <a:rPr lang="en-GB" sz="1600" dirty="0" smtClean="0">
                <a:latin typeface="Arial" panose="020B0604020202020204" pitchFamily="34" charset="0"/>
                <a:ea typeface="Times New Roman" panose="02020603050405020304" pitchFamily="18" charset="0"/>
                <a:cs typeface="Times New Roman" panose="02020603050405020304" pitchFamily="18" charset="0"/>
              </a:rPr>
              <a:t>a </a:t>
            </a:r>
            <a:r>
              <a:rPr lang="en-GB" sz="1600" dirty="0">
                <a:latin typeface="Arial" panose="020B0604020202020204" pitchFamily="34" charset="0"/>
                <a:ea typeface="Times New Roman" panose="02020603050405020304" pitchFamily="18" charset="0"/>
                <a:cs typeface="Times New Roman" panose="02020603050405020304" pitchFamily="18" charset="0"/>
              </a:rPr>
              <a:t>practice placement over 16 weeks </a:t>
            </a:r>
            <a:r>
              <a:rPr lang="en-GB" sz="1600" dirty="0" smtClean="0">
                <a:latin typeface="Arial" panose="020B0604020202020204" pitchFamily="34" charset="0"/>
                <a:ea typeface="Times New Roman" panose="02020603050405020304" pitchFamily="18" charset="0"/>
                <a:cs typeface="Times New Roman" panose="02020603050405020304" pitchFamily="18" charset="0"/>
              </a:rPr>
              <a:t>either from September or February and </a:t>
            </a:r>
            <a:r>
              <a:rPr lang="en-GB" sz="1600" dirty="0">
                <a:latin typeface="Arial" panose="020B0604020202020204" pitchFamily="34" charset="0"/>
                <a:ea typeface="Times New Roman" panose="02020603050405020304" pitchFamily="18" charset="0"/>
                <a:cs typeface="Times New Roman" panose="02020603050405020304" pitchFamily="18" charset="0"/>
              </a:rPr>
              <a:t>will include: </a:t>
            </a:r>
            <a:r>
              <a:rPr lang="en-GB" sz="1600" dirty="0" smtClean="0">
                <a:latin typeface="Arial" panose="020B0604020202020204" pitchFamily="34" charset="0"/>
                <a:ea typeface="Times New Roman" panose="02020603050405020304" pitchFamily="18" charset="0"/>
              </a:rPr>
              <a:t>A </a:t>
            </a:r>
            <a:r>
              <a:rPr lang="en-GB" sz="1600" dirty="0">
                <a:latin typeface="Arial" panose="020B0604020202020204" pitchFamily="34" charset="0"/>
                <a:ea typeface="Times New Roman" panose="02020603050405020304" pitchFamily="18" charset="0"/>
              </a:rPr>
              <a:t>mixture of </a:t>
            </a:r>
            <a:r>
              <a:rPr lang="en-GB" sz="1600" dirty="0" smtClean="0">
                <a:latin typeface="Arial" panose="020B0604020202020204" pitchFamily="34" charset="0"/>
                <a:ea typeface="Times New Roman" panose="02020603050405020304" pitchFamily="18" charset="0"/>
              </a:rPr>
              <a:t>5 </a:t>
            </a:r>
            <a:r>
              <a:rPr lang="en-GB" sz="1600" dirty="0">
                <a:latin typeface="Arial" panose="020B0604020202020204" pitchFamily="34" charset="0"/>
                <a:ea typeface="Times New Roman" panose="02020603050405020304" pitchFamily="18" charset="0"/>
              </a:rPr>
              <a:t>virtual taught </a:t>
            </a:r>
            <a:r>
              <a:rPr lang="en-GB" sz="1600" dirty="0" smtClean="0">
                <a:latin typeface="Arial" panose="020B0604020202020204" pitchFamily="34" charset="0"/>
                <a:ea typeface="Times New Roman" panose="02020603050405020304" pitchFamily="18" charset="0"/>
              </a:rPr>
              <a:t>days, 3 field specific days </a:t>
            </a:r>
            <a:r>
              <a:rPr lang="en-GB" sz="1600" dirty="0">
                <a:latin typeface="Arial" panose="020B0604020202020204" pitchFamily="34" charset="0"/>
                <a:ea typeface="Times New Roman" panose="02020603050405020304" pitchFamily="18" charset="0"/>
              </a:rPr>
              <a:t>and </a:t>
            </a:r>
            <a:r>
              <a:rPr lang="en-GB" sz="1600" dirty="0" smtClean="0">
                <a:latin typeface="Arial" panose="020B0604020202020204" pitchFamily="34" charset="0"/>
                <a:ea typeface="Times New Roman" panose="02020603050405020304" pitchFamily="18" charset="0"/>
              </a:rPr>
              <a:t>relevant E-learning. </a:t>
            </a:r>
          </a:p>
          <a:p>
            <a:pPr>
              <a:lnSpc>
                <a:spcPct val="107000"/>
              </a:lnSpc>
              <a:spcAft>
                <a:spcPts val="900"/>
              </a:spcAft>
            </a:pPr>
            <a:r>
              <a:rPr lang="en-GB" sz="1600" dirty="0" smtClean="0">
                <a:latin typeface="Arial" panose="020B0604020202020204" pitchFamily="34" charset="0"/>
                <a:ea typeface="Times New Roman" panose="02020603050405020304" pitchFamily="18" charset="0"/>
              </a:rPr>
              <a:t>For Further information please go to our </a:t>
            </a:r>
            <a:r>
              <a:rPr lang="en-GB" sz="1600" dirty="0" smtClean="0">
                <a:latin typeface="Arial" panose="020B0604020202020204" pitchFamily="34" charset="0"/>
                <a:ea typeface="Times New Roman" panose="02020603050405020304" pitchFamily="18" charset="0"/>
                <a:hlinkClick r:id="rId4"/>
              </a:rPr>
              <a:t>website</a:t>
            </a:r>
            <a:r>
              <a:rPr lang="en-GB" sz="1600" dirty="0" smtClean="0">
                <a:latin typeface="Arial" panose="020B0604020202020204" pitchFamily="34" charset="0"/>
                <a:ea typeface="Times New Roman" panose="02020603050405020304" pitchFamily="18" charset="0"/>
              </a:rPr>
              <a:t> </a:t>
            </a:r>
            <a:r>
              <a:rPr lang="en-GB" dirty="0" smtClean="0">
                <a:solidFill>
                  <a:schemeClr val="tx2"/>
                </a:solidFill>
              </a:rPr>
              <a:t>or contact the </a:t>
            </a:r>
            <a:r>
              <a:rPr lang="en-GB" dirty="0">
                <a:solidFill>
                  <a:schemeClr val="tx2"/>
                </a:solidFill>
              </a:rPr>
              <a:t>Programme </a:t>
            </a:r>
            <a:r>
              <a:rPr lang="en-GB" dirty="0" smtClean="0">
                <a:solidFill>
                  <a:schemeClr val="tx2"/>
                </a:solidFill>
              </a:rPr>
              <a:t>Lead </a:t>
            </a:r>
            <a:r>
              <a:rPr lang="en-GB" sz="1400" dirty="0" smtClean="0">
                <a:solidFill>
                  <a:schemeClr val="tx2"/>
                </a:solidFill>
                <a:hlinkClick r:id="rId5"/>
              </a:rPr>
              <a:t>Adele.kane@plymouth.ac.uk</a:t>
            </a:r>
            <a:endParaRPr lang="en-GB" sz="1400" dirty="0" smtClean="0">
              <a:solidFill>
                <a:schemeClr val="tx2"/>
              </a:solidFill>
            </a:endParaRPr>
          </a:p>
          <a:p>
            <a:pPr>
              <a:lnSpc>
                <a:spcPct val="107000"/>
              </a:lnSpc>
              <a:spcAft>
                <a:spcPts val="900"/>
              </a:spcAft>
            </a:pPr>
            <a:endParaRPr lang="en-GB" dirty="0" smtClean="0">
              <a:solidFill>
                <a:schemeClr val="tx2"/>
              </a:solidFill>
              <a:latin typeface="Arial" panose="020B0604020202020204" pitchFamily="34" charset="0"/>
              <a:ea typeface="Times New Roman" panose="02020603050405020304" pitchFamily="18" charset="0"/>
            </a:endParaRPr>
          </a:p>
        </p:txBody>
      </p:sp>
      <p:pic>
        <p:nvPicPr>
          <p:cNvPr id="12" name="Picture 11" descr="C:\Users\Akane\OneDrive - University of Plymouth\CLIP\photos\nightingale _71-2-mi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247" y="5627714"/>
            <a:ext cx="1741170" cy="1092571"/>
          </a:xfrm>
          <a:prstGeom prst="rect">
            <a:avLst/>
          </a:prstGeom>
          <a:ln>
            <a:noFill/>
          </a:ln>
          <a:effectLst>
            <a:softEdge rad="112500"/>
          </a:effectLst>
        </p:spPr>
      </p:pic>
      <p:pic>
        <p:nvPicPr>
          <p:cNvPr id="13" name="Content Placeholder 2"/>
          <p:cNvPicPr/>
          <p:nvPr/>
        </p:nvPicPr>
        <p:blipFill>
          <a:blip r:embed="rId7"/>
          <a:stretch>
            <a:fillRect/>
          </a:stretch>
        </p:blipFill>
        <p:spPr>
          <a:xfrm>
            <a:off x="8069075" y="5664363"/>
            <a:ext cx="1612265" cy="1019275"/>
          </a:xfrm>
          <a:prstGeom prst="rect">
            <a:avLst/>
          </a:prstGeom>
          <a:ln>
            <a:noFill/>
          </a:ln>
          <a:effectLst>
            <a:softEdge rad="112500"/>
          </a:effectLst>
        </p:spPr>
      </p:pic>
      <p:sp>
        <p:nvSpPr>
          <p:cNvPr id="14" name="Right Arrow 13"/>
          <p:cNvSpPr/>
          <p:nvPr/>
        </p:nvSpPr>
        <p:spPr>
          <a:xfrm>
            <a:off x="3134417" y="5879080"/>
            <a:ext cx="4897650" cy="709248"/>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tx1"/>
                </a:solidFill>
              </a:rPr>
              <a:t>Student to Staff Nurse in 5 months </a:t>
            </a:r>
            <a:endParaRPr lang="en-GB" sz="1400" dirty="0">
              <a:solidFill>
                <a:schemeClr val="tx1"/>
              </a:solidFill>
            </a:endParaRPr>
          </a:p>
        </p:txBody>
      </p:sp>
      <p:pic>
        <p:nvPicPr>
          <p:cNvPr id="15" name="Picture 14" descr="C:\Users\janderson1\AppData\Local\Microsoft\Windows\Temporary Internet Files\Content.Outlook\EWDTP5JH\SNAM logo.jpg"/>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77173" y="5627714"/>
            <a:ext cx="1515946" cy="1019277"/>
          </a:xfrm>
          <a:prstGeom prst="rect">
            <a:avLst/>
          </a:prstGeom>
          <a:noFill/>
          <a:ln>
            <a:noFill/>
          </a:ln>
        </p:spPr>
      </p:pic>
      <p:pic>
        <p:nvPicPr>
          <p:cNvPr id="1026" name="Picture 2" descr="https://d39ner1f41xyl1.cloudfront.net/uploads/production/media_asset/file/5/5190/small_0916801_GPN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84496" y="3104191"/>
            <a:ext cx="1435955" cy="1094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39ner1f41xyl1.cloudfront.net/uploads/production/media_asset/file/44/44819/small_Student_nurse_tile_iStoc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77173" y="560174"/>
            <a:ext cx="1443278" cy="977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095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242D3088D216458E0212DCF115C968" ma:contentTypeVersion="12" ma:contentTypeDescription="Create a new document." ma:contentTypeScope="" ma:versionID="cb709ab983394a6523cc66ee2a425bfb">
  <xsd:schema xmlns:xsd="http://www.w3.org/2001/XMLSchema" xmlns:xs="http://www.w3.org/2001/XMLSchema" xmlns:p="http://schemas.microsoft.com/office/2006/metadata/properties" xmlns:ns3="9ee75292-5076-4fcc-bc52-dcc754448144" xmlns:ns4="f7b00057-f5aa-46f4-8410-da255f325540" targetNamespace="http://schemas.microsoft.com/office/2006/metadata/properties" ma:root="true" ma:fieldsID="39b3a44371d8aef10b808b1f92c99555" ns3:_="" ns4:_="">
    <xsd:import namespace="9ee75292-5076-4fcc-bc52-dcc754448144"/>
    <xsd:import namespace="f7b00057-f5aa-46f4-8410-da255f32554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75292-5076-4fcc-bc52-dcc7544481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b00057-f5aa-46f4-8410-da255f32554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9586C5-2755-4A02-AE3D-048D84E4ECE3}">
  <ds:schemaRefs>
    <ds:schemaRef ds:uri="http://schemas.microsoft.com/sharepoint/v3/contenttype/forms"/>
  </ds:schemaRefs>
</ds:datastoreItem>
</file>

<file path=customXml/itemProps2.xml><?xml version="1.0" encoding="utf-8"?>
<ds:datastoreItem xmlns:ds="http://schemas.openxmlformats.org/officeDocument/2006/customXml" ds:itemID="{FC44ED85-6D4D-4B81-BD51-5A478C536A63}">
  <ds:schemaRefs>
    <ds:schemaRef ds:uri="http://schemas.microsoft.com/office/2006/documentManagement/types"/>
    <ds:schemaRef ds:uri="http://schemas.microsoft.com/office/infopath/2007/PartnerControls"/>
    <ds:schemaRef ds:uri="http://schemas.microsoft.com/office/2006/metadata/properties"/>
    <ds:schemaRef ds:uri="9ee75292-5076-4fcc-bc52-dcc754448144"/>
    <ds:schemaRef ds:uri="http://purl.org/dc/elements/1.1/"/>
    <ds:schemaRef ds:uri="http://www.w3.org/XML/1998/namespace"/>
    <ds:schemaRef ds:uri="http://schemas.openxmlformats.org/package/2006/metadata/core-properties"/>
    <ds:schemaRef ds:uri="f7b00057-f5aa-46f4-8410-da255f325540"/>
    <ds:schemaRef ds:uri="http://purl.org/dc/dcmitype/"/>
    <ds:schemaRef ds:uri="http://purl.org/dc/terms/"/>
  </ds:schemaRefs>
</ds:datastoreItem>
</file>

<file path=customXml/itemProps3.xml><?xml version="1.0" encoding="utf-8"?>
<ds:datastoreItem xmlns:ds="http://schemas.openxmlformats.org/officeDocument/2006/customXml" ds:itemID="{D0389E32-CA8C-4BCA-ACBE-EBBBEBBF28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75292-5076-4fcc-bc52-dcc754448144"/>
    <ds:schemaRef ds:uri="f7b00057-f5aa-46f4-8410-da255f325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TotalTime>
  <Words>250</Words>
  <Application>Microsoft Office PowerPoint</Application>
  <PresentationFormat>Custom</PresentationFormat>
  <Paragraphs>11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Advancing knowledge, transforming lives</vt:lpstr>
    </vt:vector>
  </TitlesOfParts>
  <Company>Plymouth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knowledge, transforming lives</dc:title>
  <dc:creator>Adele Kane</dc:creator>
  <cp:lastModifiedBy>SMALLSHAW Andy, Project Manager</cp:lastModifiedBy>
  <cp:revision>8</cp:revision>
  <dcterms:created xsi:type="dcterms:W3CDTF">2021-03-04T13:15:15Z</dcterms:created>
  <dcterms:modified xsi:type="dcterms:W3CDTF">2021-09-24T14:49:19Z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0x010100B7242D3088D216458E0212DCF115C968</vt:lpwstr>
  </property>
</Properties>
</file>